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76"/>
  </p:notesMasterIdLst>
  <p:sldIdLst>
    <p:sldId id="256" r:id="rId6"/>
    <p:sldId id="570" r:id="rId7"/>
    <p:sldId id="557" r:id="rId8"/>
    <p:sldId id="257" r:id="rId9"/>
    <p:sldId id="270" r:id="rId10"/>
    <p:sldId id="260" r:id="rId11"/>
    <p:sldId id="558" r:id="rId12"/>
    <p:sldId id="281" r:id="rId13"/>
    <p:sldId id="559" r:id="rId14"/>
    <p:sldId id="274" r:id="rId15"/>
    <p:sldId id="269" r:id="rId16"/>
    <p:sldId id="277" r:id="rId17"/>
    <p:sldId id="282" r:id="rId18"/>
    <p:sldId id="484" r:id="rId19"/>
    <p:sldId id="452" r:id="rId20"/>
    <p:sldId id="272" r:id="rId21"/>
    <p:sldId id="463" r:id="rId22"/>
    <p:sldId id="464" r:id="rId23"/>
    <p:sldId id="465" r:id="rId24"/>
    <p:sldId id="467" r:id="rId25"/>
    <p:sldId id="478" r:id="rId26"/>
    <p:sldId id="468" r:id="rId27"/>
    <p:sldId id="469" r:id="rId28"/>
    <p:sldId id="470" r:id="rId29"/>
    <p:sldId id="472" r:id="rId30"/>
    <p:sldId id="473" r:id="rId31"/>
    <p:sldId id="474" r:id="rId32"/>
    <p:sldId id="475" r:id="rId33"/>
    <p:sldId id="476" r:id="rId34"/>
    <p:sldId id="485" r:id="rId35"/>
    <p:sldId id="486" r:id="rId36"/>
    <p:sldId id="487" r:id="rId37"/>
    <p:sldId id="453" r:id="rId38"/>
    <p:sldId id="454" r:id="rId39"/>
    <p:sldId id="326" r:id="rId40"/>
    <p:sldId id="456" r:id="rId41"/>
    <p:sldId id="457" r:id="rId42"/>
    <p:sldId id="458" r:id="rId43"/>
    <p:sldId id="459" r:id="rId44"/>
    <p:sldId id="460" r:id="rId45"/>
    <p:sldId id="461" r:id="rId46"/>
    <p:sldId id="462" r:id="rId47"/>
    <p:sldId id="492" r:id="rId48"/>
    <p:sldId id="493" r:id="rId49"/>
    <p:sldId id="494" r:id="rId50"/>
    <p:sldId id="273" r:id="rId51"/>
    <p:sldId id="495" r:id="rId52"/>
    <p:sldId id="268" r:id="rId53"/>
    <p:sldId id="497" r:id="rId54"/>
    <p:sldId id="262" r:id="rId55"/>
    <p:sldId id="506" r:id="rId56"/>
    <p:sldId id="507" r:id="rId57"/>
    <p:sldId id="539" r:id="rId58"/>
    <p:sldId id="540" r:id="rId59"/>
    <p:sldId id="542" r:id="rId60"/>
    <p:sldId id="541" r:id="rId61"/>
    <p:sldId id="264" r:id="rId62"/>
    <p:sldId id="543" r:id="rId63"/>
    <p:sldId id="545" r:id="rId64"/>
    <p:sldId id="544" r:id="rId65"/>
    <p:sldId id="546" r:id="rId66"/>
    <p:sldId id="547" r:id="rId67"/>
    <p:sldId id="549" r:id="rId68"/>
    <p:sldId id="548" r:id="rId69"/>
    <p:sldId id="550" r:id="rId70"/>
    <p:sldId id="551" r:id="rId71"/>
    <p:sldId id="552" r:id="rId72"/>
    <p:sldId id="553" r:id="rId73"/>
    <p:sldId id="555" r:id="rId74"/>
    <p:sldId id="566" r:id="rId7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521415D9-36F7-43E2-AB2F-B90AF26B5E84}">
      <p14:sectionLst xmlns:p14="http://schemas.microsoft.com/office/powerpoint/2010/main">
        <p14:section name="Default Section" id="{8C69FBF1-9926-4B1F-A93B-A49FB9504D8E}">
          <p14:sldIdLst>
            <p14:sldId id="256"/>
            <p14:sldId id="570"/>
            <p14:sldId id="557"/>
            <p14:sldId id="257"/>
            <p14:sldId id="270"/>
            <p14:sldId id="260"/>
            <p14:sldId id="558"/>
            <p14:sldId id="281"/>
            <p14:sldId id="559"/>
            <p14:sldId id="274"/>
            <p14:sldId id="269"/>
            <p14:sldId id="277"/>
            <p14:sldId id="282"/>
            <p14:sldId id="484"/>
            <p14:sldId id="452"/>
            <p14:sldId id="272"/>
            <p14:sldId id="463"/>
            <p14:sldId id="464"/>
            <p14:sldId id="465"/>
            <p14:sldId id="467"/>
            <p14:sldId id="478"/>
            <p14:sldId id="468"/>
            <p14:sldId id="469"/>
            <p14:sldId id="470"/>
            <p14:sldId id="472"/>
            <p14:sldId id="473"/>
            <p14:sldId id="474"/>
            <p14:sldId id="475"/>
            <p14:sldId id="476"/>
            <p14:sldId id="485"/>
            <p14:sldId id="486"/>
            <p14:sldId id="487"/>
            <p14:sldId id="453"/>
            <p14:sldId id="454"/>
            <p14:sldId id="326"/>
            <p14:sldId id="456"/>
            <p14:sldId id="457"/>
            <p14:sldId id="458"/>
            <p14:sldId id="459"/>
            <p14:sldId id="460"/>
            <p14:sldId id="461"/>
            <p14:sldId id="462"/>
            <p14:sldId id="492"/>
            <p14:sldId id="493"/>
            <p14:sldId id="494"/>
            <p14:sldId id="273"/>
            <p14:sldId id="495"/>
            <p14:sldId id="268"/>
            <p14:sldId id="497"/>
            <p14:sldId id="262"/>
            <p14:sldId id="506"/>
            <p14:sldId id="507"/>
            <p14:sldId id="539"/>
            <p14:sldId id="540"/>
            <p14:sldId id="542"/>
            <p14:sldId id="541"/>
            <p14:sldId id="264"/>
            <p14:sldId id="543"/>
            <p14:sldId id="545"/>
            <p14:sldId id="544"/>
            <p14:sldId id="546"/>
            <p14:sldId id="547"/>
            <p14:sldId id="549"/>
            <p14:sldId id="548"/>
            <p14:sldId id="550"/>
            <p14:sldId id="551"/>
            <p14:sldId id="552"/>
            <p14:sldId id="553"/>
            <p14:sldId id="555"/>
            <p14:sldId id="566"/>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cManus, Claire CTR (NHTSA)" initials="MCC(" lastIdx="81" clrIdx="0">
    <p:extLst>
      <p:ext uri="{19B8F6BF-5375-455C-9EA6-DF929625EA0E}">
        <p15:presenceInfo xmlns:p15="http://schemas.microsoft.com/office/powerpoint/2012/main" userId="S::claire.mcmanus.ctr@ad.dot.gov::07c7f30b-22ab-466e-ad3a-50242ae14590" providerId="AD"/>
      </p:ext>
    </p:extLst>
  </p:cmAuthor>
  <p:cmAuthor id="2" name="Dickerson, Crystal CTR (NHTSA)" initials="DCC(" lastIdx="4" clrIdx="1">
    <p:extLst>
      <p:ext uri="{19B8F6BF-5375-455C-9EA6-DF929625EA0E}">
        <p15:presenceInfo xmlns:p15="http://schemas.microsoft.com/office/powerpoint/2012/main" userId="S::c.dickerson.ctr@ad.dot.gov::8393b97a-ceef-4da4-a4a3-a17639757f4c" providerId="AD"/>
      </p:ext>
    </p:extLst>
  </p:cmAuthor>
  <p:cmAuthor id="3" name="Lamance, Frederick (NHTSA)" initials="LF(" lastIdx="2" clrIdx="2">
    <p:extLst>
      <p:ext uri="{19B8F6BF-5375-455C-9EA6-DF929625EA0E}">
        <p15:presenceInfo xmlns:p15="http://schemas.microsoft.com/office/powerpoint/2012/main" userId="S::frederick.lamance@ad.dot.gov::de51277d-c374-4f5f-893f-f7b8b0f78343" providerId="AD"/>
      </p:ext>
    </p:extLst>
  </p:cmAuthor>
  <p:cmAuthor id="4" name="Zhang, Aishan CTR (NHTSA)" initials="ZAC(" lastIdx="1" clrIdx="3">
    <p:extLst>
      <p:ext uri="{19B8F6BF-5375-455C-9EA6-DF929625EA0E}">
        <p15:presenceInfo xmlns:p15="http://schemas.microsoft.com/office/powerpoint/2012/main" userId="S::aishan.zhang.ctr@ad.dot.gov::a52abc6c-d438-4992-a8ae-44816902c6b6" providerId="AD"/>
      </p:ext>
    </p:extLst>
  </p:cmAuthor>
  <p:cmAuthor id="5" name="Schade, Rebecca (NHTSA)" initials="SR(" lastIdx="11" clrIdx="4">
    <p:extLst>
      <p:ext uri="{19B8F6BF-5375-455C-9EA6-DF929625EA0E}">
        <p15:presenceInfo xmlns:p15="http://schemas.microsoft.com/office/powerpoint/2012/main" userId="S::Rebecca.Schade@ad.dot.gov::615f98eb-362f-4afd-a0bc-58b234d04e46" providerId="AD"/>
      </p:ext>
    </p:extLst>
  </p:cmAuthor>
  <p:cmAuthor id="6" name="Connet, Paul (NHTSA)" initials="CP(" lastIdx="12" clrIdx="5">
    <p:extLst>
      <p:ext uri="{19B8F6BF-5375-455C-9EA6-DF929625EA0E}">
        <p15:presenceInfo xmlns:p15="http://schemas.microsoft.com/office/powerpoint/2012/main" userId="S::paul.connet@ad.dot.gov::fe99c7ef-9c02-4269-a85e-cc30c4fa94e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85020" autoAdjust="0"/>
  </p:normalViewPr>
  <p:slideViewPr>
    <p:cSldViewPr snapToGrid="0" snapToObjects="1">
      <p:cViewPr varScale="1">
        <p:scale>
          <a:sx n="28" d="100"/>
          <a:sy n="28" d="100"/>
        </p:scale>
        <p:origin x="1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notesMaster" Target="notesMasters/notesMaster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7-25T12:08:05.445" idx="78">
    <p:pos x="7030" y="1820"/>
    <p:text>Might want to alter this language dependant on AC/OC decision</p:text>
    <p:extLst>
      <p:ext uri="{C676402C-5697-4E1C-873F-D02D1690AC5C}">
        <p15:threadingInfo xmlns:p15="http://schemas.microsoft.com/office/powerpoint/2012/main" timeZoneBias="240"/>
      </p:ext>
    </p:extLst>
  </p:cm>
  <p:cm authorId="5" dt="2022-08-16T15:13:54.804" idx="3">
    <p:pos x="7030" y="1916"/>
    <p:text>Not sure what the answer is here, but we probably don't want to post something with highlights and comments?</p:text>
    <p:extLst>
      <p:ext uri="{C676402C-5697-4E1C-873F-D02D1690AC5C}">
        <p15:threadingInfo xmlns:p15="http://schemas.microsoft.com/office/powerpoint/2012/main" timeZoneBias="240">
          <p15:parentCm authorId="1" idx="78"/>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61765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19787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53764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36864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252921-D168-4CB8-84F8-AF48634120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6037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252921-D168-4CB8-84F8-AF48634120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9058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252921-D168-4CB8-84F8-AF48634120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6578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252921-D168-4CB8-84F8-AF48634120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3050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252921-D168-4CB8-84F8-AF48634120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507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252921-D168-4CB8-84F8-AF48634120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8459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34405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95826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778000" y="2298700"/>
            <a:ext cx="20828000" cy="4648200"/>
          </a:xfrm>
          <a:prstGeom prst="rect">
            <a:avLst/>
          </a:prstGeom>
        </p:spPr>
        <p:txBody>
          <a:bodyPr anchor="b"/>
          <a:lstStyle/>
          <a:p>
            <a:r>
              <a:t>Title Text</a:t>
            </a:r>
          </a:p>
        </p:txBody>
      </p:sp>
      <p:sp>
        <p:nvSpPr>
          <p:cNvPr id="12" name="Body Level One…"/>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228600" algn="ctr">
              <a:spcBef>
                <a:spcPts val="0"/>
              </a:spcBef>
              <a:buSzTx/>
              <a:buNone/>
              <a:defRPr sz="5400"/>
            </a:lvl2pPr>
            <a:lvl3pPr marL="0" indent="457200" algn="ctr">
              <a:spcBef>
                <a:spcPts val="0"/>
              </a:spcBef>
              <a:buSzTx/>
              <a:buNone/>
              <a:defRPr sz="5400"/>
            </a:lvl3pPr>
            <a:lvl4pPr marL="0" indent="685800" algn="ctr">
              <a:spcBef>
                <a:spcPts val="0"/>
              </a:spcBef>
              <a:buSzTx/>
              <a:buNone/>
              <a:defRPr sz="5400"/>
            </a:lvl4pPr>
            <a:lvl5pPr marL="0" indent="91440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Rectangle"/>
          <p:cNvSpPr/>
          <p:nvPr/>
        </p:nvSpPr>
        <p:spPr>
          <a:xfrm>
            <a:off x="1" y="0"/>
            <a:ext cx="24383998" cy="13716000"/>
          </a:xfrm>
          <a:prstGeom prst="rect">
            <a:avLst/>
          </a:prstGeom>
          <a:gradFill>
            <a:gsLst>
              <a:gs pos="0">
                <a:srgbClr val="0083BF">
                  <a:alpha val="74445"/>
                </a:srgbClr>
              </a:gs>
              <a:gs pos="49964">
                <a:srgbClr val="006292">
                  <a:alpha val="74445"/>
                </a:srgbClr>
              </a:gs>
              <a:gs pos="100000">
                <a:srgbClr val="004065">
                  <a:alpha val="74445"/>
                </a:srgbClr>
              </a:gs>
            </a:gsLst>
            <a:lin ang="540000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6400" dirty="0"/>
          </a:p>
        </p:txBody>
      </p:sp>
      <p:sp>
        <p:nvSpPr>
          <p:cNvPr id="8" name="Title 1"/>
          <p:cNvSpPr>
            <a:spLocks noGrp="1"/>
          </p:cNvSpPr>
          <p:nvPr>
            <p:ph type="ctrTitle" hasCustomPrompt="1"/>
          </p:nvPr>
        </p:nvSpPr>
        <p:spPr>
          <a:xfrm>
            <a:off x="1676400" y="6720495"/>
            <a:ext cx="21031200" cy="2400658"/>
          </a:xfrm>
        </p:spPr>
        <p:txBody>
          <a:bodyPr lIns="0" tIns="0" rIns="0" bIns="0" anchor="b">
            <a:normAutofit/>
          </a:bodyPr>
          <a:lstStyle>
            <a:lvl1pPr algn="ctr">
              <a:defRPr sz="8800">
                <a:solidFill>
                  <a:schemeClr val="bg1"/>
                </a:solidFill>
              </a:defRPr>
            </a:lvl1pPr>
          </a:lstStyle>
          <a:p>
            <a:r>
              <a:rPr lang="en-US" dirty="0"/>
              <a:t>CLICK TO EDIT MASTER TITLE STYLE</a:t>
            </a:r>
          </a:p>
        </p:txBody>
      </p:sp>
      <p:sp>
        <p:nvSpPr>
          <p:cNvPr id="9" name="Subtitle 2"/>
          <p:cNvSpPr>
            <a:spLocks noGrp="1"/>
          </p:cNvSpPr>
          <p:nvPr>
            <p:ph type="subTitle" idx="1"/>
          </p:nvPr>
        </p:nvSpPr>
        <p:spPr>
          <a:xfrm>
            <a:off x="1676400" y="9402604"/>
            <a:ext cx="21031200" cy="1623536"/>
          </a:xfrm>
        </p:spPr>
        <p:txBody>
          <a:bodyPr wrap="square" lIns="0" tIns="0" rIns="0" bIns="0" anchor="b" anchorCtr="0">
            <a:normAutofit/>
          </a:bodyPr>
          <a:lstStyle>
            <a:lvl1pPr marL="0" indent="0" algn="ctr">
              <a:lnSpc>
                <a:spcPct val="100000"/>
              </a:lnSpc>
              <a:spcBef>
                <a:spcPts val="0"/>
              </a:spcBef>
              <a:buNone/>
              <a:defRPr sz="4400" i="1">
                <a:solidFill>
                  <a:schemeClr val="bg1"/>
                </a:solidFill>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14100" y="1423317"/>
            <a:ext cx="16155800" cy="5194242"/>
          </a:xfrm>
          <a:prstGeom prst="rect">
            <a:avLst/>
          </a:prstGeom>
        </p:spPr>
      </p:pic>
      <p:sp>
        <p:nvSpPr>
          <p:cNvPr id="11" name="Text Placeholder 18"/>
          <p:cNvSpPr>
            <a:spLocks noGrp="1"/>
          </p:cNvSpPr>
          <p:nvPr>
            <p:ph type="body" sz="quarter" idx="10" hasCustomPrompt="1"/>
          </p:nvPr>
        </p:nvSpPr>
        <p:spPr>
          <a:xfrm>
            <a:off x="1676400" y="11428214"/>
            <a:ext cx="21031200" cy="762000"/>
          </a:xfrm>
        </p:spPr>
        <p:txBody>
          <a:bodyPr anchor="t" anchorCtr="0">
            <a:noAutofit/>
          </a:bodyPr>
          <a:lstStyle>
            <a:lvl1pPr marL="0" indent="0" algn="ctr">
              <a:lnSpc>
                <a:spcPct val="100000"/>
              </a:lnSpc>
              <a:spcBef>
                <a:spcPts val="0"/>
              </a:spcBef>
              <a:buNone/>
              <a:defRPr sz="3600" i="1">
                <a:solidFill>
                  <a:schemeClr val="bg1"/>
                </a:solidFill>
              </a:defRPr>
            </a:lvl1pPr>
            <a:lvl2pPr marL="914400" indent="0">
              <a:buNone/>
              <a:defRPr sz="3600">
                <a:solidFill>
                  <a:schemeClr val="bg1"/>
                </a:solidFill>
              </a:defRPr>
            </a:lvl2pPr>
            <a:lvl3pPr marL="1828800" indent="0">
              <a:buNone/>
              <a:defRPr sz="3600">
                <a:solidFill>
                  <a:schemeClr val="bg1"/>
                </a:solidFill>
              </a:defRPr>
            </a:lvl3pPr>
            <a:lvl4pPr marL="2743200" indent="0">
              <a:buNone/>
              <a:defRPr sz="3600">
                <a:solidFill>
                  <a:schemeClr val="bg1"/>
                </a:solidFill>
              </a:defRPr>
            </a:lvl4pPr>
            <a:lvl5pPr marL="3657600" indent="0">
              <a:buNone/>
              <a:defRPr sz="3600">
                <a:solidFill>
                  <a:schemeClr val="bg1"/>
                </a:solidFill>
              </a:defRPr>
            </a:lvl5pPr>
          </a:lstStyle>
          <a:p>
            <a:pPr lvl="0"/>
            <a:r>
              <a:rPr lang="en-US" dirty="0"/>
              <a:t>xx.xx.2018</a:t>
            </a:r>
          </a:p>
        </p:txBody>
      </p:sp>
      <p:pic>
        <p:nvPicPr>
          <p:cNvPr id="12" name="Picture 1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14100" y="1423317"/>
            <a:ext cx="16155800" cy="5194242"/>
          </a:xfrm>
          <a:prstGeom prst="rect">
            <a:avLst/>
          </a:prstGeom>
        </p:spPr>
      </p:pic>
    </p:spTree>
    <p:extLst>
      <p:ext uri="{BB962C8B-B14F-4D97-AF65-F5344CB8AC3E}">
        <p14:creationId xmlns:p14="http://schemas.microsoft.com/office/powerpoint/2010/main" val="1214100800"/>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ToC Slide">
    <p:bg>
      <p:bgPr>
        <a:blipFill dpi="0" rotWithShape="1">
          <a:blip r:embed="rId2" cstate="screen">
            <a:lum/>
            <a:extLst>
              <a:ext uri="{28A0092B-C50C-407E-A947-70E740481C1C}">
                <a14:useLocalDpi xmlns:a14="http://schemas.microsoft.com/office/drawing/2010/main"/>
              </a:ext>
            </a:extLst>
          </a:blip>
          <a:srcRect/>
          <a:stretch>
            <a:fillRect r="40000"/>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3" y="0"/>
            <a:ext cx="24383998" cy="13716000"/>
            <a:chOff x="1" y="0"/>
            <a:chExt cx="12191999" cy="6858000"/>
          </a:xfrm>
        </p:grpSpPr>
        <p:sp>
          <p:nvSpPr>
            <p:cNvPr id="27" name="Rectangle"/>
            <p:cNvSpPr/>
            <p:nvPr/>
          </p:nvSpPr>
          <p:spPr>
            <a:xfrm>
              <a:off x="7323910" y="0"/>
              <a:ext cx="4868090" cy="6858000"/>
            </a:xfrm>
            <a:prstGeom prst="rect">
              <a:avLst/>
            </a:prstGeom>
            <a:solidFill>
              <a:schemeClr val="bg1"/>
            </a:solidFill>
            <a:ln w="12700">
              <a:miter lim="400000"/>
            </a:ln>
          </p:spPr>
          <p:txBody>
            <a:bodyPr vert="horz" wrap="none" lIns="0" tIns="0" rIns="0" bIns="0" anchor="t" anchorCtr="0"/>
            <a:lstStyle/>
            <a:p>
              <a:pPr>
                <a:defRPr sz="3200" b="0">
                  <a:solidFill>
                    <a:srgbClr val="FFFFFF"/>
                  </a:solidFill>
                  <a:latin typeface="+mn-lt"/>
                  <a:ea typeface="+mn-ea"/>
                  <a:cs typeface="+mn-cs"/>
                  <a:sym typeface="Helvetica Neue Medium"/>
                </a:defRPr>
              </a:pPr>
              <a:endParaRPr sz="6400" dirty="0"/>
            </a:p>
          </p:txBody>
        </p:sp>
        <p:sp>
          <p:nvSpPr>
            <p:cNvPr id="28" name="Rectangle"/>
            <p:cNvSpPr/>
            <p:nvPr/>
          </p:nvSpPr>
          <p:spPr>
            <a:xfrm>
              <a:off x="1" y="0"/>
              <a:ext cx="7323909" cy="6858000"/>
            </a:xfrm>
            <a:prstGeom prst="rect">
              <a:avLst/>
            </a:prstGeom>
            <a:gradFill>
              <a:gsLst>
                <a:gs pos="0">
                  <a:srgbClr val="0083BF">
                    <a:alpha val="74445"/>
                  </a:srgbClr>
                </a:gs>
                <a:gs pos="49964">
                  <a:srgbClr val="006292">
                    <a:alpha val="74445"/>
                  </a:srgbClr>
                </a:gs>
                <a:gs pos="100000">
                  <a:srgbClr val="004065">
                    <a:alpha val="74445"/>
                  </a:srgbClr>
                </a:gs>
              </a:gsLst>
              <a:lin ang="5400000"/>
            </a:gradFill>
            <a:ln w="12700">
              <a:miter lim="400000"/>
            </a:ln>
          </p:spPr>
          <p:txBody>
            <a:bodyPr vert="horz" lIns="0" tIns="0" rIns="0" bIns="0" anchor="t" anchorCtr="0"/>
            <a:lstStyle/>
            <a:p>
              <a:pPr>
                <a:defRPr sz="3200" b="0">
                  <a:solidFill>
                    <a:srgbClr val="FFFFFF"/>
                  </a:solidFill>
                  <a:latin typeface="+mn-lt"/>
                  <a:ea typeface="+mn-ea"/>
                  <a:cs typeface="+mn-cs"/>
                  <a:sym typeface="Helvetica Neue Medium"/>
                </a:defRPr>
              </a:pPr>
              <a:endParaRPr sz="6400" dirty="0"/>
            </a:p>
          </p:txBody>
        </p:sp>
        <p:cxnSp>
          <p:nvCxnSpPr>
            <p:cNvPr id="29" name="Straight Connector 28"/>
            <p:cNvCxnSpPr/>
            <p:nvPr/>
          </p:nvCxnSpPr>
          <p:spPr>
            <a:xfrm>
              <a:off x="7323911" y="0"/>
              <a:ext cx="0" cy="685800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2" name="Title 1"/>
          <p:cNvSpPr>
            <a:spLocks noGrp="1"/>
          </p:cNvSpPr>
          <p:nvPr>
            <p:ph type="title" hasCustomPrompt="1"/>
          </p:nvPr>
        </p:nvSpPr>
        <p:spPr>
          <a:xfrm>
            <a:off x="1105990" y="2743200"/>
            <a:ext cx="11887200" cy="3657600"/>
          </a:xfrm>
        </p:spPr>
        <p:txBody>
          <a:bodyPr anchor="b" anchorCtr="0">
            <a:normAutofit/>
          </a:bodyPr>
          <a:lstStyle>
            <a:lvl1pPr algn="ctr">
              <a:defRPr sz="12000" baseline="0">
                <a:solidFill>
                  <a:schemeClr val="bg1"/>
                </a:solidFill>
              </a:defRPr>
            </a:lvl1pPr>
          </a:lstStyle>
          <a:p>
            <a:r>
              <a:rPr lang="en-US" dirty="0"/>
              <a:t>AGENDA</a:t>
            </a:r>
          </a:p>
        </p:txBody>
      </p:sp>
      <p:sp>
        <p:nvSpPr>
          <p:cNvPr id="43" name="Text Placeholder 4"/>
          <p:cNvSpPr>
            <a:spLocks noGrp="1"/>
          </p:cNvSpPr>
          <p:nvPr>
            <p:ph type="body" sz="quarter" idx="11" hasCustomPrompt="1"/>
          </p:nvPr>
        </p:nvSpPr>
        <p:spPr>
          <a:xfrm>
            <a:off x="15555082" y="1712743"/>
            <a:ext cx="5486400" cy="1555750"/>
          </a:xfrm>
        </p:spPr>
        <p:txBody>
          <a:bodyPr>
            <a:normAutofit/>
          </a:bodyPr>
          <a:lstStyle>
            <a:lvl1pPr marL="0" indent="0">
              <a:buFont typeface="Arial" panose="020B0604020202020204" pitchFamily="34" charset="0"/>
              <a:buNone/>
              <a:defRPr sz="4000" b="1" baseline="0">
                <a:solidFill>
                  <a:schemeClr val="accent1"/>
                </a:solidFill>
              </a:defRPr>
            </a:lvl1pPr>
          </a:lstStyle>
          <a:p>
            <a:pPr lvl="0"/>
            <a:r>
              <a:rPr lang="en-US" dirty="0"/>
              <a:t>Section Name</a:t>
            </a:r>
          </a:p>
        </p:txBody>
      </p:sp>
      <p:sp>
        <p:nvSpPr>
          <p:cNvPr id="44" name="Text Placeholder 18"/>
          <p:cNvSpPr>
            <a:spLocks noGrp="1"/>
          </p:cNvSpPr>
          <p:nvPr>
            <p:ph type="body" sz="quarter" idx="12" hasCustomPrompt="1"/>
          </p:nvPr>
        </p:nvSpPr>
        <p:spPr>
          <a:xfrm>
            <a:off x="1105990" y="7083194"/>
            <a:ext cx="11887200" cy="762000"/>
          </a:xfrm>
        </p:spPr>
        <p:txBody>
          <a:bodyPr vert="horz" anchor="t" anchorCtr="0">
            <a:noAutofit/>
          </a:bodyPr>
          <a:lstStyle>
            <a:lvl1pPr marL="0" indent="0" algn="ctr">
              <a:lnSpc>
                <a:spcPct val="100000"/>
              </a:lnSpc>
              <a:spcBef>
                <a:spcPts val="0"/>
              </a:spcBef>
              <a:buNone/>
              <a:defRPr sz="3600" i="1">
                <a:solidFill>
                  <a:schemeClr val="bg1"/>
                </a:solidFill>
              </a:defRPr>
            </a:lvl1pPr>
            <a:lvl2pPr marL="914400" indent="0">
              <a:buNone/>
              <a:defRPr sz="3600">
                <a:solidFill>
                  <a:schemeClr val="bg1"/>
                </a:solidFill>
              </a:defRPr>
            </a:lvl2pPr>
            <a:lvl3pPr marL="1828800" indent="0">
              <a:buNone/>
              <a:defRPr sz="3600">
                <a:solidFill>
                  <a:schemeClr val="bg1"/>
                </a:solidFill>
              </a:defRPr>
            </a:lvl3pPr>
            <a:lvl4pPr marL="2743200" indent="0">
              <a:buNone/>
              <a:defRPr sz="3600">
                <a:solidFill>
                  <a:schemeClr val="bg1"/>
                </a:solidFill>
              </a:defRPr>
            </a:lvl4pPr>
            <a:lvl5pPr marL="3657600" indent="0">
              <a:buNone/>
              <a:defRPr sz="3600">
                <a:solidFill>
                  <a:schemeClr val="bg1"/>
                </a:solidFill>
              </a:defRPr>
            </a:lvl5pPr>
          </a:lstStyle>
          <a:p>
            <a:pPr lvl="0"/>
            <a:r>
              <a:rPr lang="en-US" dirty="0"/>
              <a:t>xx.xx.2018</a:t>
            </a:r>
          </a:p>
        </p:txBody>
      </p:sp>
      <p:sp>
        <p:nvSpPr>
          <p:cNvPr id="45" name="Text Placeholder 13"/>
          <p:cNvSpPr>
            <a:spLocks noGrp="1" noChangeAspect="1"/>
          </p:cNvSpPr>
          <p:nvPr>
            <p:ph type="body" sz="quarter" idx="13" hasCustomPrompt="1"/>
          </p:nvPr>
        </p:nvSpPr>
        <p:spPr>
          <a:xfrm>
            <a:off x="14099178" y="1472448"/>
            <a:ext cx="1097280" cy="1097280"/>
          </a:xfrm>
          <a:prstGeom prst="ellipse">
            <a:avLst/>
          </a:prstGeom>
          <a:solidFill>
            <a:schemeClr val="accent1"/>
          </a:solidFill>
          <a:ln>
            <a:noFill/>
          </a:ln>
        </p:spPr>
        <p:txBody>
          <a:bodyPr anchor="ctr" anchorCtr="0"/>
          <a:lstStyle>
            <a:lvl1pPr marL="0" indent="0" algn="ctr">
              <a:buNone/>
              <a:defRPr sz="4000">
                <a:solidFill>
                  <a:schemeClr val="bg1"/>
                </a:solidFill>
              </a:defRPr>
            </a:lvl1pPr>
          </a:lstStyle>
          <a:p>
            <a:pPr lvl="0"/>
            <a:r>
              <a:rPr lang="en-US" dirty="0"/>
              <a:t>#</a:t>
            </a:r>
          </a:p>
        </p:txBody>
      </p:sp>
      <p:sp>
        <p:nvSpPr>
          <p:cNvPr id="46" name="Text Placeholder 4"/>
          <p:cNvSpPr>
            <a:spLocks noGrp="1"/>
          </p:cNvSpPr>
          <p:nvPr>
            <p:ph type="body" sz="quarter" idx="14" hasCustomPrompt="1"/>
          </p:nvPr>
        </p:nvSpPr>
        <p:spPr>
          <a:xfrm>
            <a:off x="15555082" y="3758489"/>
            <a:ext cx="5486400" cy="1555750"/>
          </a:xfrm>
        </p:spPr>
        <p:txBody>
          <a:bodyPr>
            <a:normAutofit/>
          </a:bodyPr>
          <a:lstStyle>
            <a:lvl1pPr marL="0" marR="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sz="4000" b="1" baseline="0">
                <a:solidFill>
                  <a:schemeClr val="accent1"/>
                </a:solidFill>
              </a:defRPr>
            </a:lvl1pPr>
          </a:lstStyle>
          <a:p>
            <a:pPr marL="0" marR="0" lvl="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a:pPr>
            <a:r>
              <a:rPr lang="en-US" dirty="0"/>
              <a:t>Section Name</a:t>
            </a:r>
          </a:p>
        </p:txBody>
      </p:sp>
      <p:sp>
        <p:nvSpPr>
          <p:cNvPr id="47" name="Text Placeholder 13"/>
          <p:cNvSpPr>
            <a:spLocks noGrp="1" noChangeAspect="1"/>
          </p:cNvSpPr>
          <p:nvPr>
            <p:ph type="body" sz="quarter" idx="15" hasCustomPrompt="1"/>
          </p:nvPr>
        </p:nvSpPr>
        <p:spPr>
          <a:xfrm>
            <a:off x="14099178" y="3518194"/>
            <a:ext cx="1097280" cy="1097280"/>
          </a:xfrm>
          <a:prstGeom prst="ellipse">
            <a:avLst/>
          </a:prstGeom>
          <a:solidFill>
            <a:schemeClr val="accent1"/>
          </a:solidFill>
          <a:ln>
            <a:noFill/>
          </a:ln>
        </p:spPr>
        <p:txBody>
          <a:bodyPr anchor="ctr" anchorCtr="0"/>
          <a:lstStyle>
            <a:lvl1pPr marL="0" indent="0" algn="ctr">
              <a:buNone/>
              <a:defRPr sz="4000">
                <a:solidFill>
                  <a:schemeClr val="bg1"/>
                </a:solidFill>
              </a:defRPr>
            </a:lvl1pPr>
          </a:lstStyle>
          <a:p>
            <a:pPr lvl="0"/>
            <a:r>
              <a:rPr lang="en-US" dirty="0"/>
              <a:t>#</a:t>
            </a:r>
          </a:p>
        </p:txBody>
      </p:sp>
      <p:sp>
        <p:nvSpPr>
          <p:cNvPr id="48" name="Text Placeholder 4"/>
          <p:cNvSpPr>
            <a:spLocks noGrp="1"/>
          </p:cNvSpPr>
          <p:nvPr>
            <p:ph type="body" sz="quarter" idx="16" hasCustomPrompt="1"/>
          </p:nvPr>
        </p:nvSpPr>
        <p:spPr>
          <a:xfrm>
            <a:off x="15555082" y="5793565"/>
            <a:ext cx="5486400" cy="1555750"/>
          </a:xfrm>
        </p:spPr>
        <p:txBody>
          <a:bodyPr>
            <a:normAutofit/>
          </a:bodyPr>
          <a:lstStyle>
            <a:lvl1pPr marL="0" marR="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sz="4000" b="1" baseline="0">
                <a:solidFill>
                  <a:schemeClr val="accent1"/>
                </a:solidFill>
              </a:defRPr>
            </a:lvl1pPr>
          </a:lstStyle>
          <a:p>
            <a:pPr marL="0" marR="0" lvl="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a:pPr>
            <a:r>
              <a:rPr lang="en-US" dirty="0"/>
              <a:t>Section Name</a:t>
            </a:r>
          </a:p>
        </p:txBody>
      </p:sp>
      <p:sp>
        <p:nvSpPr>
          <p:cNvPr id="49" name="Text Placeholder 13"/>
          <p:cNvSpPr>
            <a:spLocks noGrp="1" noChangeAspect="1"/>
          </p:cNvSpPr>
          <p:nvPr>
            <p:ph type="body" sz="quarter" idx="17" hasCustomPrompt="1"/>
          </p:nvPr>
        </p:nvSpPr>
        <p:spPr>
          <a:xfrm>
            <a:off x="14099178" y="5553270"/>
            <a:ext cx="1097280" cy="1097280"/>
          </a:xfrm>
          <a:prstGeom prst="ellipse">
            <a:avLst/>
          </a:prstGeom>
          <a:solidFill>
            <a:schemeClr val="accent1"/>
          </a:solidFill>
          <a:ln>
            <a:noFill/>
          </a:ln>
        </p:spPr>
        <p:txBody>
          <a:bodyPr anchor="ctr" anchorCtr="0"/>
          <a:lstStyle>
            <a:lvl1pPr marL="0" indent="0" algn="ctr">
              <a:buNone/>
              <a:defRPr sz="4000">
                <a:solidFill>
                  <a:schemeClr val="bg1"/>
                </a:solidFill>
              </a:defRPr>
            </a:lvl1pPr>
          </a:lstStyle>
          <a:p>
            <a:pPr lvl="0"/>
            <a:r>
              <a:rPr lang="en-US" dirty="0"/>
              <a:t>#</a:t>
            </a:r>
          </a:p>
        </p:txBody>
      </p:sp>
      <p:sp>
        <p:nvSpPr>
          <p:cNvPr id="50" name="Text Placeholder 4"/>
          <p:cNvSpPr>
            <a:spLocks noGrp="1"/>
          </p:cNvSpPr>
          <p:nvPr>
            <p:ph type="body" sz="quarter" idx="18" hasCustomPrompt="1"/>
          </p:nvPr>
        </p:nvSpPr>
        <p:spPr>
          <a:xfrm>
            <a:off x="15555082" y="7838443"/>
            <a:ext cx="5486400" cy="1555750"/>
          </a:xfrm>
        </p:spPr>
        <p:txBody>
          <a:bodyPr>
            <a:normAutofit/>
          </a:bodyPr>
          <a:lstStyle>
            <a:lvl1pPr marL="0" marR="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sz="4000" b="1" baseline="0">
                <a:solidFill>
                  <a:schemeClr val="accent1"/>
                </a:solidFill>
              </a:defRPr>
            </a:lvl1pPr>
          </a:lstStyle>
          <a:p>
            <a:pPr marL="0" marR="0" lvl="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a:pPr>
            <a:r>
              <a:rPr lang="en-US" dirty="0"/>
              <a:t>Section Name</a:t>
            </a:r>
          </a:p>
        </p:txBody>
      </p:sp>
      <p:sp>
        <p:nvSpPr>
          <p:cNvPr id="51" name="Text Placeholder 13"/>
          <p:cNvSpPr>
            <a:spLocks noGrp="1" noChangeAspect="1"/>
          </p:cNvSpPr>
          <p:nvPr>
            <p:ph type="body" sz="quarter" idx="19" hasCustomPrompt="1"/>
          </p:nvPr>
        </p:nvSpPr>
        <p:spPr>
          <a:xfrm>
            <a:off x="14099178" y="7598148"/>
            <a:ext cx="1097280" cy="1097280"/>
          </a:xfrm>
          <a:prstGeom prst="ellipse">
            <a:avLst/>
          </a:prstGeom>
          <a:solidFill>
            <a:schemeClr val="accent1"/>
          </a:solidFill>
          <a:ln>
            <a:noFill/>
          </a:ln>
        </p:spPr>
        <p:txBody>
          <a:bodyPr anchor="ctr" anchorCtr="0"/>
          <a:lstStyle>
            <a:lvl1pPr marL="0" indent="0" algn="ctr">
              <a:buNone/>
              <a:defRPr sz="4000">
                <a:solidFill>
                  <a:schemeClr val="bg1"/>
                </a:solidFill>
              </a:defRPr>
            </a:lvl1pPr>
          </a:lstStyle>
          <a:p>
            <a:pPr lvl="0"/>
            <a:r>
              <a:rPr lang="en-US" dirty="0"/>
              <a:t>#</a:t>
            </a:r>
          </a:p>
        </p:txBody>
      </p:sp>
      <p:sp>
        <p:nvSpPr>
          <p:cNvPr id="52" name="Text Placeholder 4"/>
          <p:cNvSpPr>
            <a:spLocks noGrp="1"/>
          </p:cNvSpPr>
          <p:nvPr>
            <p:ph type="body" sz="quarter" idx="20" hasCustomPrompt="1"/>
          </p:nvPr>
        </p:nvSpPr>
        <p:spPr>
          <a:xfrm>
            <a:off x="15555082" y="9883321"/>
            <a:ext cx="5486400" cy="1555750"/>
          </a:xfrm>
        </p:spPr>
        <p:txBody>
          <a:bodyPr>
            <a:normAutofit/>
          </a:bodyPr>
          <a:lstStyle>
            <a:lvl1pPr marL="0" marR="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sz="4000" b="1" baseline="0">
                <a:solidFill>
                  <a:schemeClr val="accent1"/>
                </a:solidFill>
              </a:defRPr>
            </a:lvl1pPr>
          </a:lstStyle>
          <a:p>
            <a:pPr marL="0" marR="0" lvl="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a:pPr>
            <a:r>
              <a:rPr lang="en-US" dirty="0"/>
              <a:t>Section Name</a:t>
            </a:r>
          </a:p>
        </p:txBody>
      </p:sp>
      <p:sp>
        <p:nvSpPr>
          <p:cNvPr id="53" name="Text Placeholder 13"/>
          <p:cNvSpPr>
            <a:spLocks noGrp="1" noChangeAspect="1"/>
          </p:cNvSpPr>
          <p:nvPr>
            <p:ph type="body" sz="quarter" idx="21" hasCustomPrompt="1"/>
          </p:nvPr>
        </p:nvSpPr>
        <p:spPr>
          <a:xfrm>
            <a:off x="14099178" y="9643026"/>
            <a:ext cx="1097280" cy="1097280"/>
          </a:xfrm>
          <a:prstGeom prst="ellipse">
            <a:avLst/>
          </a:prstGeom>
          <a:solidFill>
            <a:schemeClr val="accent1"/>
          </a:solidFill>
          <a:ln>
            <a:noFill/>
          </a:ln>
        </p:spPr>
        <p:txBody>
          <a:bodyPr anchor="ctr" anchorCtr="0"/>
          <a:lstStyle>
            <a:lvl1pPr marL="0" indent="0" algn="ctr">
              <a:buNone/>
              <a:defRPr sz="4000">
                <a:solidFill>
                  <a:schemeClr val="bg1"/>
                </a:solidFill>
              </a:defRPr>
            </a:lvl1pPr>
          </a:lstStyle>
          <a:p>
            <a:pPr lvl="0"/>
            <a:r>
              <a:rPr lang="en-US" dirty="0"/>
              <a:t>#</a:t>
            </a:r>
          </a:p>
        </p:txBody>
      </p:sp>
      <p:sp>
        <p:nvSpPr>
          <p:cNvPr id="54" name="Slide Number Placeholder 53"/>
          <p:cNvSpPr>
            <a:spLocks noGrp="1"/>
          </p:cNvSpPr>
          <p:nvPr>
            <p:ph type="sldNum" sz="quarter" idx="22"/>
          </p:nvPr>
        </p:nvSpPr>
        <p:spPr/>
        <p:txBody>
          <a:bodyPr/>
          <a:lstStyle/>
          <a:p>
            <a:fld id="{51958082-F318-42B1-9B3A-17B8BA734747}" type="slidenum">
              <a:rPr lang="en-US" smtClean="0"/>
              <a:pPr/>
              <a:t>‹#›</a:t>
            </a:fld>
            <a:endParaRPr lang="en-US" dirty="0"/>
          </a:p>
        </p:txBody>
      </p:sp>
    </p:spTree>
    <p:extLst>
      <p:ext uri="{BB962C8B-B14F-4D97-AF65-F5344CB8AC3E}">
        <p14:creationId xmlns:p14="http://schemas.microsoft.com/office/powerpoint/2010/main" val="3161359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Section Header">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Rectangle"/>
          <p:cNvSpPr/>
          <p:nvPr/>
        </p:nvSpPr>
        <p:spPr>
          <a:xfrm>
            <a:off x="0" y="0"/>
            <a:ext cx="10972800" cy="13716000"/>
          </a:xfrm>
          <a:prstGeom prst="rect">
            <a:avLst/>
          </a:prstGeom>
          <a:gradFill>
            <a:gsLst>
              <a:gs pos="0">
                <a:srgbClr val="0083BF">
                  <a:alpha val="74445"/>
                </a:srgbClr>
              </a:gs>
              <a:gs pos="49964">
                <a:srgbClr val="006292">
                  <a:alpha val="74445"/>
                </a:srgbClr>
              </a:gs>
              <a:gs pos="100000">
                <a:srgbClr val="004065">
                  <a:alpha val="74445"/>
                </a:srgbClr>
              </a:gs>
            </a:gsLst>
            <a:lin ang="5400000"/>
          </a:gradFill>
          <a:ln w="12700">
            <a:miter lim="400000"/>
          </a:ln>
        </p:spPr>
        <p:txBody>
          <a:bodyPr vert="horz" lIns="0" tIns="0" rIns="0" bIns="0" anchor="t" anchorCtr="0"/>
          <a:lstStyle/>
          <a:p>
            <a:pPr>
              <a:defRPr sz="3200" b="0">
                <a:solidFill>
                  <a:srgbClr val="FFFFFF"/>
                </a:solidFill>
                <a:latin typeface="+mn-lt"/>
                <a:ea typeface="+mn-ea"/>
                <a:cs typeface="+mn-cs"/>
                <a:sym typeface="Helvetica Neue Medium"/>
              </a:defRPr>
            </a:pPr>
            <a:endParaRPr sz="6400" dirty="0"/>
          </a:p>
        </p:txBody>
      </p:sp>
      <p:sp>
        <p:nvSpPr>
          <p:cNvPr id="7" name="Slide Number Placeholder 6"/>
          <p:cNvSpPr>
            <a:spLocks noGrp="1"/>
          </p:cNvSpPr>
          <p:nvPr>
            <p:ph type="sldNum" sz="quarter" idx="10"/>
          </p:nvPr>
        </p:nvSpPr>
        <p:spPr/>
        <p:txBody>
          <a:bodyPr/>
          <a:lstStyle/>
          <a:p>
            <a:fld id="{51958082-F318-42B1-9B3A-17B8BA734747}" type="slidenum">
              <a:rPr lang="en-US" smtClean="0"/>
              <a:pPr/>
              <a:t>‹#›</a:t>
            </a:fld>
            <a:endParaRPr lang="en-US" dirty="0"/>
          </a:p>
        </p:txBody>
      </p:sp>
      <p:sp>
        <p:nvSpPr>
          <p:cNvPr id="9" name="Title 1"/>
          <p:cNvSpPr>
            <a:spLocks noGrp="1"/>
          </p:cNvSpPr>
          <p:nvPr>
            <p:ph type="title" hasCustomPrompt="1"/>
          </p:nvPr>
        </p:nvSpPr>
        <p:spPr>
          <a:xfrm>
            <a:off x="914398" y="914400"/>
            <a:ext cx="9144000" cy="4572000"/>
          </a:xfrm>
        </p:spPr>
        <p:txBody>
          <a:bodyPr anchor="b">
            <a:normAutofit/>
          </a:bodyPr>
          <a:lstStyle>
            <a:lvl1pPr algn="ctr">
              <a:defRPr sz="7200">
                <a:solidFill>
                  <a:schemeClr val="bg1"/>
                </a:solidFill>
              </a:defRPr>
            </a:lvl1pPr>
          </a:lstStyle>
          <a:p>
            <a:r>
              <a:rPr lang="en-US" dirty="0"/>
              <a:t>SECTION TITLE</a:t>
            </a:r>
          </a:p>
        </p:txBody>
      </p:sp>
      <p:sp>
        <p:nvSpPr>
          <p:cNvPr id="10" name="Text Placeholder 2"/>
          <p:cNvSpPr>
            <a:spLocks noGrp="1"/>
          </p:cNvSpPr>
          <p:nvPr>
            <p:ph type="body" idx="1" hasCustomPrompt="1"/>
          </p:nvPr>
        </p:nvSpPr>
        <p:spPr>
          <a:xfrm>
            <a:off x="914398" y="6400800"/>
            <a:ext cx="9144000" cy="3657600"/>
          </a:xfrm>
        </p:spPr>
        <p:txBody>
          <a:bodyPr>
            <a:normAutofit/>
          </a:bodyPr>
          <a:lstStyle>
            <a:lvl1pPr marL="0" indent="0">
              <a:buNone/>
              <a:defRPr sz="4800" i="1">
                <a:solidFill>
                  <a:schemeClr val="bg1"/>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dirty="0"/>
              <a:t>Brief description of section</a:t>
            </a:r>
          </a:p>
        </p:txBody>
      </p:sp>
    </p:spTree>
    <p:extLst>
      <p:ext uri="{BB962C8B-B14F-4D97-AF65-F5344CB8AC3E}">
        <p14:creationId xmlns:p14="http://schemas.microsoft.com/office/powerpoint/2010/main" val="2624506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Section Header">
    <p:bg>
      <p:bgPr>
        <a:gradFill>
          <a:gsLst>
            <a:gs pos="0">
              <a:srgbClr val="0083BF"/>
            </a:gs>
            <a:gs pos="49964">
              <a:srgbClr val="006292"/>
            </a:gs>
            <a:gs pos="100000">
              <a:srgbClr val="004065"/>
            </a:gs>
          </a:gsLst>
          <a:lin ang="5400000" scaled="0"/>
        </a:gra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fld id="{51958082-F318-42B1-9B3A-17B8BA734747}" type="slidenum">
              <a:rPr lang="en-US" smtClean="0"/>
              <a:pPr/>
              <a:t>‹#›</a:t>
            </a:fld>
            <a:endParaRPr lang="en-US" dirty="0"/>
          </a:p>
        </p:txBody>
      </p:sp>
      <p:sp>
        <p:nvSpPr>
          <p:cNvPr id="4" name="Title 1"/>
          <p:cNvSpPr>
            <a:spLocks noGrp="1"/>
          </p:cNvSpPr>
          <p:nvPr>
            <p:ph type="title" hasCustomPrompt="1"/>
          </p:nvPr>
        </p:nvSpPr>
        <p:spPr>
          <a:xfrm>
            <a:off x="914394" y="914400"/>
            <a:ext cx="22402800" cy="3287948"/>
          </a:xfrm>
        </p:spPr>
        <p:txBody>
          <a:bodyPr anchor="b">
            <a:normAutofit/>
          </a:bodyPr>
          <a:lstStyle>
            <a:lvl1pPr algn="ctr">
              <a:defRPr sz="9600">
                <a:solidFill>
                  <a:schemeClr val="bg1"/>
                </a:solidFill>
              </a:defRPr>
            </a:lvl1pPr>
          </a:lstStyle>
          <a:p>
            <a:r>
              <a:rPr lang="en-US" dirty="0"/>
              <a:t>SECTION TITLE</a:t>
            </a:r>
          </a:p>
        </p:txBody>
      </p:sp>
      <p:sp>
        <p:nvSpPr>
          <p:cNvPr id="5" name="Text Placeholder 2"/>
          <p:cNvSpPr>
            <a:spLocks noGrp="1"/>
          </p:cNvSpPr>
          <p:nvPr>
            <p:ph type="body" idx="1" hasCustomPrompt="1"/>
          </p:nvPr>
        </p:nvSpPr>
        <p:spPr>
          <a:xfrm>
            <a:off x="914398" y="5544766"/>
            <a:ext cx="22402800" cy="5486400"/>
          </a:xfrm>
        </p:spPr>
        <p:txBody>
          <a:bodyPr>
            <a:normAutofit/>
          </a:bodyPr>
          <a:lstStyle>
            <a:lvl1pPr marL="0" indent="0" algn="ctr">
              <a:buNone/>
              <a:defRPr sz="4800" i="1">
                <a:solidFill>
                  <a:schemeClr val="bg1"/>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dirty="0"/>
              <a:t>Brief description of section</a:t>
            </a:r>
          </a:p>
        </p:txBody>
      </p:sp>
    </p:spTree>
    <p:extLst>
      <p:ext uri="{BB962C8B-B14F-4D97-AF65-F5344CB8AC3E}">
        <p14:creationId xmlns:p14="http://schemas.microsoft.com/office/powerpoint/2010/main" val="27533987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fld id="{51958082-F318-42B1-9B3A-17B8BA734747}" type="slidenum">
              <a:rPr lang="en-US" smtClean="0"/>
              <a:pPr/>
              <a:t>‹#›</a:t>
            </a:fld>
            <a:endParaRPr lang="en-US" dirty="0"/>
          </a:p>
        </p:txBody>
      </p:sp>
      <p:sp>
        <p:nvSpPr>
          <p:cNvPr id="7" name="Title 1"/>
          <p:cNvSpPr>
            <a:spLocks noGrp="1"/>
          </p:cNvSpPr>
          <p:nvPr>
            <p:ph type="title"/>
          </p:nvPr>
        </p:nvSpPr>
        <p:spPr>
          <a:xfrm>
            <a:off x="914400" y="730252"/>
            <a:ext cx="22402800" cy="1828800"/>
          </a:xfrm>
        </p:spPr>
        <p:txBody>
          <a:bodyPr/>
          <a:lstStyle/>
          <a:p>
            <a:r>
              <a:rPr lang="en-US"/>
              <a:t>Click to edit Master title style</a:t>
            </a:r>
            <a:endParaRPr lang="en-US" dirty="0"/>
          </a:p>
        </p:txBody>
      </p:sp>
      <p:sp>
        <p:nvSpPr>
          <p:cNvPr id="8" name="Content Placeholder 2"/>
          <p:cNvSpPr>
            <a:spLocks noGrp="1"/>
          </p:cNvSpPr>
          <p:nvPr>
            <p:ph idx="1"/>
          </p:nvPr>
        </p:nvSpPr>
        <p:spPr>
          <a:xfrm>
            <a:off x="914400" y="3108960"/>
            <a:ext cx="22402800" cy="96926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Line"/>
          <p:cNvSpPr/>
          <p:nvPr/>
        </p:nvSpPr>
        <p:spPr>
          <a:xfrm>
            <a:off x="914400" y="2718869"/>
            <a:ext cx="22402800" cy="2"/>
          </a:xfrm>
          <a:prstGeom prst="line">
            <a:avLst/>
          </a:prstGeom>
          <a:ln w="41275"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10" name="Line"/>
          <p:cNvSpPr/>
          <p:nvPr/>
        </p:nvSpPr>
        <p:spPr>
          <a:xfrm>
            <a:off x="914400" y="2718869"/>
            <a:ext cx="22402800" cy="2"/>
          </a:xfrm>
          <a:prstGeom prst="line">
            <a:avLst/>
          </a:prstGeom>
          <a:ln w="41275"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11" name="Line"/>
          <p:cNvSpPr/>
          <p:nvPr userDrawn="1"/>
        </p:nvSpPr>
        <p:spPr>
          <a:xfrm>
            <a:off x="914400" y="2718869"/>
            <a:ext cx="22402800" cy="2"/>
          </a:xfrm>
          <a:prstGeom prst="line">
            <a:avLst/>
          </a:prstGeom>
          <a:ln w="41275"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Tree>
    <p:extLst>
      <p:ext uri="{BB962C8B-B14F-4D97-AF65-F5344CB8AC3E}">
        <p14:creationId xmlns:p14="http://schemas.microsoft.com/office/powerpoint/2010/main" val="15232760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fld id="{51958082-F318-42B1-9B3A-17B8BA734747}" type="slidenum">
              <a:rPr lang="en-US" smtClean="0"/>
              <a:pPr/>
              <a:t>‹#›</a:t>
            </a:fld>
            <a:endParaRPr lang="en-US" dirty="0"/>
          </a:p>
        </p:txBody>
      </p:sp>
      <p:sp>
        <p:nvSpPr>
          <p:cNvPr id="10" name="Title 1"/>
          <p:cNvSpPr>
            <a:spLocks noGrp="1"/>
          </p:cNvSpPr>
          <p:nvPr>
            <p:ph type="title"/>
          </p:nvPr>
        </p:nvSpPr>
        <p:spPr>
          <a:xfrm>
            <a:off x="914400" y="730252"/>
            <a:ext cx="22402800" cy="1828800"/>
          </a:xfrm>
        </p:spPr>
        <p:txBody>
          <a:bodyPr/>
          <a:lstStyle/>
          <a:p>
            <a:r>
              <a:rPr lang="en-US"/>
              <a:t>Click to edit Master title style</a:t>
            </a:r>
            <a:endParaRPr lang="en-US" dirty="0"/>
          </a:p>
        </p:txBody>
      </p:sp>
      <p:sp>
        <p:nvSpPr>
          <p:cNvPr id="11" name="Content Placeholder 2"/>
          <p:cNvSpPr>
            <a:spLocks noGrp="1"/>
          </p:cNvSpPr>
          <p:nvPr>
            <p:ph idx="1"/>
          </p:nvPr>
        </p:nvSpPr>
        <p:spPr>
          <a:xfrm>
            <a:off x="914400" y="4526604"/>
            <a:ext cx="22402800" cy="827499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Line"/>
          <p:cNvSpPr/>
          <p:nvPr/>
        </p:nvSpPr>
        <p:spPr>
          <a:xfrm>
            <a:off x="914400" y="2718869"/>
            <a:ext cx="22402800" cy="2"/>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13" name="Text Placeholder 4"/>
          <p:cNvSpPr>
            <a:spLocks noGrp="1"/>
          </p:cNvSpPr>
          <p:nvPr>
            <p:ph type="body" sz="quarter" idx="11" hasCustomPrompt="1"/>
          </p:nvPr>
        </p:nvSpPr>
        <p:spPr>
          <a:xfrm>
            <a:off x="914400" y="2944447"/>
            <a:ext cx="22402800" cy="1270874"/>
          </a:xfrm>
        </p:spPr>
        <p:txBody>
          <a:bodyPr/>
          <a:lstStyle>
            <a:lvl1pPr marL="0" indent="0">
              <a:lnSpc>
                <a:spcPct val="100000"/>
              </a:lnSpc>
              <a:spcBef>
                <a:spcPts val="0"/>
              </a:spcBef>
              <a:buNone/>
              <a:defRPr sz="4800" i="1">
                <a:solidFill>
                  <a:schemeClr val="accent1"/>
                </a:solidFill>
              </a:defRPr>
            </a:lvl1pPr>
          </a:lstStyle>
          <a:p>
            <a:pPr lvl="0"/>
            <a:r>
              <a:rPr lang="en-US" dirty="0"/>
              <a:t>Optional Subheading </a:t>
            </a:r>
          </a:p>
        </p:txBody>
      </p:sp>
      <p:sp>
        <p:nvSpPr>
          <p:cNvPr id="7" name="Line"/>
          <p:cNvSpPr/>
          <p:nvPr/>
        </p:nvSpPr>
        <p:spPr>
          <a:xfrm>
            <a:off x="914400" y="2718869"/>
            <a:ext cx="22402800" cy="2"/>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8" name="Line"/>
          <p:cNvSpPr/>
          <p:nvPr userDrawn="1"/>
        </p:nvSpPr>
        <p:spPr>
          <a:xfrm>
            <a:off x="914400" y="2718869"/>
            <a:ext cx="22402800" cy="2"/>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Tree>
    <p:extLst>
      <p:ext uri="{BB962C8B-B14F-4D97-AF65-F5344CB8AC3E}">
        <p14:creationId xmlns:p14="http://schemas.microsoft.com/office/powerpoint/2010/main" val="17660670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fld id="{51958082-F318-42B1-9B3A-17B8BA734747}" type="slidenum">
              <a:rPr lang="en-US" smtClean="0"/>
              <a:pPr/>
              <a:t>‹#›</a:t>
            </a:fld>
            <a:endParaRPr lang="en-US" dirty="0"/>
          </a:p>
        </p:txBody>
      </p:sp>
      <p:sp>
        <p:nvSpPr>
          <p:cNvPr id="4" name="Title 1"/>
          <p:cNvSpPr>
            <a:spLocks noGrp="1"/>
          </p:cNvSpPr>
          <p:nvPr>
            <p:ph type="title"/>
          </p:nvPr>
        </p:nvSpPr>
        <p:spPr>
          <a:xfrm>
            <a:off x="990600" y="4266940"/>
            <a:ext cx="22402800" cy="1828800"/>
          </a:xfrm>
        </p:spPr>
        <p:txBody>
          <a:bodyPr/>
          <a:lstStyle>
            <a:lvl1pPr algn="ctr">
              <a:defRPr/>
            </a:lvl1pPr>
          </a:lstStyle>
          <a:p>
            <a:r>
              <a:rPr lang="en-US"/>
              <a:t>Click to edit Master title style</a:t>
            </a:r>
            <a:endParaRPr lang="en-US" dirty="0"/>
          </a:p>
        </p:txBody>
      </p:sp>
      <p:sp>
        <p:nvSpPr>
          <p:cNvPr id="5" name="Content Placeholder 2"/>
          <p:cNvSpPr>
            <a:spLocks noGrp="1"/>
          </p:cNvSpPr>
          <p:nvPr>
            <p:ph idx="1"/>
          </p:nvPr>
        </p:nvSpPr>
        <p:spPr>
          <a:xfrm>
            <a:off x="990600" y="7118717"/>
            <a:ext cx="22402800" cy="5682882"/>
          </a:xfrm>
        </p:spPr>
        <p:txBody>
          <a:bodyPr>
            <a:normAutofit/>
          </a:bodyPr>
          <a:lstStyle>
            <a:lvl1pPr marL="0" indent="0" algn="ctr">
              <a:buNone/>
              <a:defRPr sz="4800"/>
            </a:lvl1pPr>
          </a:lstStyle>
          <a:p>
            <a:pPr lvl="0"/>
            <a:r>
              <a:rPr lang="en-US"/>
              <a:t>Edit Master text styles</a:t>
            </a:r>
          </a:p>
        </p:txBody>
      </p:sp>
      <p:sp>
        <p:nvSpPr>
          <p:cNvPr id="7" name="Line"/>
          <p:cNvSpPr/>
          <p:nvPr/>
        </p:nvSpPr>
        <p:spPr>
          <a:xfrm>
            <a:off x="8534400" y="6255557"/>
            <a:ext cx="7315200" cy="2"/>
          </a:xfrm>
          <a:prstGeom prst="line">
            <a:avLst/>
          </a:prstGeom>
          <a:ln w="38100"/>
        </p:spPr>
        <p:style>
          <a:lnRef idx="1">
            <a:schemeClr val="accent1"/>
          </a:lnRef>
          <a:fillRef idx="0">
            <a:schemeClr val="accent1"/>
          </a:fillRef>
          <a:effectRef idx="0">
            <a:schemeClr val="accent1"/>
          </a:effectRef>
          <a:fontRef idx="minor">
            <a:schemeClr val="tx1"/>
          </a:fontRef>
        </p:style>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grpSp>
        <p:nvGrpSpPr>
          <p:cNvPr id="8" name="Group 7"/>
          <p:cNvGrpSpPr/>
          <p:nvPr/>
        </p:nvGrpSpPr>
        <p:grpSpPr>
          <a:xfrm>
            <a:off x="10637520" y="676768"/>
            <a:ext cx="3108960" cy="3054060"/>
            <a:chOff x="3794760" y="338384"/>
            <a:chExt cx="1554480" cy="1527030"/>
          </a:xfrm>
        </p:grpSpPr>
        <p:sp>
          <p:nvSpPr>
            <p:cNvPr id="9" name="Steering Wheel"/>
            <p:cNvSpPr/>
            <p:nvPr/>
          </p:nvSpPr>
          <p:spPr>
            <a:xfrm>
              <a:off x="4105243" y="639763"/>
              <a:ext cx="933515" cy="92427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45" y="0"/>
                    <a:pt x="0" y="4845"/>
                    <a:pt x="0" y="10800"/>
                  </a:cubicBezTo>
                  <a:cubicBezTo>
                    <a:pt x="0" y="16755"/>
                    <a:pt x="4845" y="21600"/>
                    <a:pt x="10800" y="21600"/>
                  </a:cubicBezTo>
                  <a:cubicBezTo>
                    <a:pt x="16755" y="21600"/>
                    <a:pt x="21600" y="16755"/>
                    <a:pt x="21600" y="10800"/>
                  </a:cubicBezTo>
                  <a:cubicBezTo>
                    <a:pt x="21600" y="4845"/>
                    <a:pt x="16755" y="0"/>
                    <a:pt x="10800" y="0"/>
                  </a:cubicBezTo>
                  <a:close/>
                  <a:moveTo>
                    <a:pt x="10800" y="2260"/>
                  </a:moveTo>
                  <a:cubicBezTo>
                    <a:pt x="15072" y="2260"/>
                    <a:pt x="18622" y="5411"/>
                    <a:pt x="19244" y="9512"/>
                  </a:cubicBezTo>
                  <a:cubicBezTo>
                    <a:pt x="18366" y="9557"/>
                    <a:pt x="15960" y="9552"/>
                    <a:pt x="13922" y="8382"/>
                  </a:cubicBezTo>
                  <a:cubicBezTo>
                    <a:pt x="13922" y="8382"/>
                    <a:pt x="12269" y="7476"/>
                    <a:pt x="10749" y="7476"/>
                  </a:cubicBezTo>
                  <a:lnTo>
                    <a:pt x="10589" y="7476"/>
                  </a:lnTo>
                  <a:cubicBezTo>
                    <a:pt x="9069" y="7476"/>
                    <a:pt x="7417" y="8382"/>
                    <a:pt x="7417" y="8382"/>
                  </a:cubicBezTo>
                  <a:cubicBezTo>
                    <a:pt x="5554" y="9451"/>
                    <a:pt x="3387" y="9548"/>
                    <a:pt x="2356" y="9523"/>
                  </a:cubicBezTo>
                  <a:cubicBezTo>
                    <a:pt x="2974" y="5417"/>
                    <a:pt x="6525" y="2260"/>
                    <a:pt x="10800" y="2260"/>
                  </a:cubicBezTo>
                  <a:close/>
                  <a:moveTo>
                    <a:pt x="10800" y="8873"/>
                  </a:moveTo>
                  <a:cubicBezTo>
                    <a:pt x="11715" y="8873"/>
                    <a:pt x="12457" y="9615"/>
                    <a:pt x="12457" y="10530"/>
                  </a:cubicBezTo>
                  <a:cubicBezTo>
                    <a:pt x="12457" y="11445"/>
                    <a:pt x="11715" y="12187"/>
                    <a:pt x="10800" y="12187"/>
                  </a:cubicBezTo>
                  <a:cubicBezTo>
                    <a:pt x="9885" y="12187"/>
                    <a:pt x="9143" y="11445"/>
                    <a:pt x="9143" y="10530"/>
                  </a:cubicBezTo>
                  <a:cubicBezTo>
                    <a:pt x="9143" y="9615"/>
                    <a:pt x="9885" y="8873"/>
                    <a:pt x="10800" y="8873"/>
                  </a:cubicBezTo>
                  <a:close/>
                  <a:moveTo>
                    <a:pt x="2433" y="12521"/>
                  </a:moveTo>
                  <a:lnTo>
                    <a:pt x="6056" y="12521"/>
                  </a:lnTo>
                  <a:cubicBezTo>
                    <a:pt x="6056" y="12521"/>
                    <a:pt x="9126" y="12580"/>
                    <a:pt x="9126" y="15295"/>
                  </a:cubicBezTo>
                  <a:lnTo>
                    <a:pt x="9126" y="19175"/>
                  </a:lnTo>
                  <a:cubicBezTo>
                    <a:pt x="5773" y="18506"/>
                    <a:pt x="3121" y="15868"/>
                    <a:pt x="2433" y="12521"/>
                  </a:cubicBezTo>
                  <a:close/>
                  <a:moveTo>
                    <a:pt x="15400" y="12521"/>
                  </a:moveTo>
                  <a:lnTo>
                    <a:pt x="19167" y="12521"/>
                  </a:lnTo>
                  <a:cubicBezTo>
                    <a:pt x="18469" y="15915"/>
                    <a:pt x="15752" y="18579"/>
                    <a:pt x="12331" y="19200"/>
                  </a:cubicBezTo>
                  <a:lnTo>
                    <a:pt x="12331" y="15295"/>
                  </a:lnTo>
                  <a:cubicBezTo>
                    <a:pt x="12331" y="12580"/>
                    <a:pt x="15400" y="12521"/>
                    <a:pt x="15400" y="12521"/>
                  </a:cubicBezTo>
                  <a:close/>
                </a:path>
              </a:pathLst>
            </a:custGeom>
            <a:solidFill>
              <a:srgbClr val="5E5E5E"/>
            </a:solidFill>
            <a:ln w="12700">
              <a:miter lim="400000"/>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grpSp>
          <p:nvGrpSpPr>
            <p:cNvPr id="10" name="Group 9"/>
            <p:cNvGrpSpPr/>
            <p:nvPr/>
          </p:nvGrpSpPr>
          <p:grpSpPr>
            <a:xfrm>
              <a:off x="3794760" y="338384"/>
              <a:ext cx="1554480" cy="1527030"/>
              <a:chOff x="347623" y="349839"/>
              <a:chExt cx="1487790" cy="1443392"/>
            </a:xfrm>
          </p:grpSpPr>
          <p:sp>
            <p:nvSpPr>
              <p:cNvPr id="11" name="Freeform 10"/>
              <p:cNvSpPr/>
              <p:nvPr/>
            </p:nvSpPr>
            <p:spPr>
              <a:xfrm>
                <a:off x="347623" y="349839"/>
                <a:ext cx="672575" cy="1443392"/>
              </a:xfrm>
              <a:custGeom>
                <a:avLst/>
                <a:gdLst>
                  <a:gd name="connsiteX0" fmla="*/ 649904 w 672575"/>
                  <a:gd name="connsiteY0" fmla="*/ 0 h 1443392"/>
                  <a:gd name="connsiteX1" fmla="*/ 0 w 672575"/>
                  <a:gd name="connsiteY1" fmla="*/ 340066 h 1443392"/>
                  <a:gd name="connsiteX2" fmla="*/ 7557 w 672575"/>
                  <a:gd name="connsiteY2" fmla="*/ 1118440 h 1443392"/>
                  <a:gd name="connsiteX3" fmla="*/ 672575 w 672575"/>
                  <a:gd name="connsiteY3" fmla="*/ 1443392 h 1443392"/>
                </a:gdLst>
                <a:ahLst/>
                <a:cxnLst>
                  <a:cxn ang="0">
                    <a:pos x="connsiteX0" y="connsiteY0"/>
                  </a:cxn>
                  <a:cxn ang="0">
                    <a:pos x="connsiteX1" y="connsiteY1"/>
                  </a:cxn>
                  <a:cxn ang="0">
                    <a:pos x="connsiteX2" y="connsiteY2"/>
                  </a:cxn>
                  <a:cxn ang="0">
                    <a:pos x="connsiteX3" y="connsiteY3"/>
                  </a:cxn>
                </a:cxnLst>
                <a:rect l="l" t="t" r="r" b="b"/>
                <a:pathLst>
                  <a:path w="672575" h="1443392">
                    <a:moveTo>
                      <a:pt x="649904" y="0"/>
                    </a:moveTo>
                    <a:lnTo>
                      <a:pt x="0" y="340066"/>
                    </a:lnTo>
                    <a:lnTo>
                      <a:pt x="7557" y="1118440"/>
                    </a:lnTo>
                    <a:lnTo>
                      <a:pt x="672575" y="1443392"/>
                    </a:lnTo>
                  </a:path>
                </a:pathLst>
              </a:custGeom>
              <a:noFill/>
              <a:ln w="25400">
                <a:solidFill>
                  <a:schemeClr val="accent4">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12" name="Freeform 11"/>
              <p:cNvSpPr/>
              <p:nvPr/>
            </p:nvSpPr>
            <p:spPr>
              <a:xfrm flipH="1" flipV="1">
                <a:off x="1162838" y="349839"/>
                <a:ext cx="672575" cy="1443392"/>
              </a:xfrm>
              <a:custGeom>
                <a:avLst/>
                <a:gdLst>
                  <a:gd name="connsiteX0" fmla="*/ 649904 w 672575"/>
                  <a:gd name="connsiteY0" fmla="*/ 0 h 1443392"/>
                  <a:gd name="connsiteX1" fmla="*/ 0 w 672575"/>
                  <a:gd name="connsiteY1" fmla="*/ 340066 h 1443392"/>
                  <a:gd name="connsiteX2" fmla="*/ 7557 w 672575"/>
                  <a:gd name="connsiteY2" fmla="*/ 1118440 h 1443392"/>
                  <a:gd name="connsiteX3" fmla="*/ 672575 w 672575"/>
                  <a:gd name="connsiteY3" fmla="*/ 1443392 h 1443392"/>
                </a:gdLst>
                <a:ahLst/>
                <a:cxnLst>
                  <a:cxn ang="0">
                    <a:pos x="connsiteX0" y="connsiteY0"/>
                  </a:cxn>
                  <a:cxn ang="0">
                    <a:pos x="connsiteX1" y="connsiteY1"/>
                  </a:cxn>
                  <a:cxn ang="0">
                    <a:pos x="connsiteX2" y="connsiteY2"/>
                  </a:cxn>
                  <a:cxn ang="0">
                    <a:pos x="connsiteX3" y="connsiteY3"/>
                  </a:cxn>
                </a:cxnLst>
                <a:rect l="l" t="t" r="r" b="b"/>
                <a:pathLst>
                  <a:path w="672575" h="1443392">
                    <a:moveTo>
                      <a:pt x="649904" y="0"/>
                    </a:moveTo>
                    <a:lnTo>
                      <a:pt x="0" y="340066"/>
                    </a:lnTo>
                    <a:lnTo>
                      <a:pt x="7557" y="1118440"/>
                    </a:lnTo>
                    <a:lnTo>
                      <a:pt x="672575" y="1443392"/>
                    </a:lnTo>
                  </a:path>
                </a:pathLst>
              </a:custGeom>
              <a:noFill/>
              <a:ln w="25400">
                <a:solidFill>
                  <a:schemeClr val="accent4">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grpSp>
      </p:grpSp>
      <p:sp>
        <p:nvSpPr>
          <p:cNvPr id="13" name="Line"/>
          <p:cNvSpPr/>
          <p:nvPr/>
        </p:nvSpPr>
        <p:spPr>
          <a:xfrm>
            <a:off x="8534400" y="6255557"/>
            <a:ext cx="7315200" cy="2"/>
          </a:xfrm>
          <a:prstGeom prst="line">
            <a:avLst/>
          </a:prstGeom>
          <a:ln w="38100"/>
        </p:spPr>
        <p:style>
          <a:lnRef idx="1">
            <a:schemeClr val="accent1"/>
          </a:lnRef>
          <a:fillRef idx="0">
            <a:schemeClr val="accent1"/>
          </a:fillRef>
          <a:effectRef idx="0">
            <a:schemeClr val="accent1"/>
          </a:effectRef>
          <a:fontRef idx="minor">
            <a:schemeClr val="tx1"/>
          </a:fontRef>
        </p:style>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grpSp>
        <p:nvGrpSpPr>
          <p:cNvPr id="14" name="Group 13"/>
          <p:cNvGrpSpPr/>
          <p:nvPr/>
        </p:nvGrpSpPr>
        <p:grpSpPr>
          <a:xfrm>
            <a:off x="10637520" y="676768"/>
            <a:ext cx="3108960" cy="3054060"/>
            <a:chOff x="3794760" y="338384"/>
            <a:chExt cx="1554480" cy="1527030"/>
          </a:xfrm>
        </p:grpSpPr>
        <p:sp>
          <p:nvSpPr>
            <p:cNvPr id="15" name="Steering Wheel"/>
            <p:cNvSpPr/>
            <p:nvPr/>
          </p:nvSpPr>
          <p:spPr>
            <a:xfrm>
              <a:off x="4105243" y="639763"/>
              <a:ext cx="933515" cy="92427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45" y="0"/>
                    <a:pt x="0" y="4845"/>
                    <a:pt x="0" y="10800"/>
                  </a:cubicBezTo>
                  <a:cubicBezTo>
                    <a:pt x="0" y="16755"/>
                    <a:pt x="4845" y="21600"/>
                    <a:pt x="10800" y="21600"/>
                  </a:cubicBezTo>
                  <a:cubicBezTo>
                    <a:pt x="16755" y="21600"/>
                    <a:pt x="21600" y="16755"/>
                    <a:pt x="21600" y="10800"/>
                  </a:cubicBezTo>
                  <a:cubicBezTo>
                    <a:pt x="21600" y="4845"/>
                    <a:pt x="16755" y="0"/>
                    <a:pt x="10800" y="0"/>
                  </a:cubicBezTo>
                  <a:close/>
                  <a:moveTo>
                    <a:pt x="10800" y="2260"/>
                  </a:moveTo>
                  <a:cubicBezTo>
                    <a:pt x="15072" y="2260"/>
                    <a:pt x="18622" y="5411"/>
                    <a:pt x="19244" y="9512"/>
                  </a:cubicBezTo>
                  <a:cubicBezTo>
                    <a:pt x="18366" y="9557"/>
                    <a:pt x="15960" y="9552"/>
                    <a:pt x="13922" y="8382"/>
                  </a:cubicBezTo>
                  <a:cubicBezTo>
                    <a:pt x="13922" y="8382"/>
                    <a:pt x="12269" y="7476"/>
                    <a:pt x="10749" y="7476"/>
                  </a:cubicBezTo>
                  <a:lnTo>
                    <a:pt x="10589" y="7476"/>
                  </a:lnTo>
                  <a:cubicBezTo>
                    <a:pt x="9069" y="7476"/>
                    <a:pt x="7417" y="8382"/>
                    <a:pt x="7417" y="8382"/>
                  </a:cubicBezTo>
                  <a:cubicBezTo>
                    <a:pt x="5554" y="9451"/>
                    <a:pt x="3387" y="9548"/>
                    <a:pt x="2356" y="9523"/>
                  </a:cubicBezTo>
                  <a:cubicBezTo>
                    <a:pt x="2974" y="5417"/>
                    <a:pt x="6525" y="2260"/>
                    <a:pt x="10800" y="2260"/>
                  </a:cubicBezTo>
                  <a:close/>
                  <a:moveTo>
                    <a:pt x="10800" y="8873"/>
                  </a:moveTo>
                  <a:cubicBezTo>
                    <a:pt x="11715" y="8873"/>
                    <a:pt x="12457" y="9615"/>
                    <a:pt x="12457" y="10530"/>
                  </a:cubicBezTo>
                  <a:cubicBezTo>
                    <a:pt x="12457" y="11445"/>
                    <a:pt x="11715" y="12187"/>
                    <a:pt x="10800" y="12187"/>
                  </a:cubicBezTo>
                  <a:cubicBezTo>
                    <a:pt x="9885" y="12187"/>
                    <a:pt x="9143" y="11445"/>
                    <a:pt x="9143" y="10530"/>
                  </a:cubicBezTo>
                  <a:cubicBezTo>
                    <a:pt x="9143" y="9615"/>
                    <a:pt x="9885" y="8873"/>
                    <a:pt x="10800" y="8873"/>
                  </a:cubicBezTo>
                  <a:close/>
                  <a:moveTo>
                    <a:pt x="2433" y="12521"/>
                  </a:moveTo>
                  <a:lnTo>
                    <a:pt x="6056" y="12521"/>
                  </a:lnTo>
                  <a:cubicBezTo>
                    <a:pt x="6056" y="12521"/>
                    <a:pt x="9126" y="12580"/>
                    <a:pt x="9126" y="15295"/>
                  </a:cubicBezTo>
                  <a:lnTo>
                    <a:pt x="9126" y="19175"/>
                  </a:lnTo>
                  <a:cubicBezTo>
                    <a:pt x="5773" y="18506"/>
                    <a:pt x="3121" y="15868"/>
                    <a:pt x="2433" y="12521"/>
                  </a:cubicBezTo>
                  <a:close/>
                  <a:moveTo>
                    <a:pt x="15400" y="12521"/>
                  </a:moveTo>
                  <a:lnTo>
                    <a:pt x="19167" y="12521"/>
                  </a:lnTo>
                  <a:cubicBezTo>
                    <a:pt x="18469" y="15915"/>
                    <a:pt x="15752" y="18579"/>
                    <a:pt x="12331" y="19200"/>
                  </a:cubicBezTo>
                  <a:lnTo>
                    <a:pt x="12331" y="15295"/>
                  </a:lnTo>
                  <a:cubicBezTo>
                    <a:pt x="12331" y="12580"/>
                    <a:pt x="15400" y="12521"/>
                    <a:pt x="15400" y="12521"/>
                  </a:cubicBezTo>
                  <a:close/>
                </a:path>
              </a:pathLst>
            </a:custGeom>
            <a:solidFill>
              <a:srgbClr val="5E5E5E"/>
            </a:solidFill>
            <a:ln w="12700">
              <a:miter lim="400000"/>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grpSp>
          <p:nvGrpSpPr>
            <p:cNvPr id="16" name="Group 15"/>
            <p:cNvGrpSpPr/>
            <p:nvPr/>
          </p:nvGrpSpPr>
          <p:grpSpPr>
            <a:xfrm>
              <a:off x="3794760" y="338384"/>
              <a:ext cx="1554480" cy="1527030"/>
              <a:chOff x="347623" y="349839"/>
              <a:chExt cx="1487790" cy="1443392"/>
            </a:xfrm>
          </p:grpSpPr>
          <p:sp>
            <p:nvSpPr>
              <p:cNvPr id="17" name="Freeform 16"/>
              <p:cNvSpPr/>
              <p:nvPr/>
            </p:nvSpPr>
            <p:spPr>
              <a:xfrm>
                <a:off x="347623" y="349839"/>
                <a:ext cx="672575" cy="1443392"/>
              </a:xfrm>
              <a:custGeom>
                <a:avLst/>
                <a:gdLst>
                  <a:gd name="connsiteX0" fmla="*/ 649904 w 672575"/>
                  <a:gd name="connsiteY0" fmla="*/ 0 h 1443392"/>
                  <a:gd name="connsiteX1" fmla="*/ 0 w 672575"/>
                  <a:gd name="connsiteY1" fmla="*/ 340066 h 1443392"/>
                  <a:gd name="connsiteX2" fmla="*/ 7557 w 672575"/>
                  <a:gd name="connsiteY2" fmla="*/ 1118440 h 1443392"/>
                  <a:gd name="connsiteX3" fmla="*/ 672575 w 672575"/>
                  <a:gd name="connsiteY3" fmla="*/ 1443392 h 1443392"/>
                </a:gdLst>
                <a:ahLst/>
                <a:cxnLst>
                  <a:cxn ang="0">
                    <a:pos x="connsiteX0" y="connsiteY0"/>
                  </a:cxn>
                  <a:cxn ang="0">
                    <a:pos x="connsiteX1" y="connsiteY1"/>
                  </a:cxn>
                  <a:cxn ang="0">
                    <a:pos x="connsiteX2" y="connsiteY2"/>
                  </a:cxn>
                  <a:cxn ang="0">
                    <a:pos x="connsiteX3" y="connsiteY3"/>
                  </a:cxn>
                </a:cxnLst>
                <a:rect l="l" t="t" r="r" b="b"/>
                <a:pathLst>
                  <a:path w="672575" h="1443392">
                    <a:moveTo>
                      <a:pt x="649904" y="0"/>
                    </a:moveTo>
                    <a:lnTo>
                      <a:pt x="0" y="340066"/>
                    </a:lnTo>
                    <a:lnTo>
                      <a:pt x="7557" y="1118440"/>
                    </a:lnTo>
                    <a:lnTo>
                      <a:pt x="672575" y="1443392"/>
                    </a:lnTo>
                  </a:path>
                </a:pathLst>
              </a:custGeom>
              <a:noFill/>
              <a:ln w="25400">
                <a:solidFill>
                  <a:schemeClr val="accent4">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18" name="Freeform 17"/>
              <p:cNvSpPr/>
              <p:nvPr/>
            </p:nvSpPr>
            <p:spPr>
              <a:xfrm flipH="1" flipV="1">
                <a:off x="1162838" y="349839"/>
                <a:ext cx="672575" cy="1443392"/>
              </a:xfrm>
              <a:custGeom>
                <a:avLst/>
                <a:gdLst>
                  <a:gd name="connsiteX0" fmla="*/ 649904 w 672575"/>
                  <a:gd name="connsiteY0" fmla="*/ 0 h 1443392"/>
                  <a:gd name="connsiteX1" fmla="*/ 0 w 672575"/>
                  <a:gd name="connsiteY1" fmla="*/ 340066 h 1443392"/>
                  <a:gd name="connsiteX2" fmla="*/ 7557 w 672575"/>
                  <a:gd name="connsiteY2" fmla="*/ 1118440 h 1443392"/>
                  <a:gd name="connsiteX3" fmla="*/ 672575 w 672575"/>
                  <a:gd name="connsiteY3" fmla="*/ 1443392 h 1443392"/>
                </a:gdLst>
                <a:ahLst/>
                <a:cxnLst>
                  <a:cxn ang="0">
                    <a:pos x="connsiteX0" y="connsiteY0"/>
                  </a:cxn>
                  <a:cxn ang="0">
                    <a:pos x="connsiteX1" y="connsiteY1"/>
                  </a:cxn>
                  <a:cxn ang="0">
                    <a:pos x="connsiteX2" y="connsiteY2"/>
                  </a:cxn>
                  <a:cxn ang="0">
                    <a:pos x="connsiteX3" y="connsiteY3"/>
                  </a:cxn>
                </a:cxnLst>
                <a:rect l="l" t="t" r="r" b="b"/>
                <a:pathLst>
                  <a:path w="672575" h="1443392">
                    <a:moveTo>
                      <a:pt x="649904" y="0"/>
                    </a:moveTo>
                    <a:lnTo>
                      <a:pt x="0" y="340066"/>
                    </a:lnTo>
                    <a:lnTo>
                      <a:pt x="7557" y="1118440"/>
                    </a:lnTo>
                    <a:lnTo>
                      <a:pt x="672575" y="1443392"/>
                    </a:lnTo>
                  </a:path>
                </a:pathLst>
              </a:custGeom>
              <a:noFill/>
              <a:ln w="25400">
                <a:solidFill>
                  <a:schemeClr val="accent4">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grpSp>
      </p:grpSp>
    </p:spTree>
    <p:extLst>
      <p:ext uri="{BB962C8B-B14F-4D97-AF65-F5344CB8AC3E}">
        <p14:creationId xmlns:p14="http://schemas.microsoft.com/office/powerpoint/2010/main" val="3185328736"/>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Quote_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3048000" y="4114800"/>
            <a:ext cx="18288000" cy="5486400"/>
            <a:chOff x="914400" y="2057400"/>
            <a:chExt cx="9144000" cy="2743200"/>
          </a:xfrm>
        </p:grpSpPr>
        <p:sp>
          <p:nvSpPr>
            <p:cNvPr id="4" name="Rectangle"/>
            <p:cNvSpPr/>
            <p:nvPr/>
          </p:nvSpPr>
          <p:spPr>
            <a:xfrm>
              <a:off x="914400" y="2057400"/>
              <a:ext cx="9142328" cy="2743200"/>
            </a:xfrm>
            <a:prstGeom prst="rect">
              <a:avLst/>
            </a:prstGeom>
            <a:solidFill>
              <a:srgbClr val="FFFFFF"/>
            </a:solidFill>
            <a:ln w="12700">
              <a:noFill/>
              <a:miter lim="400000"/>
            </a:ln>
            <a:effectLst>
              <a:outerShdw blurRad="609600" dist="114358" dir="1670806" rotWithShape="0">
                <a:srgbClr val="000000">
                  <a:alpha val="26435"/>
                </a:srgbClr>
              </a:outerShdw>
            </a:effectLst>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6" name="“"/>
            <p:cNvSpPr txBox="1"/>
            <p:nvPr/>
          </p:nvSpPr>
          <p:spPr>
            <a:xfrm>
              <a:off x="914400" y="3660818"/>
              <a:ext cx="1142791" cy="461252"/>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lvl1pPr defTabSz="825500">
                <a:defRPr sz="20000">
                  <a:solidFill>
                    <a:srgbClr val="D5D5D5"/>
                  </a:solidFill>
                  <a:latin typeface="Arial"/>
                  <a:ea typeface="Arial"/>
                  <a:cs typeface="Arial"/>
                  <a:sym typeface="Arial"/>
                </a:defRPr>
              </a:lvl1pPr>
            </a:lstStyle>
            <a:p>
              <a:r>
                <a:rPr sz="40000" dirty="0"/>
                <a:t>“</a:t>
              </a:r>
            </a:p>
          </p:txBody>
        </p:sp>
        <p:sp>
          <p:nvSpPr>
            <p:cNvPr id="7" name="“"/>
            <p:cNvSpPr txBox="1"/>
            <p:nvPr/>
          </p:nvSpPr>
          <p:spPr>
            <a:xfrm rot="10800000">
              <a:off x="8915609" y="2456468"/>
              <a:ext cx="1142791" cy="461252"/>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lvl1pPr defTabSz="825500">
                <a:defRPr sz="20000">
                  <a:solidFill>
                    <a:srgbClr val="D5D5D5"/>
                  </a:solidFill>
                  <a:latin typeface="Arial"/>
                  <a:ea typeface="Arial"/>
                  <a:cs typeface="Arial"/>
                  <a:sym typeface="Arial"/>
                </a:defRPr>
              </a:lvl1pPr>
            </a:lstStyle>
            <a:p>
              <a:r>
                <a:rPr sz="40000" dirty="0"/>
                <a:t>“</a:t>
              </a:r>
            </a:p>
          </p:txBody>
        </p:sp>
      </p:grpSp>
      <p:sp>
        <p:nvSpPr>
          <p:cNvPr id="5" name="Slide Number Placeholder 4"/>
          <p:cNvSpPr>
            <a:spLocks noGrp="1"/>
          </p:cNvSpPr>
          <p:nvPr>
            <p:ph type="sldNum" sz="quarter" idx="10"/>
          </p:nvPr>
        </p:nvSpPr>
        <p:spPr/>
        <p:txBody>
          <a:bodyPr/>
          <a:lstStyle/>
          <a:p>
            <a:fld id="{51958082-F318-42B1-9B3A-17B8BA734747}" type="slidenum">
              <a:rPr lang="en-US" smtClean="0"/>
              <a:pPr/>
              <a:t>‹#›</a:t>
            </a:fld>
            <a:endParaRPr lang="en-US" dirty="0"/>
          </a:p>
        </p:txBody>
      </p:sp>
      <p:sp>
        <p:nvSpPr>
          <p:cNvPr id="8" name="Text Placeholder 2"/>
          <p:cNvSpPr>
            <a:spLocks noGrp="1"/>
          </p:cNvSpPr>
          <p:nvPr>
            <p:ph type="body" idx="1" hasCustomPrompt="1"/>
          </p:nvPr>
        </p:nvSpPr>
        <p:spPr>
          <a:xfrm>
            <a:off x="4602480" y="5223261"/>
            <a:ext cx="15179040" cy="1947210"/>
          </a:xfrm>
          <a:noFill/>
        </p:spPr>
        <p:txBody>
          <a:bodyPr lIns="91440" tIns="0" rIns="91440" bIns="0" anchor="b" anchorCtr="0">
            <a:noAutofit/>
          </a:bodyPr>
          <a:lstStyle>
            <a:lvl1pPr marL="0" indent="0" algn="ctr">
              <a:buNone/>
              <a:defRPr sz="2800" i="0">
                <a:solidFill>
                  <a:schemeClr val="accent1"/>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p>
        </p:txBody>
      </p:sp>
      <p:sp>
        <p:nvSpPr>
          <p:cNvPr id="9" name="Text Placeholder 2"/>
          <p:cNvSpPr>
            <a:spLocks noGrp="1"/>
          </p:cNvSpPr>
          <p:nvPr>
            <p:ph type="body" idx="11" hasCustomPrompt="1"/>
          </p:nvPr>
        </p:nvSpPr>
        <p:spPr>
          <a:xfrm>
            <a:off x="4602480" y="7854630"/>
            <a:ext cx="15179040" cy="939172"/>
          </a:xfrm>
          <a:noFill/>
        </p:spPr>
        <p:txBody>
          <a:bodyPr wrap="none" lIns="0" tIns="0" rIns="0" bIns="0" anchor="b" anchorCtr="0">
            <a:noAutofit/>
          </a:bodyPr>
          <a:lstStyle>
            <a:lvl1pPr marL="0" indent="0" algn="ctr">
              <a:buNone/>
              <a:defRPr sz="2800" i="1">
                <a:solidFill>
                  <a:schemeClr val="accent1"/>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dirty="0"/>
              <a:t>Person or Source</a:t>
            </a:r>
          </a:p>
        </p:txBody>
      </p:sp>
      <p:sp>
        <p:nvSpPr>
          <p:cNvPr id="10" name="Line"/>
          <p:cNvSpPr/>
          <p:nvPr/>
        </p:nvSpPr>
        <p:spPr>
          <a:xfrm>
            <a:off x="7620000" y="7588671"/>
            <a:ext cx="9144000" cy="2"/>
          </a:xfrm>
          <a:prstGeom prst="line">
            <a:avLst/>
          </a:prstGeom>
          <a:ln w="25400" cap="rnd">
            <a:solidFill>
              <a:schemeClr val="accent4"/>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grpSp>
        <p:nvGrpSpPr>
          <p:cNvPr id="24" name="Group 23"/>
          <p:cNvGrpSpPr/>
          <p:nvPr/>
        </p:nvGrpSpPr>
        <p:grpSpPr>
          <a:xfrm>
            <a:off x="2748126" y="3807804"/>
            <a:ext cx="18887748" cy="6106008"/>
            <a:chOff x="769229" y="1903902"/>
            <a:chExt cx="9443874" cy="3053004"/>
          </a:xfrm>
        </p:grpSpPr>
        <p:grpSp>
          <p:nvGrpSpPr>
            <p:cNvPr id="14" name="Group 13"/>
            <p:cNvGrpSpPr/>
            <p:nvPr/>
          </p:nvGrpSpPr>
          <p:grpSpPr>
            <a:xfrm rot="5400000">
              <a:off x="9755903" y="1903902"/>
              <a:ext cx="457200" cy="457200"/>
              <a:chOff x="844351" y="1953911"/>
              <a:chExt cx="457200" cy="457200"/>
            </a:xfrm>
          </p:grpSpPr>
          <p:cxnSp>
            <p:nvCxnSpPr>
              <p:cNvPr id="15" name="Straight Connector 14"/>
              <p:cNvCxnSpPr/>
              <p:nvPr/>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rot="16200000" flipV="1">
              <a:off x="9747457" y="4499706"/>
              <a:ext cx="457200" cy="457200"/>
              <a:chOff x="844351" y="1953911"/>
              <a:chExt cx="457200" cy="457200"/>
            </a:xfrm>
          </p:grpSpPr>
          <p:cxnSp>
            <p:nvCxnSpPr>
              <p:cNvPr id="21" name="Straight Connector 20"/>
              <p:cNvCxnSpPr/>
              <p:nvPr/>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a:off x="777675" y="1903902"/>
              <a:ext cx="457200" cy="457200"/>
              <a:chOff x="844351" y="1953911"/>
              <a:chExt cx="457200" cy="457200"/>
            </a:xfrm>
          </p:grpSpPr>
          <p:cxnSp>
            <p:nvCxnSpPr>
              <p:cNvPr id="12" name="Straight Connector 11"/>
              <p:cNvCxnSpPr/>
              <p:nvPr/>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17" name="Group 16"/>
            <p:cNvGrpSpPr/>
            <p:nvPr/>
          </p:nvGrpSpPr>
          <p:grpSpPr>
            <a:xfrm flipV="1">
              <a:off x="769229" y="4499706"/>
              <a:ext cx="457200" cy="457200"/>
              <a:chOff x="844351" y="1953911"/>
              <a:chExt cx="457200" cy="457200"/>
            </a:xfrm>
          </p:grpSpPr>
          <p:cxnSp>
            <p:nvCxnSpPr>
              <p:cNvPr id="18" name="Straight Connector 17"/>
              <p:cNvCxnSpPr/>
              <p:nvPr/>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grpSp>
        <p:nvGrpSpPr>
          <p:cNvPr id="25" name="Group 24"/>
          <p:cNvGrpSpPr/>
          <p:nvPr/>
        </p:nvGrpSpPr>
        <p:grpSpPr>
          <a:xfrm>
            <a:off x="3048000" y="4114800"/>
            <a:ext cx="18288000" cy="5486400"/>
            <a:chOff x="914400" y="2057400"/>
            <a:chExt cx="9144000" cy="2743200"/>
          </a:xfrm>
        </p:grpSpPr>
        <p:sp>
          <p:nvSpPr>
            <p:cNvPr id="26" name="Rectangle"/>
            <p:cNvSpPr/>
            <p:nvPr/>
          </p:nvSpPr>
          <p:spPr>
            <a:xfrm>
              <a:off x="914400" y="2057400"/>
              <a:ext cx="9142328" cy="2743200"/>
            </a:xfrm>
            <a:prstGeom prst="rect">
              <a:avLst/>
            </a:prstGeom>
            <a:solidFill>
              <a:srgbClr val="FFFFFF"/>
            </a:solidFill>
            <a:ln w="12700">
              <a:noFill/>
              <a:miter lim="400000"/>
            </a:ln>
            <a:effectLst>
              <a:outerShdw blurRad="609600" dist="114358" dir="1670806" rotWithShape="0">
                <a:srgbClr val="000000">
                  <a:alpha val="26435"/>
                </a:srgbClr>
              </a:outerShdw>
            </a:effectLst>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27" name="“"/>
            <p:cNvSpPr txBox="1"/>
            <p:nvPr/>
          </p:nvSpPr>
          <p:spPr>
            <a:xfrm>
              <a:off x="914400" y="3660818"/>
              <a:ext cx="1142791" cy="461252"/>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lvl1pPr defTabSz="825500">
                <a:defRPr sz="20000">
                  <a:solidFill>
                    <a:srgbClr val="D5D5D5"/>
                  </a:solidFill>
                  <a:latin typeface="Arial"/>
                  <a:ea typeface="Arial"/>
                  <a:cs typeface="Arial"/>
                  <a:sym typeface="Arial"/>
                </a:defRPr>
              </a:lvl1pPr>
            </a:lstStyle>
            <a:p>
              <a:r>
                <a:rPr sz="40000" dirty="0"/>
                <a:t>“</a:t>
              </a:r>
            </a:p>
          </p:txBody>
        </p:sp>
        <p:sp>
          <p:nvSpPr>
            <p:cNvPr id="28" name="“"/>
            <p:cNvSpPr txBox="1"/>
            <p:nvPr/>
          </p:nvSpPr>
          <p:spPr>
            <a:xfrm rot="10800000">
              <a:off x="8915609" y="2456468"/>
              <a:ext cx="1142791" cy="461252"/>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lvl1pPr defTabSz="825500">
                <a:defRPr sz="20000">
                  <a:solidFill>
                    <a:srgbClr val="D5D5D5"/>
                  </a:solidFill>
                  <a:latin typeface="Arial"/>
                  <a:ea typeface="Arial"/>
                  <a:cs typeface="Arial"/>
                  <a:sym typeface="Arial"/>
                </a:defRPr>
              </a:lvl1pPr>
            </a:lstStyle>
            <a:p>
              <a:r>
                <a:rPr sz="40000" dirty="0"/>
                <a:t>“</a:t>
              </a:r>
            </a:p>
          </p:txBody>
        </p:sp>
      </p:grpSp>
      <p:sp>
        <p:nvSpPr>
          <p:cNvPr id="29" name="Line"/>
          <p:cNvSpPr/>
          <p:nvPr/>
        </p:nvSpPr>
        <p:spPr>
          <a:xfrm>
            <a:off x="7620000" y="7588671"/>
            <a:ext cx="9144000" cy="2"/>
          </a:xfrm>
          <a:prstGeom prst="line">
            <a:avLst/>
          </a:prstGeom>
          <a:ln w="25400" cap="rnd">
            <a:solidFill>
              <a:schemeClr val="accent4"/>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grpSp>
        <p:nvGrpSpPr>
          <p:cNvPr id="30" name="Group 29"/>
          <p:cNvGrpSpPr/>
          <p:nvPr/>
        </p:nvGrpSpPr>
        <p:grpSpPr>
          <a:xfrm>
            <a:off x="2748126" y="3807804"/>
            <a:ext cx="18887748" cy="6106008"/>
            <a:chOff x="769229" y="1903902"/>
            <a:chExt cx="9443874" cy="3053004"/>
          </a:xfrm>
        </p:grpSpPr>
        <p:grpSp>
          <p:nvGrpSpPr>
            <p:cNvPr id="31" name="Group 30"/>
            <p:cNvGrpSpPr/>
            <p:nvPr/>
          </p:nvGrpSpPr>
          <p:grpSpPr>
            <a:xfrm rot="5400000">
              <a:off x="9755903" y="1903902"/>
              <a:ext cx="457200" cy="457200"/>
              <a:chOff x="844351" y="1953911"/>
              <a:chExt cx="457200" cy="457200"/>
            </a:xfrm>
          </p:grpSpPr>
          <p:cxnSp>
            <p:nvCxnSpPr>
              <p:cNvPr id="41" name="Straight Connector 40"/>
              <p:cNvCxnSpPr/>
              <p:nvPr/>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32" name="Group 31"/>
            <p:cNvGrpSpPr/>
            <p:nvPr/>
          </p:nvGrpSpPr>
          <p:grpSpPr>
            <a:xfrm rot="16200000" flipV="1">
              <a:off x="9747457" y="4499706"/>
              <a:ext cx="457200" cy="457200"/>
              <a:chOff x="844351" y="1953911"/>
              <a:chExt cx="457200" cy="457200"/>
            </a:xfrm>
          </p:grpSpPr>
          <p:cxnSp>
            <p:nvCxnSpPr>
              <p:cNvPr id="39" name="Straight Connector 38"/>
              <p:cNvCxnSpPr/>
              <p:nvPr/>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33" name="Group 32"/>
            <p:cNvGrpSpPr/>
            <p:nvPr/>
          </p:nvGrpSpPr>
          <p:grpSpPr>
            <a:xfrm>
              <a:off x="777675" y="1903902"/>
              <a:ext cx="457200" cy="457200"/>
              <a:chOff x="844351" y="1953911"/>
              <a:chExt cx="457200" cy="457200"/>
            </a:xfrm>
          </p:grpSpPr>
          <p:cxnSp>
            <p:nvCxnSpPr>
              <p:cNvPr id="37" name="Straight Connector 36"/>
              <p:cNvCxnSpPr/>
              <p:nvPr/>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flipV="1">
              <a:off x="769229" y="4499706"/>
              <a:ext cx="457200" cy="457200"/>
              <a:chOff x="844351" y="1953911"/>
              <a:chExt cx="457200" cy="457200"/>
            </a:xfrm>
          </p:grpSpPr>
          <p:cxnSp>
            <p:nvCxnSpPr>
              <p:cNvPr id="35" name="Straight Connector 34"/>
              <p:cNvCxnSpPr/>
              <p:nvPr/>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grpSp>
        <p:nvGrpSpPr>
          <p:cNvPr id="43" name="Group 42"/>
          <p:cNvGrpSpPr/>
          <p:nvPr userDrawn="1"/>
        </p:nvGrpSpPr>
        <p:grpSpPr>
          <a:xfrm>
            <a:off x="3048000" y="4114800"/>
            <a:ext cx="18288000" cy="5486400"/>
            <a:chOff x="914400" y="2057400"/>
            <a:chExt cx="9144000" cy="2743200"/>
          </a:xfrm>
        </p:grpSpPr>
        <p:sp>
          <p:nvSpPr>
            <p:cNvPr id="44" name="Rectangle"/>
            <p:cNvSpPr/>
            <p:nvPr userDrawn="1"/>
          </p:nvSpPr>
          <p:spPr>
            <a:xfrm>
              <a:off x="914400" y="2057400"/>
              <a:ext cx="9142328" cy="2743200"/>
            </a:xfrm>
            <a:prstGeom prst="rect">
              <a:avLst/>
            </a:prstGeom>
            <a:solidFill>
              <a:srgbClr val="FFFFFF"/>
            </a:solidFill>
            <a:ln w="12700">
              <a:noFill/>
              <a:miter lim="400000"/>
            </a:ln>
            <a:effectLst>
              <a:outerShdw blurRad="609600" dist="114358" dir="1670806" rotWithShape="0">
                <a:srgbClr val="000000">
                  <a:alpha val="26435"/>
                </a:srgbClr>
              </a:outerShdw>
            </a:effectLst>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45" name="“"/>
            <p:cNvSpPr txBox="1"/>
            <p:nvPr userDrawn="1"/>
          </p:nvSpPr>
          <p:spPr>
            <a:xfrm>
              <a:off x="914400" y="3660818"/>
              <a:ext cx="1142791" cy="46125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defTabSz="825500">
                <a:defRPr sz="20000">
                  <a:solidFill>
                    <a:srgbClr val="D5D5D5"/>
                  </a:solidFill>
                  <a:latin typeface="Arial"/>
                  <a:ea typeface="Arial"/>
                  <a:cs typeface="Arial"/>
                  <a:sym typeface="Arial"/>
                </a:defRPr>
              </a:lvl1pPr>
            </a:lstStyle>
            <a:p>
              <a:r>
                <a:rPr sz="40000" dirty="0"/>
                <a:t>“</a:t>
              </a:r>
            </a:p>
          </p:txBody>
        </p:sp>
        <p:sp>
          <p:nvSpPr>
            <p:cNvPr id="46" name="“"/>
            <p:cNvSpPr txBox="1"/>
            <p:nvPr userDrawn="1"/>
          </p:nvSpPr>
          <p:spPr>
            <a:xfrm rot="10800000">
              <a:off x="8915609" y="2456468"/>
              <a:ext cx="1142791" cy="46125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defTabSz="825500">
                <a:defRPr sz="20000">
                  <a:solidFill>
                    <a:srgbClr val="D5D5D5"/>
                  </a:solidFill>
                  <a:latin typeface="Arial"/>
                  <a:ea typeface="Arial"/>
                  <a:cs typeface="Arial"/>
                  <a:sym typeface="Arial"/>
                </a:defRPr>
              </a:lvl1pPr>
            </a:lstStyle>
            <a:p>
              <a:r>
                <a:rPr sz="40000" dirty="0"/>
                <a:t>“</a:t>
              </a:r>
            </a:p>
          </p:txBody>
        </p:sp>
      </p:grpSp>
      <p:sp>
        <p:nvSpPr>
          <p:cNvPr id="47" name="Line"/>
          <p:cNvSpPr/>
          <p:nvPr userDrawn="1"/>
        </p:nvSpPr>
        <p:spPr>
          <a:xfrm>
            <a:off x="7620000" y="7588671"/>
            <a:ext cx="9144000" cy="2"/>
          </a:xfrm>
          <a:prstGeom prst="line">
            <a:avLst/>
          </a:prstGeom>
          <a:ln w="25400" cap="rnd">
            <a:solidFill>
              <a:schemeClr val="accent4"/>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grpSp>
        <p:nvGrpSpPr>
          <p:cNvPr id="48" name="Group 47"/>
          <p:cNvGrpSpPr/>
          <p:nvPr userDrawn="1"/>
        </p:nvGrpSpPr>
        <p:grpSpPr>
          <a:xfrm>
            <a:off x="2748126" y="3807804"/>
            <a:ext cx="18887748" cy="6106008"/>
            <a:chOff x="769229" y="1903902"/>
            <a:chExt cx="9443874" cy="3053004"/>
          </a:xfrm>
        </p:grpSpPr>
        <p:grpSp>
          <p:nvGrpSpPr>
            <p:cNvPr id="49" name="Group 48"/>
            <p:cNvGrpSpPr/>
            <p:nvPr userDrawn="1"/>
          </p:nvGrpSpPr>
          <p:grpSpPr>
            <a:xfrm rot="5400000">
              <a:off x="9755903" y="1903902"/>
              <a:ext cx="457200" cy="457200"/>
              <a:chOff x="844351" y="1953911"/>
              <a:chExt cx="457200" cy="457200"/>
            </a:xfrm>
          </p:grpSpPr>
          <p:cxnSp>
            <p:nvCxnSpPr>
              <p:cNvPr id="59" name="Straight Connector 58"/>
              <p:cNvCxnSpPr/>
              <p:nvPr userDrawn="1"/>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50" name="Group 49"/>
            <p:cNvGrpSpPr/>
            <p:nvPr userDrawn="1"/>
          </p:nvGrpSpPr>
          <p:grpSpPr>
            <a:xfrm rot="16200000" flipV="1">
              <a:off x="9747457" y="4499706"/>
              <a:ext cx="457200" cy="457200"/>
              <a:chOff x="844351" y="1953911"/>
              <a:chExt cx="457200" cy="457200"/>
            </a:xfrm>
          </p:grpSpPr>
          <p:cxnSp>
            <p:nvCxnSpPr>
              <p:cNvPr id="57" name="Straight Connector 56"/>
              <p:cNvCxnSpPr/>
              <p:nvPr userDrawn="1"/>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userDrawn="1"/>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51" name="Group 50"/>
            <p:cNvGrpSpPr/>
            <p:nvPr userDrawn="1"/>
          </p:nvGrpSpPr>
          <p:grpSpPr>
            <a:xfrm>
              <a:off x="777675" y="1903902"/>
              <a:ext cx="457200" cy="457200"/>
              <a:chOff x="844351" y="1953911"/>
              <a:chExt cx="457200" cy="457200"/>
            </a:xfrm>
          </p:grpSpPr>
          <p:cxnSp>
            <p:nvCxnSpPr>
              <p:cNvPr id="55" name="Straight Connector 54"/>
              <p:cNvCxnSpPr/>
              <p:nvPr userDrawn="1"/>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userDrawn="1"/>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52" name="Group 51"/>
            <p:cNvGrpSpPr/>
            <p:nvPr userDrawn="1"/>
          </p:nvGrpSpPr>
          <p:grpSpPr>
            <a:xfrm flipV="1">
              <a:off x="769229" y="4499706"/>
              <a:ext cx="457200" cy="457200"/>
              <a:chOff x="844351" y="1953911"/>
              <a:chExt cx="457200" cy="457200"/>
            </a:xfrm>
          </p:grpSpPr>
          <p:cxnSp>
            <p:nvCxnSpPr>
              <p:cNvPr id="53" name="Straight Connector 52"/>
              <p:cNvCxnSpPr/>
              <p:nvPr userDrawn="1"/>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userDrawn="1"/>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1597744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Slide Number Placeholder 7"/>
          <p:cNvSpPr>
            <a:spLocks noGrp="1"/>
          </p:cNvSpPr>
          <p:nvPr>
            <p:ph type="sldNum" sz="quarter" idx="10"/>
          </p:nvPr>
        </p:nvSpPr>
        <p:spPr/>
        <p:txBody>
          <a:bodyPr/>
          <a:lstStyle/>
          <a:p>
            <a:fld id="{51958082-F318-42B1-9B3A-17B8BA734747}" type="slidenum">
              <a:rPr lang="en-US" smtClean="0"/>
              <a:pPr/>
              <a:t>‹#›</a:t>
            </a:fld>
            <a:endParaRPr lang="en-US" dirty="0"/>
          </a:p>
        </p:txBody>
      </p:sp>
      <p:sp>
        <p:nvSpPr>
          <p:cNvPr id="9" name="Title 1"/>
          <p:cNvSpPr>
            <a:spLocks noGrp="1"/>
          </p:cNvSpPr>
          <p:nvPr>
            <p:ph type="title"/>
          </p:nvPr>
        </p:nvSpPr>
        <p:spPr>
          <a:xfrm>
            <a:off x="12131040" y="1402965"/>
            <a:ext cx="10972800" cy="2627430"/>
          </a:xfrm>
        </p:spPr>
        <p:txBody>
          <a:bodyPr>
            <a:normAutofit/>
          </a:bodyPr>
          <a:lstStyle>
            <a:lvl1pPr>
              <a:defRPr sz="6400"/>
            </a:lvl1pPr>
          </a:lstStyle>
          <a:p>
            <a:r>
              <a:rPr lang="en-US"/>
              <a:t>Click to edit Master title style</a:t>
            </a:r>
            <a:endParaRPr lang="en-US" dirty="0"/>
          </a:p>
        </p:txBody>
      </p:sp>
      <p:sp>
        <p:nvSpPr>
          <p:cNvPr id="10" name="Content Placeholder 2"/>
          <p:cNvSpPr>
            <a:spLocks noGrp="1"/>
          </p:cNvSpPr>
          <p:nvPr>
            <p:ph sz="half" idx="1" hasCustomPrompt="1"/>
          </p:nvPr>
        </p:nvSpPr>
        <p:spPr>
          <a:xfrm>
            <a:off x="0" y="0"/>
            <a:ext cx="10972800" cy="13716000"/>
          </a:xfrm>
        </p:spPr>
        <p:txBody>
          <a:bodyPr anchor="t" anchorCtr="1"/>
          <a:lstStyle>
            <a:lvl1pPr marL="0" marR="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sz="4000" b="1">
                <a:solidFill>
                  <a:schemeClr val="accent1"/>
                </a:solidFill>
              </a:defRPr>
            </a:lvl1pPr>
          </a:lstStyle>
          <a:p>
            <a:pPr marL="0" marR="0" lvl="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a:pPr>
            <a:r>
              <a:rPr lang="en-US" dirty="0"/>
              <a:t>{image or chart}</a:t>
            </a:r>
          </a:p>
        </p:txBody>
      </p:sp>
      <p:sp>
        <p:nvSpPr>
          <p:cNvPr id="11" name="Content Placeholder 3"/>
          <p:cNvSpPr>
            <a:spLocks noGrp="1"/>
          </p:cNvSpPr>
          <p:nvPr>
            <p:ph sz="half" idx="2"/>
          </p:nvPr>
        </p:nvSpPr>
        <p:spPr>
          <a:xfrm>
            <a:off x="12131040" y="4754882"/>
            <a:ext cx="10972800" cy="8229600"/>
          </a:xfrm>
        </p:spPr>
        <p:txBody>
          <a:bodyPr>
            <a:normAutofit/>
          </a:bodyPr>
          <a:lstStyle>
            <a:lvl1pPr marL="0" indent="0">
              <a:buNone/>
              <a:defRPr sz="3200"/>
            </a:lvl1pPr>
            <a:lvl2pPr marL="914400" indent="0">
              <a:buNone/>
              <a:defRPr sz="4000"/>
            </a:lvl2pPr>
            <a:lvl3pPr marL="1828800" indent="0">
              <a:buNone/>
              <a:defRPr sz="4000"/>
            </a:lvl3pPr>
            <a:lvl4pPr marL="2743200" indent="0">
              <a:buNone/>
              <a:defRPr sz="4000"/>
            </a:lvl4pPr>
            <a:lvl5pPr marL="3657600" indent="0">
              <a:buNone/>
              <a:defRPr sz="4000"/>
            </a:lvl5pPr>
          </a:lstStyle>
          <a:p>
            <a:pPr lvl="0"/>
            <a:r>
              <a:rPr lang="en-US"/>
              <a:t>Edit Master text styles</a:t>
            </a:r>
          </a:p>
        </p:txBody>
      </p:sp>
      <p:sp>
        <p:nvSpPr>
          <p:cNvPr id="13" name="Line"/>
          <p:cNvSpPr/>
          <p:nvPr/>
        </p:nvSpPr>
        <p:spPr>
          <a:xfrm>
            <a:off x="12131040" y="4266316"/>
            <a:ext cx="10972800" cy="0"/>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7" name="Line"/>
          <p:cNvSpPr/>
          <p:nvPr/>
        </p:nvSpPr>
        <p:spPr>
          <a:xfrm>
            <a:off x="12131040" y="4266316"/>
            <a:ext cx="10972800" cy="0"/>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12" name="Line"/>
          <p:cNvSpPr/>
          <p:nvPr userDrawn="1"/>
        </p:nvSpPr>
        <p:spPr>
          <a:xfrm>
            <a:off x="12131040" y="4266316"/>
            <a:ext cx="10972800" cy="0"/>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Tree>
    <p:extLst>
      <p:ext uri="{BB962C8B-B14F-4D97-AF65-F5344CB8AC3E}">
        <p14:creationId xmlns:p14="http://schemas.microsoft.com/office/powerpoint/2010/main" val="34582753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Slide Number Placeholder 9"/>
          <p:cNvSpPr>
            <a:spLocks noGrp="1"/>
          </p:cNvSpPr>
          <p:nvPr>
            <p:ph type="sldNum" sz="quarter" idx="10"/>
          </p:nvPr>
        </p:nvSpPr>
        <p:spPr/>
        <p:txBody>
          <a:bodyPr/>
          <a:lstStyle/>
          <a:p>
            <a:fld id="{51958082-F318-42B1-9B3A-17B8BA734747}" type="slidenum">
              <a:rPr lang="en-US" smtClean="0"/>
              <a:pPr/>
              <a:t>‹#›</a:t>
            </a:fld>
            <a:endParaRPr lang="en-US" dirty="0"/>
          </a:p>
        </p:txBody>
      </p:sp>
      <p:sp>
        <p:nvSpPr>
          <p:cNvPr id="11" name="Text Placeholder 2"/>
          <p:cNvSpPr>
            <a:spLocks noGrp="1"/>
          </p:cNvSpPr>
          <p:nvPr>
            <p:ph type="body" idx="1" hasCustomPrompt="1"/>
          </p:nvPr>
        </p:nvSpPr>
        <p:spPr>
          <a:xfrm>
            <a:off x="914400" y="3624790"/>
            <a:ext cx="6400800" cy="1647824"/>
          </a:xfrm>
        </p:spPr>
        <p:txBody>
          <a:bodyPr anchor="b"/>
          <a:lstStyle>
            <a:lvl1pPr marL="0" indent="0" algn="ctr">
              <a:buNone/>
              <a:defRPr sz="4800" b="0" i="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dirty="0"/>
              <a:t>Edit Header title</a:t>
            </a:r>
          </a:p>
        </p:txBody>
      </p:sp>
      <p:sp>
        <p:nvSpPr>
          <p:cNvPr id="12" name="Line"/>
          <p:cNvSpPr/>
          <p:nvPr/>
        </p:nvSpPr>
        <p:spPr>
          <a:xfrm rot="5400000">
            <a:off x="3475302" y="8298494"/>
            <a:ext cx="9347404" cy="0"/>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13" name="Text Placeholder 2">
            <a:extLst>
              <a:ext uri="{FF2B5EF4-FFF2-40B4-BE49-F238E27FC236}">
                <a16:creationId xmlns:a16="http://schemas.microsoft.com/office/drawing/2014/main" id="{CA80531C-B156-45FB-98E0-D6F192CC0D8F}"/>
              </a:ext>
            </a:extLst>
          </p:cNvPr>
          <p:cNvSpPr>
            <a:spLocks noGrp="1"/>
          </p:cNvSpPr>
          <p:nvPr>
            <p:ph type="body" idx="11" hasCustomPrompt="1"/>
          </p:nvPr>
        </p:nvSpPr>
        <p:spPr>
          <a:xfrm>
            <a:off x="8991600" y="3624790"/>
            <a:ext cx="6400800" cy="1647824"/>
          </a:xfrm>
        </p:spPr>
        <p:txBody>
          <a:bodyPr anchor="b"/>
          <a:lstStyle>
            <a:lvl1pPr marL="0" indent="0" algn="ctr">
              <a:buNone/>
              <a:defRPr sz="4800" b="0" i="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dirty="0"/>
              <a:t>Edit Header title</a:t>
            </a:r>
          </a:p>
        </p:txBody>
      </p:sp>
      <p:sp>
        <p:nvSpPr>
          <p:cNvPr id="14" name="Text Placeholder 2">
            <a:extLst>
              <a:ext uri="{FF2B5EF4-FFF2-40B4-BE49-F238E27FC236}">
                <a16:creationId xmlns:a16="http://schemas.microsoft.com/office/drawing/2014/main" id="{23643005-2766-49C1-81C3-039D8229172D}"/>
              </a:ext>
            </a:extLst>
          </p:cNvPr>
          <p:cNvSpPr>
            <a:spLocks noGrp="1"/>
          </p:cNvSpPr>
          <p:nvPr>
            <p:ph type="body" idx="13" hasCustomPrompt="1"/>
          </p:nvPr>
        </p:nvSpPr>
        <p:spPr>
          <a:xfrm>
            <a:off x="16929294" y="3624790"/>
            <a:ext cx="6400800" cy="1647824"/>
          </a:xfrm>
        </p:spPr>
        <p:txBody>
          <a:bodyPr anchor="b"/>
          <a:lstStyle>
            <a:lvl1pPr marL="0" indent="0" algn="ctr">
              <a:buNone/>
              <a:defRPr sz="4800" b="0" i="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dirty="0"/>
              <a:t>Edit Header title</a:t>
            </a:r>
          </a:p>
        </p:txBody>
      </p:sp>
      <p:sp>
        <p:nvSpPr>
          <p:cNvPr id="15" name="Line">
            <a:extLst>
              <a:ext uri="{FF2B5EF4-FFF2-40B4-BE49-F238E27FC236}">
                <a16:creationId xmlns:a16="http://schemas.microsoft.com/office/drawing/2014/main" id="{2E20AFBE-2FAE-481D-A681-DDF8E43EDA21}"/>
              </a:ext>
            </a:extLst>
          </p:cNvPr>
          <p:cNvSpPr/>
          <p:nvPr/>
        </p:nvSpPr>
        <p:spPr>
          <a:xfrm rot="5400000">
            <a:off x="11482751" y="8298496"/>
            <a:ext cx="9347402" cy="0"/>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grpSp>
        <p:nvGrpSpPr>
          <p:cNvPr id="16" name="Group 15">
            <a:extLst>
              <a:ext uri="{FF2B5EF4-FFF2-40B4-BE49-F238E27FC236}">
                <a16:creationId xmlns:a16="http://schemas.microsoft.com/office/drawing/2014/main" id="{0CA80955-D8C5-4A3D-A487-FC48FFD2BD0E}"/>
              </a:ext>
            </a:extLst>
          </p:cNvPr>
          <p:cNvGrpSpPr/>
          <p:nvPr/>
        </p:nvGrpSpPr>
        <p:grpSpPr>
          <a:xfrm>
            <a:off x="18851439" y="756064"/>
            <a:ext cx="2373634" cy="2331720"/>
            <a:chOff x="6776235" y="378032"/>
            <a:chExt cx="1186817" cy="1165860"/>
          </a:xfrm>
        </p:grpSpPr>
        <p:sp>
          <p:nvSpPr>
            <p:cNvPr id="17" name="Freeform 12">
              <a:extLst>
                <a:ext uri="{FF2B5EF4-FFF2-40B4-BE49-F238E27FC236}">
                  <a16:creationId xmlns:a16="http://schemas.microsoft.com/office/drawing/2014/main" id="{B52B2D5D-4A42-4809-BC45-D232512C0349}"/>
                </a:ext>
              </a:extLst>
            </p:cNvPr>
            <p:cNvSpPr/>
            <p:nvPr/>
          </p:nvSpPr>
          <p:spPr>
            <a:xfrm>
              <a:off x="6776235" y="378032"/>
              <a:ext cx="536516" cy="1165860"/>
            </a:xfrm>
            <a:custGeom>
              <a:avLst/>
              <a:gdLst>
                <a:gd name="connsiteX0" fmla="*/ 649904 w 672575"/>
                <a:gd name="connsiteY0" fmla="*/ 0 h 1443392"/>
                <a:gd name="connsiteX1" fmla="*/ 0 w 672575"/>
                <a:gd name="connsiteY1" fmla="*/ 340066 h 1443392"/>
                <a:gd name="connsiteX2" fmla="*/ 7557 w 672575"/>
                <a:gd name="connsiteY2" fmla="*/ 1118440 h 1443392"/>
                <a:gd name="connsiteX3" fmla="*/ 672575 w 672575"/>
                <a:gd name="connsiteY3" fmla="*/ 1443392 h 1443392"/>
              </a:gdLst>
              <a:ahLst/>
              <a:cxnLst>
                <a:cxn ang="0">
                  <a:pos x="connsiteX0" y="connsiteY0"/>
                </a:cxn>
                <a:cxn ang="0">
                  <a:pos x="connsiteX1" y="connsiteY1"/>
                </a:cxn>
                <a:cxn ang="0">
                  <a:pos x="connsiteX2" y="connsiteY2"/>
                </a:cxn>
                <a:cxn ang="0">
                  <a:pos x="connsiteX3" y="connsiteY3"/>
                </a:cxn>
              </a:cxnLst>
              <a:rect l="l" t="t" r="r" b="b"/>
              <a:pathLst>
                <a:path w="672575" h="1443392">
                  <a:moveTo>
                    <a:pt x="649904" y="0"/>
                  </a:moveTo>
                  <a:lnTo>
                    <a:pt x="0" y="340066"/>
                  </a:lnTo>
                  <a:lnTo>
                    <a:pt x="7557" y="1118440"/>
                  </a:lnTo>
                  <a:lnTo>
                    <a:pt x="672575" y="1443392"/>
                  </a:lnTo>
                </a:path>
              </a:pathLst>
            </a:custGeom>
            <a:noFill/>
            <a:ln w="25400">
              <a:solidFill>
                <a:schemeClr val="accent4">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18" name="Freeform 13">
              <a:extLst>
                <a:ext uri="{FF2B5EF4-FFF2-40B4-BE49-F238E27FC236}">
                  <a16:creationId xmlns:a16="http://schemas.microsoft.com/office/drawing/2014/main" id="{8BA30324-177B-4730-98C6-B258421E639A}"/>
                </a:ext>
              </a:extLst>
            </p:cNvPr>
            <p:cNvSpPr/>
            <p:nvPr/>
          </p:nvSpPr>
          <p:spPr>
            <a:xfrm flipH="1" flipV="1">
              <a:off x="7426536" y="378032"/>
              <a:ext cx="536516" cy="1165860"/>
            </a:xfrm>
            <a:custGeom>
              <a:avLst/>
              <a:gdLst>
                <a:gd name="connsiteX0" fmla="*/ 649904 w 672575"/>
                <a:gd name="connsiteY0" fmla="*/ 0 h 1443392"/>
                <a:gd name="connsiteX1" fmla="*/ 0 w 672575"/>
                <a:gd name="connsiteY1" fmla="*/ 340066 h 1443392"/>
                <a:gd name="connsiteX2" fmla="*/ 7557 w 672575"/>
                <a:gd name="connsiteY2" fmla="*/ 1118440 h 1443392"/>
                <a:gd name="connsiteX3" fmla="*/ 672575 w 672575"/>
                <a:gd name="connsiteY3" fmla="*/ 1443392 h 1443392"/>
              </a:gdLst>
              <a:ahLst/>
              <a:cxnLst>
                <a:cxn ang="0">
                  <a:pos x="connsiteX0" y="connsiteY0"/>
                </a:cxn>
                <a:cxn ang="0">
                  <a:pos x="connsiteX1" y="connsiteY1"/>
                </a:cxn>
                <a:cxn ang="0">
                  <a:pos x="connsiteX2" y="connsiteY2"/>
                </a:cxn>
                <a:cxn ang="0">
                  <a:pos x="connsiteX3" y="connsiteY3"/>
                </a:cxn>
              </a:cxnLst>
              <a:rect l="l" t="t" r="r" b="b"/>
              <a:pathLst>
                <a:path w="672575" h="1443392">
                  <a:moveTo>
                    <a:pt x="649904" y="0"/>
                  </a:moveTo>
                  <a:lnTo>
                    <a:pt x="0" y="340066"/>
                  </a:lnTo>
                  <a:lnTo>
                    <a:pt x="7557" y="1118440"/>
                  </a:lnTo>
                  <a:lnTo>
                    <a:pt x="672575" y="1443392"/>
                  </a:lnTo>
                </a:path>
              </a:pathLst>
            </a:custGeom>
            <a:noFill/>
            <a:ln w="25400">
              <a:solidFill>
                <a:schemeClr val="accent4">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grpSp>
      <p:sp>
        <p:nvSpPr>
          <p:cNvPr id="19" name="Text Placeholder 7">
            <a:extLst>
              <a:ext uri="{FF2B5EF4-FFF2-40B4-BE49-F238E27FC236}">
                <a16:creationId xmlns:a16="http://schemas.microsoft.com/office/drawing/2014/main" id="{B6A3ABCF-420E-4FBC-819D-C3D195FB587C}"/>
              </a:ext>
            </a:extLst>
          </p:cNvPr>
          <p:cNvSpPr>
            <a:spLocks noGrp="1"/>
          </p:cNvSpPr>
          <p:nvPr>
            <p:ph type="body" sz="quarter" idx="15" hasCustomPrompt="1"/>
          </p:nvPr>
        </p:nvSpPr>
        <p:spPr>
          <a:xfrm>
            <a:off x="19070305" y="914400"/>
            <a:ext cx="1935902" cy="1997612"/>
          </a:xfrm>
        </p:spPr>
        <p:txBody>
          <a:bodyPr anchor="ctr" anchorCtr="1">
            <a:normAutofit/>
          </a:bodyPr>
          <a:lstStyle>
            <a:lvl1pPr marL="0" indent="0" algn="ctr">
              <a:buNone/>
              <a:defRPr sz="8400" b="0">
                <a:solidFill>
                  <a:schemeClr val="accent1"/>
                </a:solidFill>
              </a:defRPr>
            </a:lvl1pPr>
          </a:lstStyle>
          <a:p>
            <a:pPr lvl="0"/>
            <a:r>
              <a:rPr lang="en-US" dirty="0"/>
              <a:t>#</a:t>
            </a:r>
          </a:p>
        </p:txBody>
      </p:sp>
      <p:grpSp>
        <p:nvGrpSpPr>
          <p:cNvPr id="20" name="Group 19">
            <a:extLst>
              <a:ext uri="{FF2B5EF4-FFF2-40B4-BE49-F238E27FC236}">
                <a16:creationId xmlns:a16="http://schemas.microsoft.com/office/drawing/2014/main" id="{7D969BD3-B857-495B-8D91-95A14C39F503}"/>
              </a:ext>
            </a:extLst>
          </p:cNvPr>
          <p:cNvGrpSpPr/>
          <p:nvPr/>
        </p:nvGrpSpPr>
        <p:grpSpPr>
          <a:xfrm>
            <a:off x="11005185" y="756064"/>
            <a:ext cx="2373634" cy="2331720"/>
            <a:chOff x="6776235" y="378032"/>
            <a:chExt cx="1186817" cy="1165860"/>
          </a:xfrm>
        </p:grpSpPr>
        <p:sp>
          <p:nvSpPr>
            <p:cNvPr id="21" name="Freeform 12">
              <a:extLst>
                <a:ext uri="{FF2B5EF4-FFF2-40B4-BE49-F238E27FC236}">
                  <a16:creationId xmlns:a16="http://schemas.microsoft.com/office/drawing/2014/main" id="{458A0AD2-9BFC-4045-967E-2CBCEB3BC528}"/>
                </a:ext>
              </a:extLst>
            </p:cNvPr>
            <p:cNvSpPr/>
            <p:nvPr/>
          </p:nvSpPr>
          <p:spPr>
            <a:xfrm>
              <a:off x="6776235" y="378032"/>
              <a:ext cx="536516" cy="1165860"/>
            </a:xfrm>
            <a:custGeom>
              <a:avLst/>
              <a:gdLst>
                <a:gd name="connsiteX0" fmla="*/ 649904 w 672575"/>
                <a:gd name="connsiteY0" fmla="*/ 0 h 1443392"/>
                <a:gd name="connsiteX1" fmla="*/ 0 w 672575"/>
                <a:gd name="connsiteY1" fmla="*/ 340066 h 1443392"/>
                <a:gd name="connsiteX2" fmla="*/ 7557 w 672575"/>
                <a:gd name="connsiteY2" fmla="*/ 1118440 h 1443392"/>
                <a:gd name="connsiteX3" fmla="*/ 672575 w 672575"/>
                <a:gd name="connsiteY3" fmla="*/ 1443392 h 1443392"/>
              </a:gdLst>
              <a:ahLst/>
              <a:cxnLst>
                <a:cxn ang="0">
                  <a:pos x="connsiteX0" y="connsiteY0"/>
                </a:cxn>
                <a:cxn ang="0">
                  <a:pos x="connsiteX1" y="connsiteY1"/>
                </a:cxn>
                <a:cxn ang="0">
                  <a:pos x="connsiteX2" y="connsiteY2"/>
                </a:cxn>
                <a:cxn ang="0">
                  <a:pos x="connsiteX3" y="connsiteY3"/>
                </a:cxn>
              </a:cxnLst>
              <a:rect l="l" t="t" r="r" b="b"/>
              <a:pathLst>
                <a:path w="672575" h="1443392">
                  <a:moveTo>
                    <a:pt x="649904" y="0"/>
                  </a:moveTo>
                  <a:lnTo>
                    <a:pt x="0" y="340066"/>
                  </a:lnTo>
                  <a:lnTo>
                    <a:pt x="7557" y="1118440"/>
                  </a:lnTo>
                  <a:lnTo>
                    <a:pt x="672575" y="1443392"/>
                  </a:lnTo>
                </a:path>
              </a:pathLst>
            </a:custGeom>
            <a:noFill/>
            <a:ln w="25400">
              <a:solidFill>
                <a:schemeClr val="accent4">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22" name="Freeform 13">
              <a:extLst>
                <a:ext uri="{FF2B5EF4-FFF2-40B4-BE49-F238E27FC236}">
                  <a16:creationId xmlns:a16="http://schemas.microsoft.com/office/drawing/2014/main" id="{1776A1E4-51EE-482E-A828-0A289323D946}"/>
                </a:ext>
              </a:extLst>
            </p:cNvPr>
            <p:cNvSpPr/>
            <p:nvPr/>
          </p:nvSpPr>
          <p:spPr>
            <a:xfrm flipH="1" flipV="1">
              <a:off x="7426536" y="378032"/>
              <a:ext cx="536516" cy="1165860"/>
            </a:xfrm>
            <a:custGeom>
              <a:avLst/>
              <a:gdLst>
                <a:gd name="connsiteX0" fmla="*/ 649904 w 672575"/>
                <a:gd name="connsiteY0" fmla="*/ 0 h 1443392"/>
                <a:gd name="connsiteX1" fmla="*/ 0 w 672575"/>
                <a:gd name="connsiteY1" fmla="*/ 340066 h 1443392"/>
                <a:gd name="connsiteX2" fmla="*/ 7557 w 672575"/>
                <a:gd name="connsiteY2" fmla="*/ 1118440 h 1443392"/>
                <a:gd name="connsiteX3" fmla="*/ 672575 w 672575"/>
                <a:gd name="connsiteY3" fmla="*/ 1443392 h 1443392"/>
              </a:gdLst>
              <a:ahLst/>
              <a:cxnLst>
                <a:cxn ang="0">
                  <a:pos x="connsiteX0" y="connsiteY0"/>
                </a:cxn>
                <a:cxn ang="0">
                  <a:pos x="connsiteX1" y="connsiteY1"/>
                </a:cxn>
                <a:cxn ang="0">
                  <a:pos x="connsiteX2" y="connsiteY2"/>
                </a:cxn>
                <a:cxn ang="0">
                  <a:pos x="connsiteX3" y="connsiteY3"/>
                </a:cxn>
              </a:cxnLst>
              <a:rect l="l" t="t" r="r" b="b"/>
              <a:pathLst>
                <a:path w="672575" h="1443392">
                  <a:moveTo>
                    <a:pt x="649904" y="0"/>
                  </a:moveTo>
                  <a:lnTo>
                    <a:pt x="0" y="340066"/>
                  </a:lnTo>
                  <a:lnTo>
                    <a:pt x="7557" y="1118440"/>
                  </a:lnTo>
                  <a:lnTo>
                    <a:pt x="672575" y="1443392"/>
                  </a:lnTo>
                </a:path>
              </a:pathLst>
            </a:custGeom>
            <a:noFill/>
            <a:ln w="25400">
              <a:solidFill>
                <a:schemeClr val="accent4">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grpSp>
      <p:sp>
        <p:nvSpPr>
          <p:cNvPr id="23" name="Text Placeholder 7">
            <a:extLst>
              <a:ext uri="{FF2B5EF4-FFF2-40B4-BE49-F238E27FC236}">
                <a16:creationId xmlns:a16="http://schemas.microsoft.com/office/drawing/2014/main" id="{6B22702E-EC25-4460-AACA-6BF604B9A76A}"/>
              </a:ext>
            </a:extLst>
          </p:cNvPr>
          <p:cNvSpPr>
            <a:spLocks noGrp="1"/>
          </p:cNvSpPr>
          <p:nvPr>
            <p:ph type="body" sz="quarter" idx="16" hasCustomPrompt="1"/>
          </p:nvPr>
        </p:nvSpPr>
        <p:spPr>
          <a:xfrm>
            <a:off x="11224051" y="914400"/>
            <a:ext cx="1935902" cy="1997612"/>
          </a:xfrm>
        </p:spPr>
        <p:txBody>
          <a:bodyPr anchor="ctr" anchorCtr="1">
            <a:normAutofit/>
          </a:bodyPr>
          <a:lstStyle>
            <a:lvl1pPr marL="0" indent="0" algn="ctr">
              <a:buNone/>
              <a:defRPr sz="8400" b="0">
                <a:solidFill>
                  <a:schemeClr val="accent1"/>
                </a:solidFill>
              </a:defRPr>
            </a:lvl1pPr>
          </a:lstStyle>
          <a:p>
            <a:pPr lvl="0"/>
            <a:r>
              <a:rPr lang="en-US" dirty="0"/>
              <a:t>#</a:t>
            </a:r>
          </a:p>
        </p:txBody>
      </p:sp>
      <p:grpSp>
        <p:nvGrpSpPr>
          <p:cNvPr id="24" name="Group 23">
            <a:extLst>
              <a:ext uri="{FF2B5EF4-FFF2-40B4-BE49-F238E27FC236}">
                <a16:creationId xmlns:a16="http://schemas.microsoft.com/office/drawing/2014/main" id="{520FFDE8-A8A9-414C-A367-5D428CE3D823}"/>
              </a:ext>
            </a:extLst>
          </p:cNvPr>
          <p:cNvGrpSpPr/>
          <p:nvPr/>
        </p:nvGrpSpPr>
        <p:grpSpPr>
          <a:xfrm>
            <a:off x="2927985" y="756064"/>
            <a:ext cx="2373634" cy="2331720"/>
            <a:chOff x="6776235" y="378032"/>
            <a:chExt cx="1186817" cy="1165860"/>
          </a:xfrm>
        </p:grpSpPr>
        <p:sp>
          <p:nvSpPr>
            <p:cNvPr id="25" name="Freeform 12">
              <a:extLst>
                <a:ext uri="{FF2B5EF4-FFF2-40B4-BE49-F238E27FC236}">
                  <a16:creationId xmlns:a16="http://schemas.microsoft.com/office/drawing/2014/main" id="{D32B749C-40FA-46FE-B154-5414F6FDB3AB}"/>
                </a:ext>
              </a:extLst>
            </p:cNvPr>
            <p:cNvSpPr/>
            <p:nvPr/>
          </p:nvSpPr>
          <p:spPr>
            <a:xfrm>
              <a:off x="6776235" y="378032"/>
              <a:ext cx="536516" cy="1165860"/>
            </a:xfrm>
            <a:custGeom>
              <a:avLst/>
              <a:gdLst>
                <a:gd name="connsiteX0" fmla="*/ 649904 w 672575"/>
                <a:gd name="connsiteY0" fmla="*/ 0 h 1443392"/>
                <a:gd name="connsiteX1" fmla="*/ 0 w 672575"/>
                <a:gd name="connsiteY1" fmla="*/ 340066 h 1443392"/>
                <a:gd name="connsiteX2" fmla="*/ 7557 w 672575"/>
                <a:gd name="connsiteY2" fmla="*/ 1118440 h 1443392"/>
                <a:gd name="connsiteX3" fmla="*/ 672575 w 672575"/>
                <a:gd name="connsiteY3" fmla="*/ 1443392 h 1443392"/>
              </a:gdLst>
              <a:ahLst/>
              <a:cxnLst>
                <a:cxn ang="0">
                  <a:pos x="connsiteX0" y="connsiteY0"/>
                </a:cxn>
                <a:cxn ang="0">
                  <a:pos x="connsiteX1" y="connsiteY1"/>
                </a:cxn>
                <a:cxn ang="0">
                  <a:pos x="connsiteX2" y="connsiteY2"/>
                </a:cxn>
                <a:cxn ang="0">
                  <a:pos x="connsiteX3" y="connsiteY3"/>
                </a:cxn>
              </a:cxnLst>
              <a:rect l="l" t="t" r="r" b="b"/>
              <a:pathLst>
                <a:path w="672575" h="1443392">
                  <a:moveTo>
                    <a:pt x="649904" y="0"/>
                  </a:moveTo>
                  <a:lnTo>
                    <a:pt x="0" y="340066"/>
                  </a:lnTo>
                  <a:lnTo>
                    <a:pt x="7557" y="1118440"/>
                  </a:lnTo>
                  <a:lnTo>
                    <a:pt x="672575" y="1443392"/>
                  </a:lnTo>
                </a:path>
              </a:pathLst>
            </a:custGeom>
            <a:noFill/>
            <a:ln w="25400">
              <a:solidFill>
                <a:schemeClr val="accent4">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26" name="Freeform 13">
              <a:extLst>
                <a:ext uri="{FF2B5EF4-FFF2-40B4-BE49-F238E27FC236}">
                  <a16:creationId xmlns:a16="http://schemas.microsoft.com/office/drawing/2014/main" id="{B4DD4EF4-5DE0-459F-83C9-633D978F1D48}"/>
                </a:ext>
              </a:extLst>
            </p:cNvPr>
            <p:cNvSpPr/>
            <p:nvPr/>
          </p:nvSpPr>
          <p:spPr>
            <a:xfrm flipH="1" flipV="1">
              <a:off x="7426536" y="378032"/>
              <a:ext cx="536516" cy="1165860"/>
            </a:xfrm>
            <a:custGeom>
              <a:avLst/>
              <a:gdLst>
                <a:gd name="connsiteX0" fmla="*/ 649904 w 672575"/>
                <a:gd name="connsiteY0" fmla="*/ 0 h 1443392"/>
                <a:gd name="connsiteX1" fmla="*/ 0 w 672575"/>
                <a:gd name="connsiteY1" fmla="*/ 340066 h 1443392"/>
                <a:gd name="connsiteX2" fmla="*/ 7557 w 672575"/>
                <a:gd name="connsiteY2" fmla="*/ 1118440 h 1443392"/>
                <a:gd name="connsiteX3" fmla="*/ 672575 w 672575"/>
                <a:gd name="connsiteY3" fmla="*/ 1443392 h 1443392"/>
              </a:gdLst>
              <a:ahLst/>
              <a:cxnLst>
                <a:cxn ang="0">
                  <a:pos x="connsiteX0" y="connsiteY0"/>
                </a:cxn>
                <a:cxn ang="0">
                  <a:pos x="connsiteX1" y="connsiteY1"/>
                </a:cxn>
                <a:cxn ang="0">
                  <a:pos x="connsiteX2" y="connsiteY2"/>
                </a:cxn>
                <a:cxn ang="0">
                  <a:pos x="connsiteX3" y="connsiteY3"/>
                </a:cxn>
              </a:cxnLst>
              <a:rect l="l" t="t" r="r" b="b"/>
              <a:pathLst>
                <a:path w="672575" h="1443392">
                  <a:moveTo>
                    <a:pt x="649904" y="0"/>
                  </a:moveTo>
                  <a:lnTo>
                    <a:pt x="0" y="340066"/>
                  </a:lnTo>
                  <a:lnTo>
                    <a:pt x="7557" y="1118440"/>
                  </a:lnTo>
                  <a:lnTo>
                    <a:pt x="672575" y="1443392"/>
                  </a:lnTo>
                </a:path>
              </a:pathLst>
            </a:custGeom>
            <a:noFill/>
            <a:ln w="25400">
              <a:solidFill>
                <a:schemeClr val="accent4">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grpSp>
      <p:sp>
        <p:nvSpPr>
          <p:cNvPr id="27" name="Text Placeholder 7">
            <a:extLst>
              <a:ext uri="{FF2B5EF4-FFF2-40B4-BE49-F238E27FC236}">
                <a16:creationId xmlns:a16="http://schemas.microsoft.com/office/drawing/2014/main" id="{6DC1ACD7-C6B5-4491-882B-4E2ACA076179}"/>
              </a:ext>
            </a:extLst>
          </p:cNvPr>
          <p:cNvSpPr>
            <a:spLocks noGrp="1"/>
          </p:cNvSpPr>
          <p:nvPr>
            <p:ph type="body" sz="quarter" idx="17" hasCustomPrompt="1"/>
          </p:nvPr>
        </p:nvSpPr>
        <p:spPr>
          <a:xfrm>
            <a:off x="3146851" y="914400"/>
            <a:ext cx="1935902" cy="1997612"/>
          </a:xfrm>
        </p:spPr>
        <p:txBody>
          <a:bodyPr anchor="ctr" anchorCtr="1">
            <a:normAutofit/>
          </a:bodyPr>
          <a:lstStyle>
            <a:lvl1pPr marL="0" indent="0" algn="ctr">
              <a:buNone/>
              <a:defRPr sz="8400" b="0">
                <a:solidFill>
                  <a:schemeClr val="accent1"/>
                </a:solidFill>
              </a:defRPr>
            </a:lvl1pPr>
          </a:lstStyle>
          <a:p>
            <a:pPr lvl="0"/>
            <a:r>
              <a:rPr lang="en-US" dirty="0"/>
              <a:t>#</a:t>
            </a:r>
          </a:p>
        </p:txBody>
      </p:sp>
      <p:sp>
        <p:nvSpPr>
          <p:cNvPr id="28" name="Text Placeholder 4"/>
          <p:cNvSpPr>
            <a:spLocks noGrp="1"/>
          </p:cNvSpPr>
          <p:nvPr>
            <p:ph type="body" sz="quarter" idx="18"/>
          </p:nvPr>
        </p:nvSpPr>
        <p:spPr>
          <a:xfrm>
            <a:off x="900654" y="5656990"/>
            <a:ext cx="6400800" cy="7315200"/>
          </a:xfrm>
        </p:spPr>
        <p:txBody>
          <a:bodyPr>
            <a:normAutofit/>
          </a:bodyPr>
          <a:lstStyle>
            <a:lvl1pPr marL="346076" indent="-333376">
              <a:buClr>
                <a:schemeClr val="accent1"/>
              </a:buClr>
              <a:buFont typeface="Arial" panose="020B0604020202020204" pitchFamily="34" charset="0"/>
              <a:buChar char="•"/>
              <a:defRPr sz="3200"/>
            </a:lvl1pPr>
          </a:lstStyle>
          <a:p>
            <a:pPr lvl="0"/>
            <a:r>
              <a:rPr lang="en-US"/>
              <a:t>Edit Master text styles</a:t>
            </a:r>
          </a:p>
        </p:txBody>
      </p:sp>
      <p:sp>
        <p:nvSpPr>
          <p:cNvPr id="29" name="Text Placeholder 4"/>
          <p:cNvSpPr>
            <a:spLocks noGrp="1"/>
          </p:cNvSpPr>
          <p:nvPr>
            <p:ph type="body" sz="quarter" idx="19"/>
          </p:nvPr>
        </p:nvSpPr>
        <p:spPr>
          <a:xfrm>
            <a:off x="8991600" y="5656990"/>
            <a:ext cx="6400800" cy="7315200"/>
          </a:xfrm>
        </p:spPr>
        <p:txBody>
          <a:bodyPr>
            <a:normAutofit/>
          </a:bodyPr>
          <a:lstStyle>
            <a:lvl1pPr marL="346076" indent="-333376">
              <a:buClr>
                <a:schemeClr val="accent1"/>
              </a:buClr>
              <a:buFont typeface="Arial" panose="020B0604020202020204" pitchFamily="34" charset="0"/>
              <a:buChar char="•"/>
              <a:defRPr sz="3200"/>
            </a:lvl1pPr>
          </a:lstStyle>
          <a:p>
            <a:pPr lvl="0"/>
            <a:r>
              <a:rPr lang="en-US"/>
              <a:t>Edit Master text styles</a:t>
            </a:r>
          </a:p>
        </p:txBody>
      </p:sp>
      <p:sp>
        <p:nvSpPr>
          <p:cNvPr id="30" name="Text Placeholder 4"/>
          <p:cNvSpPr>
            <a:spLocks noGrp="1"/>
          </p:cNvSpPr>
          <p:nvPr>
            <p:ph type="body" sz="quarter" idx="20"/>
          </p:nvPr>
        </p:nvSpPr>
        <p:spPr>
          <a:xfrm>
            <a:off x="16929294" y="5656990"/>
            <a:ext cx="6400800" cy="7315200"/>
          </a:xfrm>
        </p:spPr>
        <p:txBody>
          <a:bodyPr>
            <a:normAutofit/>
          </a:bodyPr>
          <a:lstStyle>
            <a:lvl1pPr marL="346076" indent="-333376">
              <a:buClr>
                <a:schemeClr val="accent1"/>
              </a:buClr>
              <a:buFont typeface="Arial" panose="020B0604020202020204" pitchFamily="34" charset="0"/>
              <a:buChar char="•"/>
              <a:defRPr sz="3200"/>
            </a:lvl1pPr>
          </a:lstStyle>
          <a:p>
            <a:pPr lvl="0"/>
            <a:r>
              <a:rPr lang="en-US"/>
              <a:t>Edit Master text styles</a:t>
            </a:r>
          </a:p>
        </p:txBody>
      </p:sp>
      <p:sp>
        <p:nvSpPr>
          <p:cNvPr id="31" name="Line"/>
          <p:cNvSpPr/>
          <p:nvPr/>
        </p:nvSpPr>
        <p:spPr>
          <a:xfrm rot="5400000">
            <a:off x="3475302" y="8298494"/>
            <a:ext cx="9347404" cy="0"/>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32" name="Line">
            <a:extLst>
              <a:ext uri="{FF2B5EF4-FFF2-40B4-BE49-F238E27FC236}">
                <a16:creationId xmlns:a16="http://schemas.microsoft.com/office/drawing/2014/main" id="{2E20AFBE-2FAE-481D-A681-DDF8E43EDA21}"/>
              </a:ext>
            </a:extLst>
          </p:cNvPr>
          <p:cNvSpPr/>
          <p:nvPr/>
        </p:nvSpPr>
        <p:spPr>
          <a:xfrm rot="5400000">
            <a:off x="11482751" y="8298496"/>
            <a:ext cx="9347402" cy="0"/>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grpSp>
        <p:nvGrpSpPr>
          <p:cNvPr id="33" name="Group 32">
            <a:extLst>
              <a:ext uri="{FF2B5EF4-FFF2-40B4-BE49-F238E27FC236}">
                <a16:creationId xmlns:a16="http://schemas.microsoft.com/office/drawing/2014/main" id="{0CA80955-D8C5-4A3D-A487-FC48FFD2BD0E}"/>
              </a:ext>
            </a:extLst>
          </p:cNvPr>
          <p:cNvGrpSpPr/>
          <p:nvPr/>
        </p:nvGrpSpPr>
        <p:grpSpPr>
          <a:xfrm>
            <a:off x="18851439" y="756064"/>
            <a:ext cx="2373634" cy="2331720"/>
            <a:chOff x="6776235" y="378032"/>
            <a:chExt cx="1186817" cy="1165860"/>
          </a:xfrm>
        </p:grpSpPr>
        <p:sp>
          <p:nvSpPr>
            <p:cNvPr id="34" name="Freeform 12">
              <a:extLst>
                <a:ext uri="{FF2B5EF4-FFF2-40B4-BE49-F238E27FC236}">
                  <a16:creationId xmlns:a16="http://schemas.microsoft.com/office/drawing/2014/main" id="{B52B2D5D-4A42-4809-BC45-D232512C0349}"/>
                </a:ext>
              </a:extLst>
            </p:cNvPr>
            <p:cNvSpPr/>
            <p:nvPr/>
          </p:nvSpPr>
          <p:spPr>
            <a:xfrm>
              <a:off x="6776235" y="378032"/>
              <a:ext cx="536516" cy="1165860"/>
            </a:xfrm>
            <a:custGeom>
              <a:avLst/>
              <a:gdLst>
                <a:gd name="connsiteX0" fmla="*/ 649904 w 672575"/>
                <a:gd name="connsiteY0" fmla="*/ 0 h 1443392"/>
                <a:gd name="connsiteX1" fmla="*/ 0 w 672575"/>
                <a:gd name="connsiteY1" fmla="*/ 340066 h 1443392"/>
                <a:gd name="connsiteX2" fmla="*/ 7557 w 672575"/>
                <a:gd name="connsiteY2" fmla="*/ 1118440 h 1443392"/>
                <a:gd name="connsiteX3" fmla="*/ 672575 w 672575"/>
                <a:gd name="connsiteY3" fmla="*/ 1443392 h 1443392"/>
              </a:gdLst>
              <a:ahLst/>
              <a:cxnLst>
                <a:cxn ang="0">
                  <a:pos x="connsiteX0" y="connsiteY0"/>
                </a:cxn>
                <a:cxn ang="0">
                  <a:pos x="connsiteX1" y="connsiteY1"/>
                </a:cxn>
                <a:cxn ang="0">
                  <a:pos x="connsiteX2" y="connsiteY2"/>
                </a:cxn>
                <a:cxn ang="0">
                  <a:pos x="connsiteX3" y="connsiteY3"/>
                </a:cxn>
              </a:cxnLst>
              <a:rect l="l" t="t" r="r" b="b"/>
              <a:pathLst>
                <a:path w="672575" h="1443392">
                  <a:moveTo>
                    <a:pt x="649904" y="0"/>
                  </a:moveTo>
                  <a:lnTo>
                    <a:pt x="0" y="340066"/>
                  </a:lnTo>
                  <a:lnTo>
                    <a:pt x="7557" y="1118440"/>
                  </a:lnTo>
                  <a:lnTo>
                    <a:pt x="672575" y="1443392"/>
                  </a:lnTo>
                </a:path>
              </a:pathLst>
            </a:custGeom>
            <a:noFill/>
            <a:ln w="25400">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35" name="Freeform 13">
              <a:extLst>
                <a:ext uri="{FF2B5EF4-FFF2-40B4-BE49-F238E27FC236}">
                  <a16:creationId xmlns:a16="http://schemas.microsoft.com/office/drawing/2014/main" id="{8BA30324-177B-4730-98C6-B258421E639A}"/>
                </a:ext>
              </a:extLst>
            </p:cNvPr>
            <p:cNvSpPr/>
            <p:nvPr/>
          </p:nvSpPr>
          <p:spPr>
            <a:xfrm flipH="1" flipV="1">
              <a:off x="7426536" y="378032"/>
              <a:ext cx="536516" cy="1165860"/>
            </a:xfrm>
            <a:custGeom>
              <a:avLst/>
              <a:gdLst>
                <a:gd name="connsiteX0" fmla="*/ 649904 w 672575"/>
                <a:gd name="connsiteY0" fmla="*/ 0 h 1443392"/>
                <a:gd name="connsiteX1" fmla="*/ 0 w 672575"/>
                <a:gd name="connsiteY1" fmla="*/ 340066 h 1443392"/>
                <a:gd name="connsiteX2" fmla="*/ 7557 w 672575"/>
                <a:gd name="connsiteY2" fmla="*/ 1118440 h 1443392"/>
                <a:gd name="connsiteX3" fmla="*/ 672575 w 672575"/>
                <a:gd name="connsiteY3" fmla="*/ 1443392 h 1443392"/>
              </a:gdLst>
              <a:ahLst/>
              <a:cxnLst>
                <a:cxn ang="0">
                  <a:pos x="connsiteX0" y="connsiteY0"/>
                </a:cxn>
                <a:cxn ang="0">
                  <a:pos x="connsiteX1" y="connsiteY1"/>
                </a:cxn>
                <a:cxn ang="0">
                  <a:pos x="connsiteX2" y="connsiteY2"/>
                </a:cxn>
                <a:cxn ang="0">
                  <a:pos x="connsiteX3" y="connsiteY3"/>
                </a:cxn>
              </a:cxnLst>
              <a:rect l="l" t="t" r="r" b="b"/>
              <a:pathLst>
                <a:path w="672575" h="1443392">
                  <a:moveTo>
                    <a:pt x="649904" y="0"/>
                  </a:moveTo>
                  <a:lnTo>
                    <a:pt x="0" y="340066"/>
                  </a:lnTo>
                  <a:lnTo>
                    <a:pt x="7557" y="1118440"/>
                  </a:lnTo>
                  <a:lnTo>
                    <a:pt x="672575" y="1443392"/>
                  </a:lnTo>
                </a:path>
              </a:pathLst>
            </a:custGeom>
            <a:noFill/>
            <a:ln w="25400">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grpSp>
      <p:grpSp>
        <p:nvGrpSpPr>
          <p:cNvPr id="36" name="Group 35">
            <a:extLst>
              <a:ext uri="{FF2B5EF4-FFF2-40B4-BE49-F238E27FC236}">
                <a16:creationId xmlns:a16="http://schemas.microsoft.com/office/drawing/2014/main" id="{7D969BD3-B857-495B-8D91-95A14C39F503}"/>
              </a:ext>
            </a:extLst>
          </p:cNvPr>
          <p:cNvGrpSpPr/>
          <p:nvPr/>
        </p:nvGrpSpPr>
        <p:grpSpPr>
          <a:xfrm>
            <a:off x="11005185" y="756064"/>
            <a:ext cx="2373634" cy="2331720"/>
            <a:chOff x="6776235" y="378032"/>
            <a:chExt cx="1186817" cy="1165860"/>
          </a:xfrm>
        </p:grpSpPr>
        <p:sp>
          <p:nvSpPr>
            <p:cNvPr id="37" name="Freeform 12">
              <a:extLst>
                <a:ext uri="{FF2B5EF4-FFF2-40B4-BE49-F238E27FC236}">
                  <a16:creationId xmlns:a16="http://schemas.microsoft.com/office/drawing/2014/main" id="{458A0AD2-9BFC-4045-967E-2CBCEB3BC528}"/>
                </a:ext>
              </a:extLst>
            </p:cNvPr>
            <p:cNvSpPr/>
            <p:nvPr/>
          </p:nvSpPr>
          <p:spPr>
            <a:xfrm>
              <a:off x="6776235" y="378032"/>
              <a:ext cx="536516" cy="1165860"/>
            </a:xfrm>
            <a:custGeom>
              <a:avLst/>
              <a:gdLst>
                <a:gd name="connsiteX0" fmla="*/ 649904 w 672575"/>
                <a:gd name="connsiteY0" fmla="*/ 0 h 1443392"/>
                <a:gd name="connsiteX1" fmla="*/ 0 w 672575"/>
                <a:gd name="connsiteY1" fmla="*/ 340066 h 1443392"/>
                <a:gd name="connsiteX2" fmla="*/ 7557 w 672575"/>
                <a:gd name="connsiteY2" fmla="*/ 1118440 h 1443392"/>
                <a:gd name="connsiteX3" fmla="*/ 672575 w 672575"/>
                <a:gd name="connsiteY3" fmla="*/ 1443392 h 1443392"/>
              </a:gdLst>
              <a:ahLst/>
              <a:cxnLst>
                <a:cxn ang="0">
                  <a:pos x="connsiteX0" y="connsiteY0"/>
                </a:cxn>
                <a:cxn ang="0">
                  <a:pos x="connsiteX1" y="connsiteY1"/>
                </a:cxn>
                <a:cxn ang="0">
                  <a:pos x="connsiteX2" y="connsiteY2"/>
                </a:cxn>
                <a:cxn ang="0">
                  <a:pos x="connsiteX3" y="connsiteY3"/>
                </a:cxn>
              </a:cxnLst>
              <a:rect l="l" t="t" r="r" b="b"/>
              <a:pathLst>
                <a:path w="672575" h="1443392">
                  <a:moveTo>
                    <a:pt x="649904" y="0"/>
                  </a:moveTo>
                  <a:lnTo>
                    <a:pt x="0" y="340066"/>
                  </a:lnTo>
                  <a:lnTo>
                    <a:pt x="7557" y="1118440"/>
                  </a:lnTo>
                  <a:lnTo>
                    <a:pt x="672575" y="1443392"/>
                  </a:lnTo>
                </a:path>
              </a:pathLst>
            </a:custGeom>
            <a:noFill/>
            <a:ln w="25400">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38" name="Freeform 13">
              <a:extLst>
                <a:ext uri="{FF2B5EF4-FFF2-40B4-BE49-F238E27FC236}">
                  <a16:creationId xmlns:a16="http://schemas.microsoft.com/office/drawing/2014/main" id="{1776A1E4-51EE-482E-A828-0A289323D946}"/>
                </a:ext>
              </a:extLst>
            </p:cNvPr>
            <p:cNvSpPr/>
            <p:nvPr/>
          </p:nvSpPr>
          <p:spPr>
            <a:xfrm flipH="1" flipV="1">
              <a:off x="7426536" y="378032"/>
              <a:ext cx="536516" cy="1165860"/>
            </a:xfrm>
            <a:custGeom>
              <a:avLst/>
              <a:gdLst>
                <a:gd name="connsiteX0" fmla="*/ 649904 w 672575"/>
                <a:gd name="connsiteY0" fmla="*/ 0 h 1443392"/>
                <a:gd name="connsiteX1" fmla="*/ 0 w 672575"/>
                <a:gd name="connsiteY1" fmla="*/ 340066 h 1443392"/>
                <a:gd name="connsiteX2" fmla="*/ 7557 w 672575"/>
                <a:gd name="connsiteY2" fmla="*/ 1118440 h 1443392"/>
                <a:gd name="connsiteX3" fmla="*/ 672575 w 672575"/>
                <a:gd name="connsiteY3" fmla="*/ 1443392 h 1443392"/>
              </a:gdLst>
              <a:ahLst/>
              <a:cxnLst>
                <a:cxn ang="0">
                  <a:pos x="connsiteX0" y="connsiteY0"/>
                </a:cxn>
                <a:cxn ang="0">
                  <a:pos x="connsiteX1" y="connsiteY1"/>
                </a:cxn>
                <a:cxn ang="0">
                  <a:pos x="connsiteX2" y="connsiteY2"/>
                </a:cxn>
                <a:cxn ang="0">
                  <a:pos x="connsiteX3" y="connsiteY3"/>
                </a:cxn>
              </a:cxnLst>
              <a:rect l="l" t="t" r="r" b="b"/>
              <a:pathLst>
                <a:path w="672575" h="1443392">
                  <a:moveTo>
                    <a:pt x="649904" y="0"/>
                  </a:moveTo>
                  <a:lnTo>
                    <a:pt x="0" y="340066"/>
                  </a:lnTo>
                  <a:lnTo>
                    <a:pt x="7557" y="1118440"/>
                  </a:lnTo>
                  <a:lnTo>
                    <a:pt x="672575" y="1443392"/>
                  </a:lnTo>
                </a:path>
              </a:pathLst>
            </a:custGeom>
            <a:noFill/>
            <a:ln w="25400">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grpSp>
      <p:grpSp>
        <p:nvGrpSpPr>
          <p:cNvPr id="39" name="Group 38">
            <a:extLst>
              <a:ext uri="{FF2B5EF4-FFF2-40B4-BE49-F238E27FC236}">
                <a16:creationId xmlns:a16="http://schemas.microsoft.com/office/drawing/2014/main" id="{520FFDE8-A8A9-414C-A367-5D428CE3D823}"/>
              </a:ext>
            </a:extLst>
          </p:cNvPr>
          <p:cNvGrpSpPr/>
          <p:nvPr/>
        </p:nvGrpSpPr>
        <p:grpSpPr>
          <a:xfrm>
            <a:off x="2927985" y="756064"/>
            <a:ext cx="2373634" cy="2331720"/>
            <a:chOff x="6776235" y="378032"/>
            <a:chExt cx="1186817" cy="1165860"/>
          </a:xfrm>
        </p:grpSpPr>
        <p:sp>
          <p:nvSpPr>
            <p:cNvPr id="40" name="Freeform 12">
              <a:extLst>
                <a:ext uri="{FF2B5EF4-FFF2-40B4-BE49-F238E27FC236}">
                  <a16:creationId xmlns:a16="http://schemas.microsoft.com/office/drawing/2014/main" id="{D32B749C-40FA-46FE-B154-5414F6FDB3AB}"/>
                </a:ext>
              </a:extLst>
            </p:cNvPr>
            <p:cNvSpPr/>
            <p:nvPr/>
          </p:nvSpPr>
          <p:spPr>
            <a:xfrm>
              <a:off x="6776235" y="378032"/>
              <a:ext cx="536516" cy="1165860"/>
            </a:xfrm>
            <a:custGeom>
              <a:avLst/>
              <a:gdLst>
                <a:gd name="connsiteX0" fmla="*/ 649904 w 672575"/>
                <a:gd name="connsiteY0" fmla="*/ 0 h 1443392"/>
                <a:gd name="connsiteX1" fmla="*/ 0 w 672575"/>
                <a:gd name="connsiteY1" fmla="*/ 340066 h 1443392"/>
                <a:gd name="connsiteX2" fmla="*/ 7557 w 672575"/>
                <a:gd name="connsiteY2" fmla="*/ 1118440 h 1443392"/>
                <a:gd name="connsiteX3" fmla="*/ 672575 w 672575"/>
                <a:gd name="connsiteY3" fmla="*/ 1443392 h 1443392"/>
              </a:gdLst>
              <a:ahLst/>
              <a:cxnLst>
                <a:cxn ang="0">
                  <a:pos x="connsiteX0" y="connsiteY0"/>
                </a:cxn>
                <a:cxn ang="0">
                  <a:pos x="connsiteX1" y="connsiteY1"/>
                </a:cxn>
                <a:cxn ang="0">
                  <a:pos x="connsiteX2" y="connsiteY2"/>
                </a:cxn>
                <a:cxn ang="0">
                  <a:pos x="connsiteX3" y="connsiteY3"/>
                </a:cxn>
              </a:cxnLst>
              <a:rect l="l" t="t" r="r" b="b"/>
              <a:pathLst>
                <a:path w="672575" h="1443392">
                  <a:moveTo>
                    <a:pt x="649904" y="0"/>
                  </a:moveTo>
                  <a:lnTo>
                    <a:pt x="0" y="340066"/>
                  </a:lnTo>
                  <a:lnTo>
                    <a:pt x="7557" y="1118440"/>
                  </a:lnTo>
                  <a:lnTo>
                    <a:pt x="672575" y="1443392"/>
                  </a:lnTo>
                </a:path>
              </a:pathLst>
            </a:custGeom>
            <a:noFill/>
            <a:ln w="25400">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41" name="Freeform 13">
              <a:extLst>
                <a:ext uri="{FF2B5EF4-FFF2-40B4-BE49-F238E27FC236}">
                  <a16:creationId xmlns:a16="http://schemas.microsoft.com/office/drawing/2014/main" id="{B4DD4EF4-5DE0-459F-83C9-633D978F1D48}"/>
                </a:ext>
              </a:extLst>
            </p:cNvPr>
            <p:cNvSpPr/>
            <p:nvPr/>
          </p:nvSpPr>
          <p:spPr>
            <a:xfrm flipH="1" flipV="1">
              <a:off x="7426536" y="378032"/>
              <a:ext cx="536516" cy="1165860"/>
            </a:xfrm>
            <a:custGeom>
              <a:avLst/>
              <a:gdLst>
                <a:gd name="connsiteX0" fmla="*/ 649904 w 672575"/>
                <a:gd name="connsiteY0" fmla="*/ 0 h 1443392"/>
                <a:gd name="connsiteX1" fmla="*/ 0 w 672575"/>
                <a:gd name="connsiteY1" fmla="*/ 340066 h 1443392"/>
                <a:gd name="connsiteX2" fmla="*/ 7557 w 672575"/>
                <a:gd name="connsiteY2" fmla="*/ 1118440 h 1443392"/>
                <a:gd name="connsiteX3" fmla="*/ 672575 w 672575"/>
                <a:gd name="connsiteY3" fmla="*/ 1443392 h 1443392"/>
              </a:gdLst>
              <a:ahLst/>
              <a:cxnLst>
                <a:cxn ang="0">
                  <a:pos x="connsiteX0" y="connsiteY0"/>
                </a:cxn>
                <a:cxn ang="0">
                  <a:pos x="connsiteX1" y="connsiteY1"/>
                </a:cxn>
                <a:cxn ang="0">
                  <a:pos x="connsiteX2" y="connsiteY2"/>
                </a:cxn>
                <a:cxn ang="0">
                  <a:pos x="connsiteX3" y="connsiteY3"/>
                </a:cxn>
              </a:cxnLst>
              <a:rect l="l" t="t" r="r" b="b"/>
              <a:pathLst>
                <a:path w="672575" h="1443392">
                  <a:moveTo>
                    <a:pt x="649904" y="0"/>
                  </a:moveTo>
                  <a:lnTo>
                    <a:pt x="0" y="340066"/>
                  </a:lnTo>
                  <a:lnTo>
                    <a:pt x="7557" y="1118440"/>
                  </a:lnTo>
                  <a:lnTo>
                    <a:pt x="672575" y="1443392"/>
                  </a:lnTo>
                </a:path>
              </a:pathLst>
            </a:custGeom>
            <a:noFill/>
            <a:ln w="25400">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grpSp>
    </p:spTree>
    <p:extLst>
      <p:ext uri="{BB962C8B-B14F-4D97-AF65-F5344CB8AC3E}">
        <p14:creationId xmlns:p14="http://schemas.microsoft.com/office/powerpoint/2010/main" val="13969919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Image Slide">
    <p:bg>
      <p:bgPr>
        <a:solidFill>
          <a:schemeClr val="accent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solidFill>
            <a:schemeClr val="bg1"/>
          </a:solidFill>
        </p:spPr>
        <p:txBody>
          <a:bodyPr/>
          <a:lstStyle>
            <a:lvl1pPr>
              <a:defRPr>
                <a:solidFill>
                  <a:schemeClr val="accent1"/>
                </a:solidFill>
              </a:defRPr>
            </a:lvl1pPr>
          </a:lstStyle>
          <a:p>
            <a:fld id="{51958082-F318-42B1-9B3A-17B8BA734747}" type="slidenum">
              <a:rPr lang="en-US" smtClean="0"/>
              <a:pPr/>
              <a:t>‹#›</a:t>
            </a:fld>
            <a:endParaRPr lang="en-US" dirty="0"/>
          </a:p>
        </p:txBody>
      </p:sp>
      <p:sp>
        <p:nvSpPr>
          <p:cNvPr id="4" name="Title 1"/>
          <p:cNvSpPr>
            <a:spLocks noGrp="1"/>
          </p:cNvSpPr>
          <p:nvPr>
            <p:ph type="title"/>
          </p:nvPr>
        </p:nvSpPr>
        <p:spPr>
          <a:xfrm>
            <a:off x="914398" y="623454"/>
            <a:ext cx="21469352" cy="1219200"/>
          </a:xfrm>
        </p:spPr>
        <p:txBody>
          <a:bodyPr anchor="b">
            <a:normAutofit/>
          </a:bodyPr>
          <a:lstStyle>
            <a:lvl1pPr>
              <a:defRPr sz="6400">
                <a:solidFill>
                  <a:schemeClr val="bg1"/>
                </a:solidFill>
              </a:defRPr>
            </a:lvl1pPr>
          </a:lstStyle>
          <a:p>
            <a:r>
              <a:rPr lang="en-US"/>
              <a:t>Click to edit Master title style</a:t>
            </a:r>
            <a:endParaRPr lang="en-US" dirty="0"/>
          </a:p>
        </p:txBody>
      </p:sp>
      <p:sp>
        <p:nvSpPr>
          <p:cNvPr id="5" name="Text Placeholder 3"/>
          <p:cNvSpPr>
            <a:spLocks noGrp="1"/>
          </p:cNvSpPr>
          <p:nvPr>
            <p:ph type="body" sz="half" idx="2"/>
          </p:nvPr>
        </p:nvSpPr>
        <p:spPr>
          <a:xfrm>
            <a:off x="914400" y="2867212"/>
            <a:ext cx="6858000" cy="2743200"/>
          </a:xfrm>
        </p:spPr>
        <p:txBody>
          <a:bodyPr>
            <a:normAutofit/>
          </a:bodyPr>
          <a:lstStyle>
            <a:lvl1pPr marL="0" indent="0">
              <a:buNone/>
              <a:defRPr sz="2800">
                <a:solidFill>
                  <a:schemeClr val="bg1"/>
                </a:solidFill>
              </a:defRPr>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Edit Master text styles</a:t>
            </a:r>
          </a:p>
        </p:txBody>
      </p:sp>
      <p:sp>
        <p:nvSpPr>
          <p:cNvPr id="6" name="Text Placeholder 3"/>
          <p:cNvSpPr>
            <a:spLocks noGrp="1"/>
          </p:cNvSpPr>
          <p:nvPr>
            <p:ph type="body" sz="half" idx="11"/>
          </p:nvPr>
        </p:nvSpPr>
        <p:spPr>
          <a:xfrm>
            <a:off x="914400" y="6220012"/>
            <a:ext cx="6858000" cy="2743200"/>
          </a:xfrm>
        </p:spPr>
        <p:txBody>
          <a:bodyPr>
            <a:normAutofit/>
          </a:bodyPr>
          <a:lstStyle>
            <a:lvl1pPr marL="0" indent="0">
              <a:buNone/>
              <a:defRPr sz="2800">
                <a:solidFill>
                  <a:schemeClr val="bg1"/>
                </a:solidFill>
              </a:defRPr>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Edit Master text styles</a:t>
            </a:r>
          </a:p>
        </p:txBody>
      </p:sp>
      <p:sp>
        <p:nvSpPr>
          <p:cNvPr id="7" name="Text Placeholder 3"/>
          <p:cNvSpPr>
            <a:spLocks noGrp="1"/>
          </p:cNvSpPr>
          <p:nvPr>
            <p:ph type="body" sz="half" idx="12"/>
          </p:nvPr>
        </p:nvSpPr>
        <p:spPr>
          <a:xfrm>
            <a:off x="914400" y="9572812"/>
            <a:ext cx="6858000" cy="2743200"/>
          </a:xfrm>
        </p:spPr>
        <p:txBody>
          <a:bodyPr>
            <a:normAutofit/>
          </a:bodyPr>
          <a:lstStyle>
            <a:lvl1pPr marL="0" indent="0">
              <a:buNone/>
              <a:defRPr sz="2800">
                <a:solidFill>
                  <a:schemeClr val="bg1"/>
                </a:solidFill>
              </a:defRPr>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Edit Master text styles</a:t>
            </a:r>
          </a:p>
        </p:txBody>
      </p:sp>
      <p:sp>
        <p:nvSpPr>
          <p:cNvPr id="8" name="Picture Placeholder 9"/>
          <p:cNvSpPr>
            <a:spLocks noGrp="1"/>
          </p:cNvSpPr>
          <p:nvPr>
            <p:ph type="pic" sz="quarter" idx="13"/>
          </p:nvPr>
        </p:nvSpPr>
        <p:spPr>
          <a:xfrm>
            <a:off x="16575576" y="2225040"/>
            <a:ext cx="6858000" cy="10424160"/>
          </a:xfrm>
        </p:spPr>
        <p:txBody>
          <a:bodyPr>
            <a:normAutofit/>
          </a:bodyPr>
          <a:lstStyle>
            <a:lvl1pPr marL="0" marR="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lang="en-US" sz="4000" dirty="0" smtClean="0"/>
            </a:lvl1pPr>
          </a:lstStyle>
          <a:p>
            <a:r>
              <a:rPr lang="en-US" dirty="0"/>
              <a:t>Click icon to add picture</a:t>
            </a:r>
          </a:p>
        </p:txBody>
      </p:sp>
      <p:sp>
        <p:nvSpPr>
          <p:cNvPr id="9" name="Picture Placeholder 11"/>
          <p:cNvSpPr>
            <a:spLocks noGrp="1"/>
          </p:cNvSpPr>
          <p:nvPr>
            <p:ph type="pic" sz="quarter" idx="14"/>
          </p:nvPr>
        </p:nvSpPr>
        <p:spPr>
          <a:xfrm>
            <a:off x="9148156" y="2225040"/>
            <a:ext cx="6858000" cy="4937760"/>
          </a:xfrm>
        </p:spPr>
        <p:txBody>
          <a:bodyPr>
            <a:normAutofit/>
          </a:bodyPr>
          <a:lstStyle>
            <a:lvl1pPr marL="0" indent="0">
              <a:buNone/>
              <a:defRPr sz="4000"/>
            </a:lvl1pPr>
          </a:lstStyle>
          <a:p>
            <a:r>
              <a:rPr lang="en-US" dirty="0"/>
              <a:t>Click icon to add picture</a:t>
            </a:r>
          </a:p>
        </p:txBody>
      </p:sp>
      <p:sp>
        <p:nvSpPr>
          <p:cNvPr id="10" name="Picture Placeholder 11"/>
          <p:cNvSpPr>
            <a:spLocks noGrp="1"/>
          </p:cNvSpPr>
          <p:nvPr>
            <p:ph type="pic" sz="quarter" idx="15"/>
          </p:nvPr>
        </p:nvSpPr>
        <p:spPr>
          <a:xfrm>
            <a:off x="9148156" y="7711440"/>
            <a:ext cx="6858000" cy="4937760"/>
          </a:xfrm>
        </p:spPr>
        <p:txBody>
          <a:bodyPr>
            <a:normAutofit/>
          </a:bodyPr>
          <a:lstStyle>
            <a:lvl1pPr marL="0" indent="0">
              <a:buNone/>
              <a:defRPr sz="4000"/>
            </a:lvl1pPr>
          </a:lstStyle>
          <a:p>
            <a:r>
              <a:rPr lang="en-US" dirty="0"/>
              <a:t>Click icon to add picture</a:t>
            </a:r>
          </a:p>
        </p:txBody>
      </p:sp>
      <p:sp>
        <p:nvSpPr>
          <p:cNvPr id="11" name="Line"/>
          <p:cNvSpPr/>
          <p:nvPr/>
        </p:nvSpPr>
        <p:spPr>
          <a:xfrm>
            <a:off x="914396" y="2225040"/>
            <a:ext cx="6858000" cy="0"/>
          </a:xfrm>
          <a:prstGeom prst="line">
            <a:avLst/>
          </a:prstGeom>
          <a:ln w="38100" cap="rnd">
            <a:solidFill>
              <a:schemeClr val="bg1"/>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12" name="Line"/>
          <p:cNvSpPr/>
          <p:nvPr/>
        </p:nvSpPr>
        <p:spPr>
          <a:xfrm>
            <a:off x="914396" y="2225040"/>
            <a:ext cx="6858000" cy="0"/>
          </a:xfrm>
          <a:prstGeom prst="line">
            <a:avLst/>
          </a:prstGeom>
          <a:ln w="38100" cap="rnd">
            <a:solidFill>
              <a:schemeClr val="bg1"/>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Tree>
    <p:extLst>
      <p:ext uri="{BB962C8B-B14F-4D97-AF65-F5344CB8AC3E}">
        <p14:creationId xmlns:p14="http://schemas.microsoft.com/office/powerpoint/2010/main" val="986573044"/>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hart Slide">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51958082-F318-42B1-9B3A-17B8BA734747}" type="slidenum">
              <a:rPr lang="en-US" smtClean="0"/>
              <a:pPr/>
              <a:t>‹#›</a:t>
            </a:fld>
            <a:endParaRPr lang="en-US" dirty="0"/>
          </a:p>
        </p:txBody>
      </p:sp>
      <p:sp>
        <p:nvSpPr>
          <p:cNvPr id="6" name="Text Placeholder 2"/>
          <p:cNvSpPr>
            <a:spLocks noGrp="1"/>
          </p:cNvSpPr>
          <p:nvPr>
            <p:ph type="body" idx="1" hasCustomPrompt="1"/>
          </p:nvPr>
        </p:nvSpPr>
        <p:spPr>
          <a:xfrm>
            <a:off x="914400" y="914400"/>
            <a:ext cx="10515600" cy="1647824"/>
          </a:xfrm>
        </p:spPr>
        <p:txBody>
          <a:bodyPr anchor="b"/>
          <a:lstStyle>
            <a:lvl1pPr marL="0" indent="0" algn="ctr">
              <a:buNone/>
              <a:defRPr sz="4800" b="0" i="0">
                <a:solidFill>
                  <a:schemeClr val="accent1"/>
                </a:solidFill>
              </a:defRPr>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dirty="0"/>
              <a:t>Chart Title</a:t>
            </a:r>
          </a:p>
        </p:txBody>
      </p:sp>
      <p:sp>
        <p:nvSpPr>
          <p:cNvPr id="7" name="Text Placeholder 2"/>
          <p:cNvSpPr>
            <a:spLocks noGrp="1"/>
          </p:cNvSpPr>
          <p:nvPr>
            <p:ph type="body" idx="11" hasCustomPrompt="1"/>
          </p:nvPr>
        </p:nvSpPr>
        <p:spPr>
          <a:xfrm>
            <a:off x="12954000" y="914400"/>
            <a:ext cx="10515600" cy="1647824"/>
          </a:xfrm>
        </p:spPr>
        <p:txBody>
          <a:bodyPr anchor="b"/>
          <a:lstStyle>
            <a:lvl1pPr marL="0" indent="0" algn="ctr">
              <a:buNone/>
              <a:defRPr sz="4800" b="0" i="0">
                <a:solidFill>
                  <a:schemeClr val="accent1"/>
                </a:solidFill>
              </a:defRPr>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dirty="0"/>
              <a:t>Chart Title</a:t>
            </a:r>
          </a:p>
        </p:txBody>
      </p:sp>
      <p:sp>
        <p:nvSpPr>
          <p:cNvPr id="9" name="Chart Placeholder 15"/>
          <p:cNvSpPr>
            <a:spLocks noGrp="1"/>
          </p:cNvSpPr>
          <p:nvPr>
            <p:ph type="chart" sz="quarter" idx="12"/>
          </p:nvPr>
        </p:nvSpPr>
        <p:spPr>
          <a:xfrm>
            <a:off x="914400" y="3124200"/>
            <a:ext cx="10515600" cy="9715500"/>
          </a:xfrm>
        </p:spPr>
        <p:txBody>
          <a:bodyPr>
            <a:normAutofit/>
          </a:bodyPr>
          <a:lstStyle>
            <a:lvl1pPr marL="0" indent="0">
              <a:buNone/>
              <a:defRPr sz="4000"/>
            </a:lvl1pPr>
          </a:lstStyle>
          <a:p>
            <a:r>
              <a:rPr lang="en-US" dirty="0"/>
              <a:t>Click icon to add chart</a:t>
            </a:r>
          </a:p>
        </p:txBody>
      </p:sp>
      <p:sp>
        <p:nvSpPr>
          <p:cNvPr id="10" name="Chart Placeholder 15"/>
          <p:cNvSpPr>
            <a:spLocks noGrp="1"/>
          </p:cNvSpPr>
          <p:nvPr>
            <p:ph type="chart" sz="quarter" idx="13"/>
          </p:nvPr>
        </p:nvSpPr>
        <p:spPr>
          <a:xfrm>
            <a:off x="12954000" y="3124200"/>
            <a:ext cx="10515600" cy="9715500"/>
          </a:xfrm>
        </p:spPr>
        <p:txBody>
          <a:bodyPr>
            <a:normAutofit/>
          </a:bodyPr>
          <a:lstStyle>
            <a:lvl1pPr marL="0" indent="0">
              <a:buNone/>
              <a:defRPr sz="4000"/>
            </a:lvl1pPr>
          </a:lstStyle>
          <a:p>
            <a:r>
              <a:rPr lang="en-US" dirty="0"/>
              <a:t>Click icon to add chart</a:t>
            </a:r>
          </a:p>
        </p:txBody>
      </p:sp>
      <p:sp>
        <p:nvSpPr>
          <p:cNvPr id="11" name="Line"/>
          <p:cNvSpPr/>
          <p:nvPr/>
        </p:nvSpPr>
        <p:spPr>
          <a:xfrm rot="5400000">
            <a:off x="7334250" y="8119110"/>
            <a:ext cx="9715500" cy="0"/>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8" name="Line"/>
          <p:cNvSpPr/>
          <p:nvPr/>
        </p:nvSpPr>
        <p:spPr>
          <a:xfrm rot="5400000">
            <a:off x="7334250" y="8119110"/>
            <a:ext cx="9715500" cy="0"/>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Tree>
    <p:extLst>
      <p:ext uri="{BB962C8B-B14F-4D97-AF65-F5344CB8AC3E}">
        <p14:creationId xmlns:p14="http://schemas.microsoft.com/office/powerpoint/2010/main" val="4007022598"/>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act Info_Last Slide">
    <p:bg>
      <p:bgPr>
        <a:gradFill>
          <a:gsLst>
            <a:gs pos="0">
              <a:srgbClr val="0083BF"/>
            </a:gs>
            <a:gs pos="49964">
              <a:srgbClr val="006292"/>
            </a:gs>
            <a:gs pos="100000">
              <a:srgbClr val="004065"/>
            </a:gs>
          </a:gsLst>
          <a:lin ang="5400000" scaled="0"/>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914400" y="3419476"/>
            <a:ext cx="22402800" cy="9138284"/>
          </a:xfrm>
        </p:spPr>
        <p:txBody>
          <a:bodyPr anchor="t" anchorCtr="0">
            <a:normAutofit/>
          </a:bodyPr>
          <a:lstStyle>
            <a:lvl1pPr>
              <a:defRPr sz="7200" baseline="0">
                <a:solidFill>
                  <a:schemeClr val="bg1"/>
                </a:solidFill>
              </a:defRPr>
            </a:lvl1pPr>
          </a:lstStyle>
          <a:p>
            <a:r>
              <a:rPr lang="en-US" dirty="0"/>
              <a:t>[end slide] Contact information</a:t>
            </a:r>
          </a:p>
        </p:txBody>
      </p:sp>
      <p:sp>
        <p:nvSpPr>
          <p:cNvPr id="4" name="Line"/>
          <p:cNvSpPr/>
          <p:nvPr/>
        </p:nvSpPr>
        <p:spPr>
          <a:xfrm>
            <a:off x="914400" y="2718869"/>
            <a:ext cx="22402800" cy="2"/>
          </a:xfrm>
          <a:prstGeom prst="line">
            <a:avLst/>
          </a:prstGeom>
          <a:ln w="38100" cap="rnd">
            <a:solidFill>
              <a:schemeClr val="bg1"/>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4400" y="1326601"/>
            <a:ext cx="3657600" cy="691662"/>
          </a:xfrm>
          <a:prstGeom prst="rect">
            <a:avLst/>
          </a:prstGeom>
        </p:spPr>
      </p:pic>
      <p:sp>
        <p:nvSpPr>
          <p:cNvPr id="5" name="Line"/>
          <p:cNvSpPr/>
          <p:nvPr/>
        </p:nvSpPr>
        <p:spPr>
          <a:xfrm>
            <a:off x="914400" y="2718869"/>
            <a:ext cx="22402800" cy="2"/>
          </a:xfrm>
          <a:prstGeom prst="line">
            <a:avLst/>
          </a:prstGeom>
          <a:ln w="38100" cap="rnd">
            <a:solidFill>
              <a:schemeClr val="bg1"/>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4400" y="1326601"/>
            <a:ext cx="3657600" cy="691662"/>
          </a:xfrm>
          <a:prstGeom prst="rect">
            <a:avLst/>
          </a:prstGeom>
        </p:spPr>
      </p:pic>
      <p:sp>
        <p:nvSpPr>
          <p:cNvPr id="8" name="Line"/>
          <p:cNvSpPr/>
          <p:nvPr userDrawn="1"/>
        </p:nvSpPr>
        <p:spPr>
          <a:xfrm>
            <a:off x="914400" y="2718869"/>
            <a:ext cx="22402800" cy="2"/>
          </a:xfrm>
          <a:prstGeom prst="line">
            <a:avLst/>
          </a:prstGeom>
          <a:ln w="38100" cap="rnd">
            <a:solidFill>
              <a:schemeClr val="bg1"/>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4400" y="1326601"/>
            <a:ext cx="3657600" cy="691662"/>
          </a:xfrm>
          <a:prstGeom prst="rect">
            <a:avLst/>
          </a:prstGeom>
        </p:spPr>
      </p:pic>
    </p:spTree>
    <p:extLst>
      <p:ext uri="{BB962C8B-B14F-4D97-AF65-F5344CB8AC3E}">
        <p14:creationId xmlns:p14="http://schemas.microsoft.com/office/powerpoint/2010/main" val="7242664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fld id="{51958082-F318-42B1-9B3A-17B8BA734747}" type="slidenum">
              <a:rPr lang="en-US" smtClean="0"/>
              <a:pPr/>
              <a:t>‹#›</a:t>
            </a:fld>
            <a:endParaRPr lang="en-US" dirty="0"/>
          </a:p>
        </p:txBody>
      </p:sp>
      <p:sp>
        <p:nvSpPr>
          <p:cNvPr id="5" name="Title 1"/>
          <p:cNvSpPr>
            <a:spLocks noGrp="1"/>
          </p:cNvSpPr>
          <p:nvPr>
            <p:ph type="title"/>
          </p:nvPr>
        </p:nvSpPr>
        <p:spPr>
          <a:xfrm>
            <a:off x="914400" y="730252"/>
            <a:ext cx="22402800" cy="1828800"/>
          </a:xfrm>
        </p:spPr>
        <p:txBody>
          <a:bodyPr/>
          <a:lstStyle/>
          <a:p>
            <a:r>
              <a:rPr lang="en-US"/>
              <a:t>Click to edit Master title style</a:t>
            </a:r>
            <a:endParaRPr lang="en-US" dirty="0"/>
          </a:p>
        </p:txBody>
      </p:sp>
      <p:sp>
        <p:nvSpPr>
          <p:cNvPr id="7" name="Line"/>
          <p:cNvSpPr/>
          <p:nvPr/>
        </p:nvSpPr>
        <p:spPr>
          <a:xfrm>
            <a:off x="914400" y="2718869"/>
            <a:ext cx="22402800" cy="2"/>
          </a:xfrm>
          <a:prstGeom prst="line">
            <a:avLst/>
          </a:prstGeom>
          <a:ln w="41275"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8" name="Line"/>
          <p:cNvSpPr/>
          <p:nvPr/>
        </p:nvSpPr>
        <p:spPr>
          <a:xfrm>
            <a:off x="914400" y="2718869"/>
            <a:ext cx="22402800" cy="2"/>
          </a:xfrm>
          <a:prstGeom prst="line">
            <a:avLst/>
          </a:prstGeom>
          <a:ln w="41275"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9" name="Line"/>
          <p:cNvSpPr/>
          <p:nvPr userDrawn="1"/>
        </p:nvSpPr>
        <p:spPr>
          <a:xfrm>
            <a:off x="914400" y="2718869"/>
            <a:ext cx="22402800" cy="2"/>
          </a:xfrm>
          <a:prstGeom prst="line">
            <a:avLst/>
          </a:prstGeom>
          <a:ln w="41275"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Tree>
    <p:extLst>
      <p:ext uri="{BB962C8B-B14F-4D97-AF65-F5344CB8AC3E}">
        <p14:creationId xmlns:p14="http://schemas.microsoft.com/office/powerpoint/2010/main" val="34471750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51958082-F318-42B1-9B3A-17B8BA734747}" type="slidenum">
              <a:rPr lang="en-US" smtClean="0"/>
              <a:pPr/>
              <a:t>‹#›</a:t>
            </a:fld>
            <a:endParaRPr lang="en-US" dirty="0"/>
          </a:p>
        </p:txBody>
      </p:sp>
    </p:spTree>
    <p:extLst>
      <p:ext uri="{BB962C8B-B14F-4D97-AF65-F5344CB8AC3E}">
        <p14:creationId xmlns:p14="http://schemas.microsoft.com/office/powerpoint/2010/main" val="42349506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8" name="Slide Number Placeholder 7"/>
          <p:cNvSpPr>
            <a:spLocks noGrp="1"/>
          </p:cNvSpPr>
          <p:nvPr>
            <p:ph type="sldNum" sz="quarter" idx="10"/>
          </p:nvPr>
        </p:nvSpPr>
        <p:spPr/>
        <p:txBody>
          <a:bodyPr/>
          <a:lstStyle/>
          <a:p>
            <a:fld id="{51958082-F318-42B1-9B3A-17B8BA734747}" type="slidenum">
              <a:rPr lang="en-US" smtClean="0"/>
              <a:pPr/>
              <a:t>‹#›</a:t>
            </a:fld>
            <a:endParaRPr lang="en-US" dirty="0"/>
          </a:p>
        </p:txBody>
      </p:sp>
      <p:sp>
        <p:nvSpPr>
          <p:cNvPr id="6" name="Title 1"/>
          <p:cNvSpPr>
            <a:spLocks noGrp="1"/>
          </p:cNvSpPr>
          <p:nvPr>
            <p:ph type="title"/>
          </p:nvPr>
        </p:nvSpPr>
        <p:spPr>
          <a:xfrm>
            <a:off x="914398" y="914400"/>
            <a:ext cx="8229600" cy="3200400"/>
          </a:xfrm>
        </p:spPr>
        <p:txBody>
          <a:bodyPr anchor="b"/>
          <a:lstStyle>
            <a:lvl1pPr>
              <a:defRPr sz="6400"/>
            </a:lvl1pPr>
          </a:lstStyle>
          <a:p>
            <a:r>
              <a:rPr lang="en-US"/>
              <a:t>Click to edit Master title style</a:t>
            </a:r>
            <a:endParaRPr lang="en-US" dirty="0"/>
          </a:p>
        </p:txBody>
      </p:sp>
      <p:sp>
        <p:nvSpPr>
          <p:cNvPr id="7" name="Content Placeholder 2"/>
          <p:cNvSpPr>
            <a:spLocks noGrp="1"/>
          </p:cNvSpPr>
          <p:nvPr>
            <p:ph idx="1"/>
          </p:nvPr>
        </p:nvSpPr>
        <p:spPr>
          <a:xfrm>
            <a:off x="9753598" y="1974850"/>
            <a:ext cx="13716000" cy="1078992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3"/>
          <p:cNvSpPr>
            <a:spLocks noGrp="1"/>
          </p:cNvSpPr>
          <p:nvPr>
            <p:ph type="body" sz="half" idx="2"/>
          </p:nvPr>
        </p:nvSpPr>
        <p:spPr>
          <a:xfrm>
            <a:off x="914398" y="4572001"/>
            <a:ext cx="8229600" cy="8147050"/>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Edit Master text styles</a:t>
            </a:r>
          </a:p>
        </p:txBody>
      </p:sp>
      <p:sp>
        <p:nvSpPr>
          <p:cNvPr id="10" name="Line"/>
          <p:cNvSpPr/>
          <p:nvPr/>
        </p:nvSpPr>
        <p:spPr>
          <a:xfrm>
            <a:off x="914398" y="4244340"/>
            <a:ext cx="8229600" cy="22860"/>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11" name="Line"/>
          <p:cNvSpPr/>
          <p:nvPr/>
        </p:nvSpPr>
        <p:spPr>
          <a:xfrm>
            <a:off x="914398" y="4244340"/>
            <a:ext cx="8229600" cy="22860"/>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12" name="Line"/>
          <p:cNvSpPr/>
          <p:nvPr userDrawn="1"/>
        </p:nvSpPr>
        <p:spPr>
          <a:xfrm>
            <a:off x="914398" y="4244340"/>
            <a:ext cx="8229600" cy="22860"/>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Tree>
    <p:extLst>
      <p:ext uri="{BB962C8B-B14F-4D97-AF65-F5344CB8AC3E}">
        <p14:creationId xmlns:p14="http://schemas.microsoft.com/office/powerpoint/2010/main" val="40824799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Slide Number Placeholder 7"/>
          <p:cNvSpPr>
            <a:spLocks noGrp="1"/>
          </p:cNvSpPr>
          <p:nvPr>
            <p:ph type="sldNum" sz="quarter" idx="10"/>
          </p:nvPr>
        </p:nvSpPr>
        <p:spPr/>
        <p:txBody>
          <a:bodyPr/>
          <a:lstStyle/>
          <a:p>
            <a:fld id="{51958082-F318-42B1-9B3A-17B8BA734747}" type="slidenum">
              <a:rPr lang="en-US" smtClean="0"/>
              <a:pPr/>
              <a:t>‹#›</a:t>
            </a:fld>
            <a:endParaRPr lang="en-US" dirty="0"/>
          </a:p>
        </p:txBody>
      </p:sp>
      <p:sp>
        <p:nvSpPr>
          <p:cNvPr id="6" name="Title 1"/>
          <p:cNvSpPr>
            <a:spLocks noGrp="1"/>
          </p:cNvSpPr>
          <p:nvPr>
            <p:ph type="title"/>
          </p:nvPr>
        </p:nvSpPr>
        <p:spPr>
          <a:xfrm>
            <a:off x="914398" y="914400"/>
            <a:ext cx="8229600" cy="3200400"/>
          </a:xfrm>
        </p:spPr>
        <p:txBody>
          <a:bodyPr anchor="b"/>
          <a:lstStyle>
            <a:lvl1pPr>
              <a:defRPr sz="6400"/>
            </a:lvl1pPr>
          </a:lstStyle>
          <a:p>
            <a:r>
              <a:rPr lang="en-US"/>
              <a:t>Click to edit Master title style</a:t>
            </a:r>
            <a:endParaRPr lang="en-US" dirty="0"/>
          </a:p>
        </p:txBody>
      </p:sp>
      <p:sp>
        <p:nvSpPr>
          <p:cNvPr id="9" name="Text Placeholder 3"/>
          <p:cNvSpPr>
            <a:spLocks noGrp="1"/>
          </p:cNvSpPr>
          <p:nvPr>
            <p:ph type="body" sz="half" idx="2"/>
          </p:nvPr>
        </p:nvSpPr>
        <p:spPr>
          <a:xfrm>
            <a:off x="914398" y="4572001"/>
            <a:ext cx="8229600" cy="8147050"/>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Edit Master text styles</a:t>
            </a:r>
          </a:p>
        </p:txBody>
      </p:sp>
      <p:sp>
        <p:nvSpPr>
          <p:cNvPr id="10" name="Line"/>
          <p:cNvSpPr/>
          <p:nvPr/>
        </p:nvSpPr>
        <p:spPr>
          <a:xfrm>
            <a:off x="914398" y="4244340"/>
            <a:ext cx="8229600" cy="22860"/>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11" name="Picture Placeholder 2"/>
          <p:cNvSpPr>
            <a:spLocks noGrp="1" noChangeAspect="1"/>
          </p:cNvSpPr>
          <p:nvPr>
            <p:ph type="pic" idx="11"/>
          </p:nvPr>
        </p:nvSpPr>
        <p:spPr>
          <a:xfrm>
            <a:off x="9753598" y="1974850"/>
            <a:ext cx="13716000" cy="10781824"/>
          </a:xfrm>
        </p:spPr>
        <p:txBody>
          <a:bodyPr anchor="t"/>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dirty="0"/>
              <a:t>Click icon to add picture</a:t>
            </a:r>
          </a:p>
        </p:txBody>
      </p:sp>
      <p:sp>
        <p:nvSpPr>
          <p:cNvPr id="7" name="Line"/>
          <p:cNvSpPr/>
          <p:nvPr/>
        </p:nvSpPr>
        <p:spPr>
          <a:xfrm>
            <a:off x="914398" y="4244340"/>
            <a:ext cx="8229600" cy="22860"/>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Tree>
    <p:extLst>
      <p:ext uri="{BB962C8B-B14F-4D97-AF65-F5344CB8AC3E}">
        <p14:creationId xmlns:p14="http://schemas.microsoft.com/office/powerpoint/2010/main" val="2017434335"/>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914400" y="3289305"/>
            <a:ext cx="22402800" cy="9064622"/>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51958082-F318-42B1-9B3A-17B8BA734747}" type="slidenum">
              <a:rPr lang="en-US" smtClean="0"/>
              <a:pPr/>
              <a:t>‹#›</a:t>
            </a:fld>
            <a:endParaRPr lang="en-US" dirty="0"/>
          </a:p>
        </p:txBody>
      </p:sp>
      <p:sp>
        <p:nvSpPr>
          <p:cNvPr id="5" name="Title 1"/>
          <p:cNvSpPr>
            <a:spLocks noGrp="1"/>
          </p:cNvSpPr>
          <p:nvPr>
            <p:ph type="title"/>
          </p:nvPr>
        </p:nvSpPr>
        <p:spPr>
          <a:xfrm>
            <a:off x="914400" y="730252"/>
            <a:ext cx="22402800" cy="1828800"/>
          </a:xfrm>
        </p:spPr>
        <p:txBody>
          <a:bodyPr/>
          <a:lstStyle/>
          <a:p>
            <a:r>
              <a:rPr lang="en-US"/>
              <a:t>Click to edit Master title style</a:t>
            </a:r>
            <a:endParaRPr lang="en-US" dirty="0"/>
          </a:p>
        </p:txBody>
      </p:sp>
      <p:sp>
        <p:nvSpPr>
          <p:cNvPr id="6" name="Line"/>
          <p:cNvSpPr/>
          <p:nvPr/>
        </p:nvSpPr>
        <p:spPr>
          <a:xfrm>
            <a:off x="914400" y="2718869"/>
            <a:ext cx="22402800" cy="2"/>
          </a:xfrm>
          <a:prstGeom prst="line">
            <a:avLst/>
          </a:prstGeom>
          <a:ln w="41275"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8" name="Line"/>
          <p:cNvSpPr/>
          <p:nvPr/>
        </p:nvSpPr>
        <p:spPr>
          <a:xfrm>
            <a:off x="914400" y="2718869"/>
            <a:ext cx="22402800" cy="2"/>
          </a:xfrm>
          <a:prstGeom prst="line">
            <a:avLst/>
          </a:prstGeom>
          <a:ln w="41275"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9" name="Line"/>
          <p:cNvSpPr/>
          <p:nvPr userDrawn="1"/>
        </p:nvSpPr>
        <p:spPr>
          <a:xfrm>
            <a:off x="914400" y="2718869"/>
            <a:ext cx="22402800" cy="2"/>
          </a:xfrm>
          <a:prstGeom prst="line">
            <a:avLst/>
          </a:prstGeom>
          <a:ln w="41275"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Tree>
    <p:extLst>
      <p:ext uri="{BB962C8B-B14F-4D97-AF65-F5344CB8AC3E}">
        <p14:creationId xmlns:p14="http://schemas.microsoft.com/office/powerpoint/2010/main" val="38424632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8192750" y="958850"/>
            <a:ext cx="5257800" cy="12014200"/>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958850"/>
            <a:ext cx="16764000" cy="12014200"/>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0"/>
          </p:nvPr>
        </p:nvSpPr>
        <p:spPr/>
        <p:txBody>
          <a:bodyPr/>
          <a:lstStyle/>
          <a:p>
            <a:fld id="{51958082-F318-42B1-9B3A-17B8BA734747}" type="slidenum">
              <a:rPr lang="en-US" smtClean="0"/>
              <a:pPr/>
              <a:t>‹#›</a:t>
            </a:fld>
            <a:endParaRPr lang="en-US" dirty="0"/>
          </a:p>
        </p:txBody>
      </p:sp>
      <p:sp>
        <p:nvSpPr>
          <p:cNvPr id="5" name="Line"/>
          <p:cNvSpPr/>
          <p:nvPr/>
        </p:nvSpPr>
        <p:spPr>
          <a:xfrm rot="5400000" flipV="1">
            <a:off x="12067328" y="7037155"/>
            <a:ext cx="11984140" cy="2"/>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6" name="Line"/>
          <p:cNvSpPr/>
          <p:nvPr/>
        </p:nvSpPr>
        <p:spPr>
          <a:xfrm rot="5400000" flipV="1">
            <a:off x="12067328" y="7037155"/>
            <a:ext cx="11984140" cy="2"/>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8" name="Line"/>
          <p:cNvSpPr/>
          <p:nvPr userDrawn="1"/>
        </p:nvSpPr>
        <p:spPr>
          <a:xfrm rot="5400000" flipV="1">
            <a:off x="12067328" y="7037155"/>
            <a:ext cx="11984140" cy="2"/>
          </a:xfrm>
          <a:prstGeom prst="line">
            <a:avLst/>
          </a:prstGeom>
          <a:ln w="38100" cap="rnd">
            <a:solidFill>
              <a:srgbClr val="929292"/>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Tree>
    <p:extLst>
      <p:ext uri="{BB962C8B-B14F-4D97-AF65-F5344CB8AC3E}">
        <p14:creationId xmlns:p14="http://schemas.microsoft.com/office/powerpoint/2010/main" val="24483134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Quote_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46" name="Group 45"/>
          <p:cNvGrpSpPr/>
          <p:nvPr/>
        </p:nvGrpSpPr>
        <p:grpSpPr>
          <a:xfrm>
            <a:off x="3048000" y="4114800"/>
            <a:ext cx="18288000" cy="5486400"/>
            <a:chOff x="914400" y="2057400"/>
            <a:chExt cx="9144000" cy="2743200"/>
          </a:xfrm>
        </p:grpSpPr>
        <p:sp>
          <p:nvSpPr>
            <p:cNvPr id="47" name="Rectangle"/>
            <p:cNvSpPr/>
            <p:nvPr/>
          </p:nvSpPr>
          <p:spPr>
            <a:xfrm>
              <a:off x="914400" y="2057400"/>
              <a:ext cx="9142328" cy="2743200"/>
            </a:xfrm>
            <a:prstGeom prst="rect">
              <a:avLst/>
            </a:prstGeom>
            <a:solidFill>
              <a:srgbClr val="FFFFFF"/>
            </a:solidFill>
            <a:ln w="12700">
              <a:noFill/>
              <a:miter lim="400000"/>
            </a:ln>
            <a:effectLst>
              <a:outerShdw blurRad="609600" dist="114358" dir="1670806" rotWithShape="0">
                <a:srgbClr val="000000">
                  <a:alpha val="26435"/>
                </a:srgbClr>
              </a:outerShdw>
            </a:effectLst>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48" name="“"/>
            <p:cNvSpPr txBox="1"/>
            <p:nvPr/>
          </p:nvSpPr>
          <p:spPr>
            <a:xfrm>
              <a:off x="914400" y="3660818"/>
              <a:ext cx="1142791" cy="461252"/>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lvl1pPr defTabSz="825500">
                <a:defRPr sz="20000">
                  <a:solidFill>
                    <a:srgbClr val="D5D5D5"/>
                  </a:solidFill>
                  <a:latin typeface="Arial"/>
                  <a:ea typeface="Arial"/>
                  <a:cs typeface="Arial"/>
                  <a:sym typeface="Arial"/>
                </a:defRPr>
              </a:lvl1pPr>
            </a:lstStyle>
            <a:p>
              <a:r>
                <a:rPr sz="40000" dirty="0"/>
                <a:t>“</a:t>
              </a:r>
            </a:p>
          </p:txBody>
        </p:sp>
        <p:sp>
          <p:nvSpPr>
            <p:cNvPr id="49" name="“"/>
            <p:cNvSpPr txBox="1"/>
            <p:nvPr/>
          </p:nvSpPr>
          <p:spPr>
            <a:xfrm rot="10800000">
              <a:off x="8915609" y="2456468"/>
              <a:ext cx="1142791" cy="461252"/>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lvl1pPr defTabSz="825500">
                <a:defRPr sz="20000">
                  <a:solidFill>
                    <a:srgbClr val="D5D5D5"/>
                  </a:solidFill>
                  <a:latin typeface="Arial"/>
                  <a:ea typeface="Arial"/>
                  <a:cs typeface="Arial"/>
                  <a:sym typeface="Arial"/>
                </a:defRPr>
              </a:lvl1pPr>
            </a:lstStyle>
            <a:p>
              <a:r>
                <a:rPr sz="40000" dirty="0"/>
                <a:t>“</a:t>
              </a:r>
            </a:p>
          </p:txBody>
        </p:sp>
      </p:grpSp>
      <p:sp>
        <p:nvSpPr>
          <p:cNvPr id="50" name="Slide Number Placeholder 4"/>
          <p:cNvSpPr>
            <a:spLocks noGrp="1"/>
          </p:cNvSpPr>
          <p:nvPr>
            <p:ph type="sldNum" sz="quarter" idx="10"/>
          </p:nvPr>
        </p:nvSpPr>
        <p:spPr>
          <a:xfrm>
            <a:off x="23103840" y="0"/>
            <a:ext cx="1280160" cy="914400"/>
          </a:xfrm>
        </p:spPr>
        <p:txBody>
          <a:bodyPr/>
          <a:lstStyle/>
          <a:p>
            <a:fld id="{51958082-F318-42B1-9B3A-17B8BA734747}" type="slidenum">
              <a:rPr lang="en-US" smtClean="0"/>
              <a:pPr/>
              <a:t>‹#›</a:t>
            </a:fld>
            <a:endParaRPr lang="en-US" dirty="0"/>
          </a:p>
        </p:txBody>
      </p:sp>
      <p:sp>
        <p:nvSpPr>
          <p:cNvPr id="51" name="Text Placeholder 2"/>
          <p:cNvSpPr>
            <a:spLocks noGrp="1"/>
          </p:cNvSpPr>
          <p:nvPr>
            <p:ph type="body" idx="1" hasCustomPrompt="1"/>
          </p:nvPr>
        </p:nvSpPr>
        <p:spPr>
          <a:xfrm>
            <a:off x="4602480" y="5223261"/>
            <a:ext cx="15179040" cy="1947210"/>
          </a:xfrm>
          <a:noFill/>
        </p:spPr>
        <p:txBody>
          <a:bodyPr lIns="91440" tIns="0" rIns="91440" bIns="0" anchor="b" anchorCtr="0">
            <a:noAutofit/>
          </a:bodyPr>
          <a:lstStyle>
            <a:lvl1pPr marL="0" indent="0" algn="ctr">
              <a:buNone/>
              <a:defRPr sz="2800" i="0">
                <a:solidFill>
                  <a:schemeClr val="accent1"/>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p>
        </p:txBody>
      </p:sp>
      <p:sp>
        <p:nvSpPr>
          <p:cNvPr id="52" name="Text Placeholder 2"/>
          <p:cNvSpPr>
            <a:spLocks noGrp="1"/>
          </p:cNvSpPr>
          <p:nvPr>
            <p:ph type="body" idx="11" hasCustomPrompt="1"/>
          </p:nvPr>
        </p:nvSpPr>
        <p:spPr>
          <a:xfrm>
            <a:off x="4602480" y="7854630"/>
            <a:ext cx="15179040" cy="939172"/>
          </a:xfrm>
          <a:noFill/>
        </p:spPr>
        <p:txBody>
          <a:bodyPr wrap="none" lIns="0" tIns="0" rIns="0" bIns="0" anchor="b" anchorCtr="0">
            <a:noAutofit/>
          </a:bodyPr>
          <a:lstStyle>
            <a:lvl1pPr marL="0" indent="0" algn="ctr">
              <a:buNone/>
              <a:defRPr sz="2800" i="1">
                <a:solidFill>
                  <a:schemeClr val="accent1"/>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dirty="0"/>
              <a:t>Person or Source</a:t>
            </a:r>
          </a:p>
        </p:txBody>
      </p:sp>
      <p:sp>
        <p:nvSpPr>
          <p:cNvPr id="53" name="Line"/>
          <p:cNvSpPr/>
          <p:nvPr/>
        </p:nvSpPr>
        <p:spPr>
          <a:xfrm>
            <a:off x="7620000" y="7588671"/>
            <a:ext cx="9144000" cy="2"/>
          </a:xfrm>
          <a:prstGeom prst="line">
            <a:avLst/>
          </a:prstGeom>
          <a:ln w="25400" cap="rnd">
            <a:solidFill>
              <a:schemeClr val="accent4"/>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grpSp>
        <p:nvGrpSpPr>
          <p:cNvPr id="54" name="Group 53"/>
          <p:cNvGrpSpPr/>
          <p:nvPr/>
        </p:nvGrpSpPr>
        <p:grpSpPr>
          <a:xfrm>
            <a:off x="2748126" y="3807804"/>
            <a:ext cx="18887748" cy="6106008"/>
            <a:chOff x="769229" y="1903902"/>
            <a:chExt cx="9443874" cy="3053004"/>
          </a:xfrm>
        </p:grpSpPr>
        <p:grpSp>
          <p:nvGrpSpPr>
            <p:cNvPr id="55" name="Group 54"/>
            <p:cNvGrpSpPr/>
            <p:nvPr/>
          </p:nvGrpSpPr>
          <p:grpSpPr>
            <a:xfrm rot="5400000">
              <a:off x="9755903" y="1903902"/>
              <a:ext cx="457200" cy="457200"/>
              <a:chOff x="844351" y="1953911"/>
              <a:chExt cx="457200" cy="457200"/>
            </a:xfrm>
          </p:grpSpPr>
          <p:cxnSp>
            <p:nvCxnSpPr>
              <p:cNvPr id="65" name="Straight Connector 64"/>
              <p:cNvCxnSpPr/>
              <p:nvPr/>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56" name="Group 55"/>
            <p:cNvGrpSpPr/>
            <p:nvPr/>
          </p:nvGrpSpPr>
          <p:grpSpPr>
            <a:xfrm rot="16200000" flipV="1">
              <a:off x="9747457" y="4499706"/>
              <a:ext cx="457200" cy="457200"/>
              <a:chOff x="844351" y="1953911"/>
              <a:chExt cx="457200" cy="457200"/>
            </a:xfrm>
          </p:grpSpPr>
          <p:cxnSp>
            <p:nvCxnSpPr>
              <p:cNvPr id="63" name="Straight Connector 62"/>
              <p:cNvCxnSpPr/>
              <p:nvPr/>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57" name="Group 56"/>
            <p:cNvGrpSpPr/>
            <p:nvPr/>
          </p:nvGrpSpPr>
          <p:grpSpPr>
            <a:xfrm>
              <a:off x="777675" y="1903902"/>
              <a:ext cx="457200" cy="457200"/>
              <a:chOff x="844351" y="1953911"/>
              <a:chExt cx="457200" cy="457200"/>
            </a:xfrm>
          </p:grpSpPr>
          <p:cxnSp>
            <p:nvCxnSpPr>
              <p:cNvPr id="61" name="Straight Connector 60"/>
              <p:cNvCxnSpPr/>
              <p:nvPr/>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flipV="1">
              <a:off x="769229" y="4499706"/>
              <a:ext cx="457200" cy="457200"/>
              <a:chOff x="844351" y="1953911"/>
              <a:chExt cx="457200" cy="457200"/>
            </a:xfrm>
          </p:grpSpPr>
          <p:cxnSp>
            <p:nvCxnSpPr>
              <p:cNvPr id="59" name="Straight Connector 58"/>
              <p:cNvCxnSpPr/>
              <p:nvPr/>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grpSp>
        <p:nvGrpSpPr>
          <p:cNvPr id="23" name="Group 22"/>
          <p:cNvGrpSpPr/>
          <p:nvPr userDrawn="1"/>
        </p:nvGrpSpPr>
        <p:grpSpPr>
          <a:xfrm>
            <a:off x="3048000" y="4114800"/>
            <a:ext cx="18288000" cy="5486400"/>
            <a:chOff x="914400" y="2057400"/>
            <a:chExt cx="9144000" cy="2743200"/>
          </a:xfrm>
        </p:grpSpPr>
        <p:sp>
          <p:nvSpPr>
            <p:cNvPr id="24" name="Rectangle"/>
            <p:cNvSpPr/>
            <p:nvPr userDrawn="1"/>
          </p:nvSpPr>
          <p:spPr>
            <a:xfrm>
              <a:off x="914400" y="2057400"/>
              <a:ext cx="9142328" cy="2743200"/>
            </a:xfrm>
            <a:prstGeom prst="rect">
              <a:avLst/>
            </a:prstGeom>
            <a:solidFill>
              <a:srgbClr val="FFFFFF"/>
            </a:solidFill>
            <a:ln w="12700">
              <a:noFill/>
              <a:miter lim="400000"/>
            </a:ln>
            <a:effectLst>
              <a:outerShdw blurRad="609600" dist="114358" dir="1670806" rotWithShape="0">
                <a:srgbClr val="000000">
                  <a:alpha val="26435"/>
                </a:srgbClr>
              </a:outerShdw>
            </a:effectLst>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25" name="“"/>
            <p:cNvSpPr txBox="1"/>
            <p:nvPr userDrawn="1"/>
          </p:nvSpPr>
          <p:spPr>
            <a:xfrm>
              <a:off x="914400" y="3660818"/>
              <a:ext cx="1142791" cy="46125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defTabSz="825500">
                <a:defRPr sz="20000">
                  <a:solidFill>
                    <a:srgbClr val="D5D5D5"/>
                  </a:solidFill>
                  <a:latin typeface="Arial"/>
                  <a:ea typeface="Arial"/>
                  <a:cs typeface="Arial"/>
                  <a:sym typeface="Arial"/>
                </a:defRPr>
              </a:lvl1pPr>
            </a:lstStyle>
            <a:p>
              <a:r>
                <a:rPr sz="40000" dirty="0"/>
                <a:t>“</a:t>
              </a:r>
            </a:p>
          </p:txBody>
        </p:sp>
        <p:sp>
          <p:nvSpPr>
            <p:cNvPr id="26" name="“"/>
            <p:cNvSpPr txBox="1"/>
            <p:nvPr userDrawn="1"/>
          </p:nvSpPr>
          <p:spPr>
            <a:xfrm rot="10800000">
              <a:off x="8915609" y="2456468"/>
              <a:ext cx="1142791" cy="46125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defTabSz="825500">
                <a:defRPr sz="20000">
                  <a:solidFill>
                    <a:srgbClr val="D5D5D5"/>
                  </a:solidFill>
                  <a:latin typeface="Arial"/>
                  <a:ea typeface="Arial"/>
                  <a:cs typeface="Arial"/>
                  <a:sym typeface="Arial"/>
                </a:defRPr>
              </a:lvl1pPr>
            </a:lstStyle>
            <a:p>
              <a:r>
                <a:rPr sz="40000" dirty="0"/>
                <a:t>“</a:t>
              </a:r>
            </a:p>
          </p:txBody>
        </p:sp>
      </p:grpSp>
      <p:sp>
        <p:nvSpPr>
          <p:cNvPr id="27" name="Line"/>
          <p:cNvSpPr/>
          <p:nvPr userDrawn="1"/>
        </p:nvSpPr>
        <p:spPr>
          <a:xfrm>
            <a:off x="7620000" y="7588671"/>
            <a:ext cx="9144000" cy="2"/>
          </a:xfrm>
          <a:prstGeom prst="line">
            <a:avLst/>
          </a:prstGeom>
          <a:ln w="25400" cap="rnd">
            <a:solidFill>
              <a:schemeClr val="accent4"/>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grpSp>
        <p:nvGrpSpPr>
          <p:cNvPr id="28" name="Group 27"/>
          <p:cNvGrpSpPr/>
          <p:nvPr userDrawn="1"/>
        </p:nvGrpSpPr>
        <p:grpSpPr>
          <a:xfrm>
            <a:off x="2748126" y="3807804"/>
            <a:ext cx="18887748" cy="6106008"/>
            <a:chOff x="769229" y="1903902"/>
            <a:chExt cx="9443874" cy="3053004"/>
          </a:xfrm>
        </p:grpSpPr>
        <p:grpSp>
          <p:nvGrpSpPr>
            <p:cNvPr id="29" name="Group 28"/>
            <p:cNvGrpSpPr/>
            <p:nvPr userDrawn="1"/>
          </p:nvGrpSpPr>
          <p:grpSpPr>
            <a:xfrm rot="5400000">
              <a:off x="9755903" y="1903902"/>
              <a:ext cx="457200" cy="457200"/>
              <a:chOff x="844351" y="1953911"/>
              <a:chExt cx="457200" cy="457200"/>
            </a:xfrm>
          </p:grpSpPr>
          <p:cxnSp>
            <p:nvCxnSpPr>
              <p:cNvPr id="39" name="Straight Connector 38"/>
              <p:cNvCxnSpPr/>
              <p:nvPr userDrawn="1"/>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30" name="Group 29"/>
            <p:cNvGrpSpPr/>
            <p:nvPr userDrawn="1"/>
          </p:nvGrpSpPr>
          <p:grpSpPr>
            <a:xfrm rot="16200000" flipV="1">
              <a:off x="9747457" y="4499706"/>
              <a:ext cx="457200" cy="457200"/>
              <a:chOff x="844351" y="1953911"/>
              <a:chExt cx="457200" cy="457200"/>
            </a:xfrm>
          </p:grpSpPr>
          <p:cxnSp>
            <p:nvCxnSpPr>
              <p:cNvPr id="37" name="Straight Connector 36"/>
              <p:cNvCxnSpPr/>
              <p:nvPr userDrawn="1"/>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31" name="Group 30"/>
            <p:cNvGrpSpPr/>
            <p:nvPr userDrawn="1"/>
          </p:nvGrpSpPr>
          <p:grpSpPr>
            <a:xfrm>
              <a:off x="777675" y="1903902"/>
              <a:ext cx="457200" cy="457200"/>
              <a:chOff x="844351" y="1953911"/>
              <a:chExt cx="457200" cy="457200"/>
            </a:xfrm>
          </p:grpSpPr>
          <p:cxnSp>
            <p:nvCxnSpPr>
              <p:cNvPr id="35" name="Straight Connector 34"/>
              <p:cNvCxnSpPr/>
              <p:nvPr userDrawn="1"/>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32" name="Group 31"/>
            <p:cNvGrpSpPr/>
            <p:nvPr userDrawn="1"/>
          </p:nvGrpSpPr>
          <p:grpSpPr>
            <a:xfrm flipV="1">
              <a:off x="769229" y="4499706"/>
              <a:ext cx="457200" cy="457200"/>
              <a:chOff x="844351" y="1953911"/>
              <a:chExt cx="457200" cy="457200"/>
            </a:xfrm>
          </p:grpSpPr>
          <p:cxnSp>
            <p:nvCxnSpPr>
              <p:cNvPr id="33" name="Straight Connector 32"/>
              <p:cNvCxnSpPr/>
              <p:nvPr userDrawn="1"/>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605357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13"/>
          </p:nvPr>
        </p:nvSpPr>
        <p:spPr>
          <a:xfrm>
            <a:off x="13169900" y="3149600"/>
            <a:ext cx="9525000" cy="9296400"/>
          </a:xfrm>
          <a:prstGeom prst="rect">
            <a:avLst/>
          </a:prstGeom>
        </p:spPr>
        <p:txBody>
          <a:bodyPr lIns="91439" tIns="45719" rIns="91439" bIns="45719" anchor="t">
            <a:noAutofit/>
          </a:bodyPr>
          <a:lstStyle/>
          <a:p>
            <a:endParaRPr dirty="0"/>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Quote_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46" name="Group 45"/>
          <p:cNvGrpSpPr/>
          <p:nvPr userDrawn="1"/>
        </p:nvGrpSpPr>
        <p:grpSpPr>
          <a:xfrm>
            <a:off x="3048000" y="4114800"/>
            <a:ext cx="18288000" cy="5486400"/>
            <a:chOff x="914400" y="2057400"/>
            <a:chExt cx="9144000" cy="2743200"/>
          </a:xfrm>
        </p:grpSpPr>
        <p:sp>
          <p:nvSpPr>
            <p:cNvPr id="47" name="Rectangle"/>
            <p:cNvSpPr/>
            <p:nvPr userDrawn="1"/>
          </p:nvSpPr>
          <p:spPr>
            <a:xfrm>
              <a:off x="914400" y="2057400"/>
              <a:ext cx="9142328" cy="2743200"/>
            </a:xfrm>
            <a:prstGeom prst="rect">
              <a:avLst/>
            </a:prstGeom>
            <a:solidFill>
              <a:srgbClr val="FFFFFF"/>
            </a:solidFill>
            <a:ln w="12700">
              <a:noFill/>
              <a:miter lim="400000"/>
            </a:ln>
            <a:effectLst>
              <a:outerShdw blurRad="609600" dist="114358" dir="1670806" rotWithShape="0">
                <a:srgbClr val="000000">
                  <a:alpha val="26435"/>
                </a:srgbClr>
              </a:outerShdw>
            </a:effectLst>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sp>
          <p:nvSpPr>
            <p:cNvPr id="48" name="“"/>
            <p:cNvSpPr txBox="1"/>
            <p:nvPr userDrawn="1"/>
          </p:nvSpPr>
          <p:spPr>
            <a:xfrm>
              <a:off x="914400" y="3660818"/>
              <a:ext cx="1142791" cy="46125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defTabSz="825500">
                <a:defRPr sz="20000">
                  <a:solidFill>
                    <a:srgbClr val="D5D5D5"/>
                  </a:solidFill>
                  <a:latin typeface="Arial"/>
                  <a:ea typeface="Arial"/>
                  <a:cs typeface="Arial"/>
                  <a:sym typeface="Arial"/>
                </a:defRPr>
              </a:lvl1pPr>
            </a:lstStyle>
            <a:p>
              <a:r>
                <a:rPr sz="40000" dirty="0"/>
                <a:t>“</a:t>
              </a:r>
            </a:p>
          </p:txBody>
        </p:sp>
        <p:sp>
          <p:nvSpPr>
            <p:cNvPr id="49" name="“"/>
            <p:cNvSpPr txBox="1"/>
            <p:nvPr userDrawn="1"/>
          </p:nvSpPr>
          <p:spPr>
            <a:xfrm rot="10800000">
              <a:off x="8915609" y="2456468"/>
              <a:ext cx="1142791" cy="46125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defTabSz="825500">
                <a:defRPr sz="20000">
                  <a:solidFill>
                    <a:srgbClr val="D5D5D5"/>
                  </a:solidFill>
                  <a:latin typeface="Arial"/>
                  <a:ea typeface="Arial"/>
                  <a:cs typeface="Arial"/>
                  <a:sym typeface="Arial"/>
                </a:defRPr>
              </a:lvl1pPr>
            </a:lstStyle>
            <a:p>
              <a:r>
                <a:rPr sz="40000" dirty="0"/>
                <a:t>“</a:t>
              </a:r>
            </a:p>
          </p:txBody>
        </p:sp>
      </p:grpSp>
      <p:sp>
        <p:nvSpPr>
          <p:cNvPr id="50" name="Slide Number Placeholder 4"/>
          <p:cNvSpPr>
            <a:spLocks noGrp="1"/>
          </p:cNvSpPr>
          <p:nvPr>
            <p:ph type="sldNum" sz="quarter" idx="10"/>
          </p:nvPr>
        </p:nvSpPr>
        <p:spPr>
          <a:xfrm>
            <a:off x="23103840" y="0"/>
            <a:ext cx="1280160" cy="914400"/>
          </a:xfrm>
        </p:spPr>
        <p:txBody>
          <a:bodyPr/>
          <a:lstStyle/>
          <a:p>
            <a:fld id="{51958082-F318-42B1-9B3A-17B8BA734747}" type="slidenum">
              <a:rPr lang="en-US" smtClean="0"/>
              <a:pPr/>
              <a:t>‹#›</a:t>
            </a:fld>
            <a:endParaRPr lang="en-US" dirty="0"/>
          </a:p>
        </p:txBody>
      </p:sp>
      <p:sp>
        <p:nvSpPr>
          <p:cNvPr id="51" name="Text Placeholder 2"/>
          <p:cNvSpPr>
            <a:spLocks noGrp="1"/>
          </p:cNvSpPr>
          <p:nvPr>
            <p:ph type="body" idx="1" hasCustomPrompt="1"/>
          </p:nvPr>
        </p:nvSpPr>
        <p:spPr>
          <a:xfrm>
            <a:off x="4602480" y="5223261"/>
            <a:ext cx="15179040" cy="1947210"/>
          </a:xfrm>
          <a:noFill/>
        </p:spPr>
        <p:txBody>
          <a:bodyPr lIns="91440" tIns="0" rIns="91440" bIns="0" anchor="b" anchorCtr="0">
            <a:noAutofit/>
          </a:bodyPr>
          <a:lstStyle>
            <a:lvl1pPr marL="0" indent="0" algn="ctr">
              <a:buNone/>
              <a:defRPr sz="2800" i="0">
                <a:solidFill>
                  <a:schemeClr val="accent1"/>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p>
        </p:txBody>
      </p:sp>
      <p:sp>
        <p:nvSpPr>
          <p:cNvPr id="52" name="Text Placeholder 2"/>
          <p:cNvSpPr>
            <a:spLocks noGrp="1"/>
          </p:cNvSpPr>
          <p:nvPr>
            <p:ph type="body" idx="11" hasCustomPrompt="1"/>
          </p:nvPr>
        </p:nvSpPr>
        <p:spPr>
          <a:xfrm>
            <a:off x="4602480" y="7854630"/>
            <a:ext cx="15179040" cy="939172"/>
          </a:xfrm>
          <a:noFill/>
        </p:spPr>
        <p:txBody>
          <a:bodyPr wrap="none" lIns="0" tIns="0" rIns="0" bIns="0" anchor="b" anchorCtr="0">
            <a:noAutofit/>
          </a:bodyPr>
          <a:lstStyle>
            <a:lvl1pPr marL="0" indent="0" algn="ctr">
              <a:buNone/>
              <a:defRPr sz="2800" i="1">
                <a:solidFill>
                  <a:schemeClr val="accent1"/>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dirty="0"/>
              <a:t>Person or Source</a:t>
            </a:r>
          </a:p>
        </p:txBody>
      </p:sp>
      <p:sp>
        <p:nvSpPr>
          <p:cNvPr id="53" name="Line"/>
          <p:cNvSpPr/>
          <p:nvPr userDrawn="1"/>
        </p:nvSpPr>
        <p:spPr>
          <a:xfrm>
            <a:off x="7620000" y="7588671"/>
            <a:ext cx="9144000" cy="2"/>
          </a:xfrm>
          <a:prstGeom prst="line">
            <a:avLst/>
          </a:prstGeom>
          <a:ln w="25400" cap="rnd">
            <a:solidFill>
              <a:schemeClr val="accent4"/>
            </a:solidFill>
            <a:custDash>
              <a:ds d="100000" sp="200000"/>
            </a:custDash>
          </a:ln>
        </p:spPr>
        <p:txBody>
          <a:bodyPr lIns="0" tIns="0" rIns="0" bIns="0" anchor="ctr"/>
          <a:lstStyle/>
          <a:p>
            <a:pPr defTabSz="1651000">
              <a:defRPr sz="3200" b="0">
                <a:solidFill>
                  <a:srgbClr val="FFFFFF"/>
                </a:solidFill>
                <a:latin typeface="+mn-lt"/>
                <a:ea typeface="+mn-ea"/>
                <a:cs typeface="+mn-cs"/>
                <a:sym typeface="Helvetica Neue Medium"/>
              </a:defRPr>
            </a:pPr>
            <a:endParaRPr sz="6400" dirty="0"/>
          </a:p>
        </p:txBody>
      </p:sp>
      <p:grpSp>
        <p:nvGrpSpPr>
          <p:cNvPr id="54" name="Group 53"/>
          <p:cNvGrpSpPr/>
          <p:nvPr userDrawn="1"/>
        </p:nvGrpSpPr>
        <p:grpSpPr>
          <a:xfrm>
            <a:off x="2748126" y="3807804"/>
            <a:ext cx="18887748" cy="6106008"/>
            <a:chOff x="769229" y="1903902"/>
            <a:chExt cx="9443874" cy="3053004"/>
          </a:xfrm>
        </p:grpSpPr>
        <p:grpSp>
          <p:nvGrpSpPr>
            <p:cNvPr id="55" name="Group 54"/>
            <p:cNvGrpSpPr/>
            <p:nvPr userDrawn="1"/>
          </p:nvGrpSpPr>
          <p:grpSpPr>
            <a:xfrm rot="5400000">
              <a:off x="9755903" y="1903902"/>
              <a:ext cx="457200" cy="457200"/>
              <a:chOff x="844351" y="1953911"/>
              <a:chExt cx="457200" cy="457200"/>
            </a:xfrm>
          </p:grpSpPr>
          <p:cxnSp>
            <p:nvCxnSpPr>
              <p:cNvPr id="65" name="Straight Connector 64"/>
              <p:cNvCxnSpPr/>
              <p:nvPr userDrawn="1"/>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userDrawn="1"/>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56" name="Group 55"/>
            <p:cNvGrpSpPr/>
            <p:nvPr userDrawn="1"/>
          </p:nvGrpSpPr>
          <p:grpSpPr>
            <a:xfrm rot="16200000" flipV="1">
              <a:off x="9747457" y="4499706"/>
              <a:ext cx="457200" cy="457200"/>
              <a:chOff x="844351" y="1953911"/>
              <a:chExt cx="457200" cy="457200"/>
            </a:xfrm>
          </p:grpSpPr>
          <p:cxnSp>
            <p:nvCxnSpPr>
              <p:cNvPr id="63" name="Straight Connector 62"/>
              <p:cNvCxnSpPr/>
              <p:nvPr userDrawn="1"/>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userDrawn="1"/>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57" name="Group 56"/>
            <p:cNvGrpSpPr/>
            <p:nvPr userDrawn="1"/>
          </p:nvGrpSpPr>
          <p:grpSpPr>
            <a:xfrm>
              <a:off x="777675" y="1903902"/>
              <a:ext cx="457200" cy="457200"/>
              <a:chOff x="844351" y="1953911"/>
              <a:chExt cx="457200" cy="457200"/>
            </a:xfrm>
          </p:grpSpPr>
          <p:cxnSp>
            <p:nvCxnSpPr>
              <p:cNvPr id="61" name="Straight Connector 60"/>
              <p:cNvCxnSpPr/>
              <p:nvPr userDrawn="1"/>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userDrawn="1"/>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nvGrpSpPr>
            <p:cNvPr id="58" name="Group 57"/>
            <p:cNvGrpSpPr/>
            <p:nvPr userDrawn="1"/>
          </p:nvGrpSpPr>
          <p:grpSpPr>
            <a:xfrm flipV="1">
              <a:off x="769229" y="4499706"/>
              <a:ext cx="457200" cy="457200"/>
              <a:chOff x="844351" y="1953911"/>
              <a:chExt cx="457200" cy="457200"/>
            </a:xfrm>
          </p:grpSpPr>
          <p:cxnSp>
            <p:nvCxnSpPr>
              <p:cNvPr id="59" name="Straight Connector 58"/>
              <p:cNvCxnSpPr/>
              <p:nvPr userDrawn="1"/>
            </p:nvCxnSpPr>
            <p:spPr>
              <a:xfrm>
                <a:off x="844351" y="1980105"/>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a:xfrm rot="5400000">
                <a:off x="630673" y="2182511"/>
                <a:ext cx="457200" cy="0"/>
              </a:xfrm>
              <a:prstGeom prst="line">
                <a:avLst/>
              </a:prstGeom>
              <a:ln w="53975"/>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47552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a:off x="15760700" y="7048500"/>
            <a:ext cx="7404100" cy="5549900"/>
          </a:xfrm>
          <a:prstGeom prst="rect">
            <a:avLst/>
          </a:prstGeom>
        </p:spPr>
        <p:txBody>
          <a:bodyPr lIns="91439" tIns="45719" rIns="91439" bIns="45719" anchor="t">
            <a:noAutofit/>
          </a:bodyPr>
          <a:lstStyle/>
          <a:p>
            <a:endParaRPr dirty="0"/>
          </a:p>
        </p:txBody>
      </p:sp>
      <p:sp>
        <p:nvSpPr>
          <p:cNvPr id="84" name="Image"/>
          <p:cNvSpPr>
            <a:spLocks noGrp="1"/>
          </p:cNvSpPr>
          <p:nvPr>
            <p:ph type="pic" sz="quarter" idx="14"/>
          </p:nvPr>
        </p:nvSpPr>
        <p:spPr>
          <a:xfrm>
            <a:off x="15760700" y="1130300"/>
            <a:ext cx="7404100" cy="5549900"/>
          </a:xfrm>
          <a:prstGeom prst="rect">
            <a:avLst/>
          </a:prstGeom>
        </p:spPr>
        <p:txBody>
          <a:bodyPr lIns="91439" tIns="45719" rIns="91439" bIns="45719" anchor="t">
            <a:noAutofit/>
          </a:bodyPr>
          <a:lstStyle/>
          <a:p>
            <a:endParaRPr dirty="0"/>
          </a:p>
        </p:txBody>
      </p:sp>
      <p:sp>
        <p:nvSpPr>
          <p:cNvPr id="85" name="Image"/>
          <p:cNvSpPr>
            <a:spLocks noGrp="1"/>
          </p:cNvSpPr>
          <p:nvPr>
            <p:ph type="pic" idx="15"/>
          </p:nvPr>
        </p:nvSpPr>
        <p:spPr>
          <a:xfrm>
            <a:off x="1206500" y="1130300"/>
            <a:ext cx="14173200" cy="11468100"/>
          </a:xfrm>
          <a:prstGeom prst="rect">
            <a:avLst/>
          </a:prstGeom>
        </p:spPr>
        <p:txBody>
          <a:bodyPr lIns="91439" tIns="45719" rIns="91439" bIns="45719" anchor="t">
            <a:noAutofit/>
          </a:bodyPr>
          <a:lstStyle/>
          <a:p>
            <a:endParaRPr dirty="0"/>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13"/>
          </p:nvPr>
        </p:nvSpPr>
        <p:spPr>
          <a:xfrm>
            <a:off x="2387600" y="8953500"/>
            <a:ext cx="19621500" cy="584200"/>
          </a:xfrm>
          <a:prstGeom prst="rect">
            <a:avLst/>
          </a:prstGeom>
        </p:spPr>
        <p:txBody>
          <a:bodyPr anchor="t">
            <a:spAutoFit/>
          </a:bodyPr>
          <a:lstStyle>
            <a:lvl1pPr marL="0" indent="0" algn="ctr">
              <a:spcBef>
                <a:spcPts val="0"/>
              </a:spcBef>
              <a:buSzTx/>
              <a:buNone/>
              <a:defRPr sz="3200" i="1"/>
            </a:lvl1pPr>
          </a:lstStyle>
          <a:p>
            <a:r>
              <a:t>–Johnny Appleseed</a:t>
            </a:r>
          </a:p>
        </p:txBody>
      </p:sp>
      <p:sp>
        <p:nvSpPr>
          <p:cNvPr id="94" name="“Type a quote here.”"/>
          <p:cNvSpPr txBox="1">
            <a:spLocks noGrp="1"/>
          </p:cNvSpPr>
          <p:nvPr>
            <p:ph type="body" sz="quarter" idx="14"/>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24384000" cy="13716000"/>
          </a:xfrm>
          <a:prstGeom prst="rect">
            <a:avLst/>
          </a:prstGeom>
        </p:spPr>
        <p:txBody>
          <a:bodyPr lIns="91439" tIns="45719" rIns="91439" bIns="45719" anchor="t">
            <a:noAutofit/>
          </a:bodyPr>
          <a:lstStyle/>
          <a:p>
            <a:endParaRPr dirty="0"/>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Rectangle"/>
          <p:cNvSpPr/>
          <p:nvPr/>
        </p:nvSpPr>
        <p:spPr>
          <a:xfrm>
            <a:off x="1" y="0"/>
            <a:ext cx="24383998" cy="13716000"/>
          </a:xfrm>
          <a:prstGeom prst="rect">
            <a:avLst/>
          </a:prstGeom>
          <a:gradFill>
            <a:gsLst>
              <a:gs pos="0">
                <a:srgbClr val="0083BF">
                  <a:alpha val="74445"/>
                </a:srgbClr>
              </a:gs>
              <a:gs pos="49964">
                <a:srgbClr val="006292">
                  <a:alpha val="74445"/>
                </a:srgbClr>
              </a:gs>
              <a:gs pos="100000">
                <a:srgbClr val="004065">
                  <a:alpha val="74445"/>
                </a:srgbClr>
              </a:gs>
            </a:gsLst>
            <a:lin ang="540000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6400" dirty="0"/>
          </a:p>
        </p:txBody>
      </p:sp>
      <p:sp>
        <p:nvSpPr>
          <p:cNvPr id="8" name="Title 1"/>
          <p:cNvSpPr>
            <a:spLocks noGrp="1"/>
          </p:cNvSpPr>
          <p:nvPr>
            <p:ph type="ctrTitle" hasCustomPrompt="1"/>
          </p:nvPr>
        </p:nvSpPr>
        <p:spPr>
          <a:xfrm>
            <a:off x="1676400" y="6720495"/>
            <a:ext cx="21031200" cy="2400658"/>
          </a:xfrm>
        </p:spPr>
        <p:txBody>
          <a:bodyPr lIns="0" tIns="0" rIns="0" bIns="0" anchor="b">
            <a:normAutofit/>
          </a:bodyPr>
          <a:lstStyle>
            <a:lvl1pPr algn="ctr">
              <a:defRPr sz="8800">
                <a:solidFill>
                  <a:schemeClr val="bg1"/>
                </a:solidFill>
              </a:defRPr>
            </a:lvl1pPr>
          </a:lstStyle>
          <a:p>
            <a:r>
              <a:rPr lang="en-US" dirty="0"/>
              <a:t>CLICK TO EDIT MASTER TITLE STYLE</a:t>
            </a:r>
          </a:p>
        </p:txBody>
      </p:sp>
      <p:sp>
        <p:nvSpPr>
          <p:cNvPr id="9" name="Subtitle 2"/>
          <p:cNvSpPr>
            <a:spLocks noGrp="1"/>
          </p:cNvSpPr>
          <p:nvPr>
            <p:ph type="subTitle" idx="1"/>
          </p:nvPr>
        </p:nvSpPr>
        <p:spPr>
          <a:xfrm>
            <a:off x="1676400" y="9402604"/>
            <a:ext cx="21031200" cy="1623536"/>
          </a:xfrm>
        </p:spPr>
        <p:txBody>
          <a:bodyPr wrap="square" lIns="0" tIns="0" rIns="0" bIns="0" anchor="b" anchorCtr="0">
            <a:normAutofit/>
          </a:bodyPr>
          <a:lstStyle>
            <a:lvl1pPr marL="0" indent="0" algn="ctr">
              <a:lnSpc>
                <a:spcPct val="100000"/>
              </a:lnSpc>
              <a:spcBef>
                <a:spcPts val="0"/>
              </a:spcBef>
              <a:buNone/>
              <a:defRPr sz="4400" i="1">
                <a:solidFill>
                  <a:schemeClr val="bg1"/>
                </a:solidFill>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14100" y="1423317"/>
            <a:ext cx="16155800" cy="5194242"/>
          </a:xfrm>
          <a:prstGeom prst="rect">
            <a:avLst/>
          </a:prstGeom>
        </p:spPr>
      </p:pic>
      <p:sp>
        <p:nvSpPr>
          <p:cNvPr id="11" name="Text Placeholder 18"/>
          <p:cNvSpPr>
            <a:spLocks noGrp="1"/>
          </p:cNvSpPr>
          <p:nvPr>
            <p:ph type="body" sz="quarter" idx="10" hasCustomPrompt="1"/>
          </p:nvPr>
        </p:nvSpPr>
        <p:spPr>
          <a:xfrm>
            <a:off x="1676400" y="11428214"/>
            <a:ext cx="21031200" cy="762000"/>
          </a:xfrm>
        </p:spPr>
        <p:txBody>
          <a:bodyPr anchor="t" anchorCtr="0">
            <a:noAutofit/>
          </a:bodyPr>
          <a:lstStyle>
            <a:lvl1pPr marL="0" indent="0" algn="ctr">
              <a:lnSpc>
                <a:spcPct val="100000"/>
              </a:lnSpc>
              <a:spcBef>
                <a:spcPts val="0"/>
              </a:spcBef>
              <a:buNone/>
              <a:defRPr sz="3600" i="1">
                <a:solidFill>
                  <a:schemeClr val="bg1"/>
                </a:solidFill>
              </a:defRPr>
            </a:lvl1pPr>
            <a:lvl2pPr marL="914400" indent="0">
              <a:buNone/>
              <a:defRPr sz="3600">
                <a:solidFill>
                  <a:schemeClr val="bg1"/>
                </a:solidFill>
              </a:defRPr>
            </a:lvl2pPr>
            <a:lvl3pPr marL="1828800" indent="0">
              <a:buNone/>
              <a:defRPr sz="3600">
                <a:solidFill>
                  <a:schemeClr val="bg1"/>
                </a:solidFill>
              </a:defRPr>
            </a:lvl3pPr>
            <a:lvl4pPr marL="2743200" indent="0">
              <a:buNone/>
              <a:defRPr sz="3600">
                <a:solidFill>
                  <a:schemeClr val="bg1"/>
                </a:solidFill>
              </a:defRPr>
            </a:lvl4pPr>
            <a:lvl5pPr marL="3657600" indent="0">
              <a:buNone/>
              <a:defRPr sz="3600">
                <a:solidFill>
                  <a:schemeClr val="bg1"/>
                </a:solidFill>
              </a:defRPr>
            </a:lvl5pPr>
          </a:lstStyle>
          <a:p>
            <a:pPr lvl="0"/>
            <a:r>
              <a:rPr lang="en-US" dirty="0"/>
              <a:t>xx.xx.2018</a:t>
            </a:r>
          </a:p>
        </p:txBody>
      </p:sp>
      <p:pic>
        <p:nvPicPr>
          <p:cNvPr id="12" name="Picture 1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14100" y="1423317"/>
            <a:ext cx="16155800" cy="5194242"/>
          </a:xfrm>
          <a:prstGeom prst="rect">
            <a:avLst/>
          </a:prstGeom>
        </p:spPr>
      </p:pic>
    </p:spTree>
    <p:extLst>
      <p:ext uri="{BB962C8B-B14F-4D97-AF65-F5344CB8AC3E}">
        <p14:creationId xmlns:p14="http://schemas.microsoft.com/office/powerpoint/2010/main" val="344190687"/>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cSld name="Agenda/ToC Slide">
    <p:bg>
      <p:bgPr>
        <a:blipFill dpi="0" rotWithShape="1">
          <a:blip r:embed="rId2" cstate="screen">
            <a:lum/>
            <a:extLst>
              <a:ext uri="{28A0092B-C50C-407E-A947-70E740481C1C}">
                <a14:useLocalDpi xmlns:a14="http://schemas.microsoft.com/office/drawing/2010/main"/>
              </a:ext>
            </a:extLst>
          </a:blip>
          <a:srcRect/>
          <a:stretch>
            <a:fillRect r="40000"/>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3" y="0"/>
            <a:ext cx="24383998" cy="13716000"/>
            <a:chOff x="1" y="0"/>
            <a:chExt cx="12191999" cy="6858000"/>
          </a:xfrm>
        </p:grpSpPr>
        <p:sp>
          <p:nvSpPr>
            <p:cNvPr id="27" name="Rectangle"/>
            <p:cNvSpPr/>
            <p:nvPr/>
          </p:nvSpPr>
          <p:spPr>
            <a:xfrm>
              <a:off x="7323910" y="0"/>
              <a:ext cx="4868090" cy="6858000"/>
            </a:xfrm>
            <a:prstGeom prst="rect">
              <a:avLst/>
            </a:prstGeom>
            <a:solidFill>
              <a:schemeClr val="bg1"/>
            </a:solidFill>
            <a:ln w="12700">
              <a:miter lim="400000"/>
            </a:ln>
          </p:spPr>
          <p:txBody>
            <a:bodyPr vert="horz" wrap="none" lIns="0" tIns="0" rIns="0" bIns="0" anchor="t" anchorCtr="0"/>
            <a:lstStyle/>
            <a:p>
              <a:pPr>
                <a:defRPr sz="3200" b="0">
                  <a:solidFill>
                    <a:srgbClr val="FFFFFF"/>
                  </a:solidFill>
                  <a:latin typeface="+mn-lt"/>
                  <a:ea typeface="+mn-ea"/>
                  <a:cs typeface="+mn-cs"/>
                  <a:sym typeface="Helvetica Neue Medium"/>
                </a:defRPr>
              </a:pPr>
              <a:endParaRPr sz="6400" dirty="0"/>
            </a:p>
          </p:txBody>
        </p:sp>
        <p:sp>
          <p:nvSpPr>
            <p:cNvPr id="28" name="Rectangle"/>
            <p:cNvSpPr/>
            <p:nvPr/>
          </p:nvSpPr>
          <p:spPr>
            <a:xfrm>
              <a:off x="1" y="0"/>
              <a:ext cx="7323909" cy="6858000"/>
            </a:xfrm>
            <a:prstGeom prst="rect">
              <a:avLst/>
            </a:prstGeom>
            <a:gradFill>
              <a:gsLst>
                <a:gs pos="0">
                  <a:srgbClr val="0083BF">
                    <a:alpha val="74445"/>
                  </a:srgbClr>
                </a:gs>
                <a:gs pos="49964">
                  <a:srgbClr val="006292">
                    <a:alpha val="74445"/>
                  </a:srgbClr>
                </a:gs>
                <a:gs pos="100000">
                  <a:srgbClr val="004065">
                    <a:alpha val="74445"/>
                  </a:srgbClr>
                </a:gs>
              </a:gsLst>
              <a:lin ang="5400000"/>
            </a:gradFill>
            <a:ln w="12700">
              <a:miter lim="400000"/>
            </a:ln>
          </p:spPr>
          <p:txBody>
            <a:bodyPr vert="horz" lIns="0" tIns="0" rIns="0" bIns="0" anchor="t" anchorCtr="0"/>
            <a:lstStyle/>
            <a:p>
              <a:pPr>
                <a:defRPr sz="3200" b="0">
                  <a:solidFill>
                    <a:srgbClr val="FFFFFF"/>
                  </a:solidFill>
                  <a:latin typeface="+mn-lt"/>
                  <a:ea typeface="+mn-ea"/>
                  <a:cs typeface="+mn-cs"/>
                  <a:sym typeface="Helvetica Neue Medium"/>
                </a:defRPr>
              </a:pPr>
              <a:endParaRPr sz="6400" dirty="0"/>
            </a:p>
          </p:txBody>
        </p:sp>
        <p:cxnSp>
          <p:nvCxnSpPr>
            <p:cNvPr id="29" name="Straight Connector 28"/>
            <p:cNvCxnSpPr/>
            <p:nvPr/>
          </p:nvCxnSpPr>
          <p:spPr>
            <a:xfrm>
              <a:off x="7323911" y="0"/>
              <a:ext cx="0" cy="685800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2" name="Title 1"/>
          <p:cNvSpPr>
            <a:spLocks noGrp="1"/>
          </p:cNvSpPr>
          <p:nvPr>
            <p:ph type="title" hasCustomPrompt="1"/>
          </p:nvPr>
        </p:nvSpPr>
        <p:spPr>
          <a:xfrm>
            <a:off x="1105990" y="2743200"/>
            <a:ext cx="11887200" cy="3657600"/>
          </a:xfrm>
        </p:spPr>
        <p:txBody>
          <a:bodyPr anchor="b" anchorCtr="0">
            <a:normAutofit/>
          </a:bodyPr>
          <a:lstStyle>
            <a:lvl1pPr algn="ctr">
              <a:defRPr sz="12000" baseline="0">
                <a:solidFill>
                  <a:schemeClr val="bg1"/>
                </a:solidFill>
              </a:defRPr>
            </a:lvl1pPr>
          </a:lstStyle>
          <a:p>
            <a:r>
              <a:rPr lang="en-US" dirty="0"/>
              <a:t>AGENDA</a:t>
            </a:r>
          </a:p>
        </p:txBody>
      </p:sp>
      <p:sp>
        <p:nvSpPr>
          <p:cNvPr id="43" name="Text Placeholder 4"/>
          <p:cNvSpPr>
            <a:spLocks noGrp="1"/>
          </p:cNvSpPr>
          <p:nvPr>
            <p:ph type="body" sz="quarter" idx="11" hasCustomPrompt="1"/>
          </p:nvPr>
        </p:nvSpPr>
        <p:spPr>
          <a:xfrm>
            <a:off x="15555082" y="1712743"/>
            <a:ext cx="5486400" cy="1555750"/>
          </a:xfrm>
        </p:spPr>
        <p:txBody>
          <a:bodyPr>
            <a:normAutofit/>
          </a:bodyPr>
          <a:lstStyle>
            <a:lvl1pPr marL="0" indent="0">
              <a:buFont typeface="Arial" panose="020B0604020202020204" pitchFamily="34" charset="0"/>
              <a:buNone/>
              <a:defRPr sz="4000" b="1" baseline="0">
                <a:solidFill>
                  <a:schemeClr val="accent1"/>
                </a:solidFill>
              </a:defRPr>
            </a:lvl1pPr>
          </a:lstStyle>
          <a:p>
            <a:pPr lvl="0"/>
            <a:r>
              <a:rPr lang="en-US" dirty="0"/>
              <a:t>Section Name</a:t>
            </a:r>
          </a:p>
        </p:txBody>
      </p:sp>
      <p:sp>
        <p:nvSpPr>
          <p:cNvPr id="44" name="Text Placeholder 18"/>
          <p:cNvSpPr>
            <a:spLocks noGrp="1"/>
          </p:cNvSpPr>
          <p:nvPr>
            <p:ph type="body" sz="quarter" idx="12" hasCustomPrompt="1"/>
          </p:nvPr>
        </p:nvSpPr>
        <p:spPr>
          <a:xfrm>
            <a:off x="1105990" y="7083194"/>
            <a:ext cx="11887200" cy="762000"/>
          </a:xfrm>
        </p:spPr>
        <p:txBody>
          <a:bodyPr vert="horz" anchor="t" anchorCtr="0">
            <a:noAutofit/>
          </a:bodyPr>
          <a:lstStyle>
            <a:lvl1pPr marL="0" indent="0" algn="ctr">
              <a:lnSpc>
                <a:spcPct val="100000"/>
              </a:lnSpc>
              <a:spcBef>
                <a:spcPts val="0"/>
              </a:spcBef>
              <a:buNone/>
              <a:defRPr sz="3600" i="1">
                <a:solidFill>
                  <a:schemeClr val="bg1"/>
                </a:solidFill>
              </a:defRPr>
            </a:lvl1pPr>
            <a:lvl2pPr marL="914400" indent="0">
              <a:buNone/>
              <a:defRPr sz="3600">
                <a:solidFill>
                  <a:schemeClr val="bg1"/>
                </a:solidFill>
              </a:defRPr>
            </a:lvl2pPr>
            <a:lvl3pPr marL="1828800" indent="0">
              <a:buNone/>
              <a:defRPr sz="3600">
                <a:solidFill>
                  <a:schemeClr val="bg1"/>
                </a:solidFill>
              </a:defRPr>
            </a:lvl3pPr>
            <a:lvl4pPr marL="2743200" indent="0">
              <a:buNone/>
              <a:defRPr sz="3600">
                <a:solidFill>
                  <a:schemeClr val="bg1"/>
                </a:solidFill>
              </a:defRPr>
            </a:lvl4pPr>
            <a:lvl5pPr marL="3657600" indent="0">
              <a:buNone/>
              <a:defRPr sz="3600">
                <a:solidFill>
                  <a:schemeClr val="bg1"/>
                </a:solidFill>
              </a:defRPr>
            </a:lvl5pPr>
          </a:lstStyle>
          <a:p>
            <a:pPr lvl="0"/>
            <a:r>
              <a:rPr lang="en-US" dirty="0"/>
              <a:t>xx.xx.2018</a:t>
            </a:r>
          </a:p>
        </p:txBody>
      </p:sp>
      <p:sp>
        <p:nvSpPr>
          <p:cNvPr id="45" name="Text Placeholder 13"/>
          <p:cNvSpPr>
            <a:spLocks noGrp="1" noChangeAspect="1"/>
          </p:cNvSpPr>
          <p:nvPr>
            <p:ph type="body" sz="quarter" idx="13" hasCustomPrompt="1"/>
          </p:nvPr>
        </p:nvSpPr>
        <p:spPr>
          <a:xfrm>
            <a:off x="14099178" y="1472448"/>
            <a:ext cx="1097280" cy="1097280"/>
          </a:xfrm>
          <a:prstGeom prst="ellipse">
            <a:avLst/>
          </a:prstGeom>
          <a:solidFill>
            <a:schemeClr val="accent1"/>
          </a:solidFill>
          <a:ln>
            <a:noFill/>
          </a:ln>
        </p:spPr>
        <p:txBody>
          <a:bodyPr anchor="ctr" anchorCtr="0"/>
          <a:lstStyle>
            <a:lvl1pPr marL="0" indent="0" algn="ctr">
              <a:buNone/>
              <a:defRPr sz="4000">
                <a:solidFill>
                  <a:schemeClr val="bg1"/>
                </a:solidFill>
              </a:defRPr>
            </a:lvl1pPr>
          </a:lstStyle>
          <a:p>
            <a:pPr lvl="0"/>
            <a:r>
              <a:rPr lang="en-US" dirty="0"/>
              <a:t>#</a:t>
            </a:r>
          </a:p>
        </p:txBody>
      </p:sp>
      <p:sp>
        <p:nvSpPr>
          <p:cNvPr id="46" name="Text Placeholder 4"/>
          <p:cNvSpPr>
            <a:spLocks noGrp="1"/>
          </p:cNvSpPr>
          <p:nvPr>
            <p:ph type="body" sz="quarter" idx="14" hasCustomPrompt="1"/>
          </p:nvPr>
        </p:nvSpPr>
        <p:spPr>
          <a:xfrm>
            <a:off x="15555082" y="3758489"/>
            <a:ext cx="5486400" cy="1555750"/>
          </a:xfrm>
        </p:spPr>
        <p:txBody>
          <a:bodyPr>
            <a:normAutofit/>
          </a:bodyPr>
          <a:lstStyle>
            <a:lvl1pPr marL="0" marR="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sz="4000" b="1" baseline="0">
                <a:solidFill>
                  <a:schemeClr val="accent1"/>
                </a:solidFill>
              </a:defRPr>
            </a:lvl1pPr>
          </a:lstStyle>
          <a:p>
            <a:pPr marL="0" marR="0" lvl="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a:pPr>
            <a:r>
              <a:rPr lang="en-US" dirty="0"/>
              <a:t>Section Name</a:t>
            </a:r>
          </a:p>
        </p:txBody>
      </p:sp>
      <p:sp>
        <p:nvSpPr>
          <p:cNvPr id="47" name="Text Placeholder 13"/>
          <p:cNvSpPr>
            <a:spLocks noGrp="1" noChangeAspect="1"/>
          </p:cNvSpPr>
          <p:nvPr>
            <p:ph type="body" sz="quarter" idx="15" hasCustomPrompt="1"/>
          </p:nvPr>
        </p:nvSpPr>
        <p:spPr>
          <a:xfrm>
            <a:off x="14099178" y="3518194"/>
            <a:ext cx="1097280" cy="1097280"/>
          </a:xfrm>
          <a:prstGeom prst="ellipse">
            <a:avLst/>
          </a:prstGeom>
          <a:solidFill>
            <a:schemeClr val="accent1"/>
          </a:solidFill>
          <a:ln>
            <a:noFill/>
          </a:ln>
        </p:spPr>
        <p:txBody>
          <a:bodyPr anchor="ctr" anchorCtr="0"/>
          <a:lstStyle>
            <a:lvl1pPr marL="0" indent="0" algn="ctr">
              <a:buNone/>
              <a:defRPr sz="4000">
                <a:solidFill>
                  <a:schemeClr val="bg1"/>
                </a:solidFill>
              </a:defRPr>
            </a:lvl1pPr>
          </a:lstStyle>
          <a:p>
            <a:pPr lvl="0"/>
            <a:r>
              <a:rPr lang="en-US" dirty="0"/>
              <a:t>#</a:t>
            </a:r>
          </a:p>
        </p:txBody>
      </p:sp>
      <p:sp>
        <p:nvSpPr>
          <p:cNvPr id="48" name="Text Placeholder 4"/>
          <p:cNvSpPr>
            <a:spLocks noGrp="1"/>
          </p:cNvSpPr>
          <p:nvPr>
            <p:ph type="body" sz="quarter" idx="16" hasCustomPrompt="1"/>
          </p:nvPr>
        </p:nvSpPr>
        <p:spPr>
          <a:xfrm>
            <a:off x="15555082" y="5793565"/>
            <a:ext cx="5486400" cy="1555750"/>
          </a:xfrm>
        </p:spPr>
        <p:txBody>
          <a:bodyPr>
            <a:normAutofit/>
          </a:bodyPr>
          <a:lstStyle>
            <a:lvl1pPr marL="0" marR="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sz="4000" b="1" baseline="0">
                <a:solidFill>
                  <a:schemeClr val="accent1"/>
                </a:solidFill>
              </a:defRPr>
            </a:lvl1pPr>
          </a:lstStyle>
          <a:p>
            <a:pPr marL="0" marR="0" lvl="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a:pPr>
            <a:r>
              <a:rPr lang="en-US" dirty="0"/>
              <a:t>Section Name</a:t>
            </a:r>
          </a:p>
        </p:txBody>
      </p:sp>
      <p:sp>
        <p:nvSpPr>
          <p:cNvPr id="49" name="Text Placeholder 13"/>
          <p:cNvSpPr>
            <a:spLocks noGrp="1" noChangeAspect="1"/>
          </p:cNvSpPr>
          <p:nvPr>
            <p:ph type="body" sz="quarter" idx="17" hasCustomPrompt="1"/>
          </p:nvPr>
        </p:nvSpPr>
        <p:spPr>
          <a:xfrm>
            <a:off x="14099178" y="5553270"/>
            <a:ext cx="1097280" cy="1097280"/>
          </a:xfrm>
          <a:prstGeom prst="ellipse">
            <a:avLst/>
          </a:prstGeom>
          <a:solidFill>
            <a:schemeClr val="accent1"/>
          </a:solidFill>
          <a:ln>
            <a:noFill/>
          </a:ln>
        </p:spPr>
        <p:txBody>
          <a:bodyPr anchor="ctr" anchorCtr="0"/>
          <a:lstStyle>
            <a:lvl1pPr marL="0" indent="0" algn="ctr">
              <a:buNone/>
              <a:defRPr sz="4000">
                <a:solidFill>
                  <a:schemeClr val="bg1"/>
                </a:solidFill>
              </a:defRPr>
            </a:lvl1pPr>
          </a:lstStyle>
          <a:p>
            <a:pPr lvl="0"/>
            <a:r>
              <a:rPr lang="en-US" dirty="0"/>
              <a:t>#</a:t>
            </a:r>
          </a:p>
        </p:txBody>
      </p:sp>
      <p:sp>
        <p:nvSpPr>
          <p:cNvPr id="50" name="Text Placeholder 4"/>
          <p:cNvSpPr>
            <a:spLocks noGrp="1"/>
          </p:cNvSpPr>
          <p:nvPr>
            <p:ph type="body" sz="quarter" idx="18" hasCustomPrompt="1"/>
          </p:nvPr>
        </p:nvSpPr>
        <p:spPr>
          <a:xfrm>
            <a:off x="15555082" y="7838443"/>
            <a:ext cx="5486400" cy="1555750"/>
          </a:xfrm>
        </p:spPr>
        <p:txBody>
          <a:bodyPr>
            <a:normAutofit/>
          </a:bodyPr>
          <a:lstStyle>
            <a:lvl1pPr marL="0" marR="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sz="4000" b="1" baseline="0">
                <a:solidFill>
                  <a:schemeClr val="accent1"/>
                </a:solidFill>
              </a:defRPr>
            </a:lvl1pPr>
          </a:lstStyle>
          <a:p>
            <a:pPr marL="0" marR="0" lvl="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a:pPr>
            <a:r>
              <a:rPr lang="en-US" dirty="0"/>
              <a:t>Section Name</a:t>
            </a:r>
          </a:p>
        </p:txBody>
      </p:sp>
      <p:sp>
        <p:nvSpPr>
          <p:cNvPr id="51" name="Text Placeholder 13"/>
          <p:cNvSpPr>
            <a:spLocks noGrp="1" noChangeAspect="1"/>
          </p:cNvSpPr>
          <p:nvPr>
            <p:ph type="body" sz="quarter" idx="19" hasCustomPrompt="1"/>
          </p:nvPr>
        </p:nvSpPr>
        <p:spPr>
          <a:xfrm>
            <a:off x="14099178" y="7598148"/>
            <a:ext cx="1097280" cy="1097280"/>
          </a:xfrm>
          <a:prstGeom prst="ellipse">
            <a:avLst/>
          </a:prstGeom>
          <a:solidFill>
            <a:schemeClr val="accent1"/>
          </a:solidFill>
          <a:ln>
            <a:noFill/>
          </a:ln>
        </p:spPr>
        <p:txBody>
          <a:bodyPr anchor="ctr" anchorCtr="0"/>
          <a:lstStyle>
            <a:lvl1pPr marL="0" indent="0" algn="ctr">
              <a:buNone/>
              <a:defRPr sz="4000">
                <a:solidFill>
                  <a:schemeClr val="bg1"/>
                </a:solidFill>
              </a:defRPr>
            </a:lvl1pPr>
          </a:lstStyle>
          <a:p>
            <a:pPr lvl="0"/>
            <a:r>
              <a:rPr lang="en-US" dirty="0"/>
              <a:t>#</a:t>
            </a:r>
          </a:p>
        </p:txBody>
      </p:sp>
      <p:sp>
        <p:nvSpPr>
          <p:cNvPr id="52" name="Text Placeholder 4"/>
          <p:cNvSpPr>
            <a:spLocks noGrp="1"/>
          </p:cNvSpPr>
          <p:nvPr>
            <p:ph type="body" sz="quarter" idx="20" hasCustomPrompt="1"/>
          </p:nvPr>
        </p:nvSpPr>
        <p:spPr>
          <a:xfrm>
            <a:off x="15555082" y="9883321"/>
            <a:ext cx="5486400" cy="1555750"/>
          </a:xfrm>
        </p:spPr>
        <p:txBody>
          <a:bodyPr>
            <a:normAutofit/>
          </a:bodyPr>
          <a:lstStyle>
            <a:lvl1pPr marL="0" marR="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sz="4000" b="1" baseline="0">
                <a:solidFill>
                  <a:schemeClr val="accent1"/>
                </a:solidFill>
              </a:defRPr>
            </a:lvl1pPr>
          </a:lstStyle>
          <a:p>
            <a:pPr marL="0" marR="0" lvl="0" indent="0" algn="l" defTabSz="1828800" rtl="0" eaLnBrk="1" fontAlgn="auto" latinLnBrk="0" hangingPunct="1">
              <a:lnSpc>
                <a:spcPct val="90000"/>
              </a:lnSpc>
              <a:spcBef>
                <a:spcPts val="2000"/>
              </a:spcBef>
              <a:spcAft>
                <a:spcPts val="0"/>
              </a:spcAft>
              <a:buClrTx/>
              <a:buSzTx/>
              <a:buFont typeface="Arial" panose="020B0604020202020204" pitchFamily="34" charset="0"/>
              <a:buNone/>
              <a:tabLst/>
              <a:defRPr/>
            </a:pPr>
            <a:r>
              <a:rPr lang="en-US" dirty="0"/>
              <a:t>Section Name</a:t>
            </a:r>
          </a:p>
        </p:txBody>
      </p:sp>
      <p:sp>
        <p:nvSpPr>
          <p:cNvPr id="53" name="Text Placeholder 13"/>
          <p:cNvSpPr>
            <a:spLocks noGrp="1" noChangeAspect="1"/>
          </p:cNvSpPr>
          <p:nvPr>
            <p:ph type="body" sz="quarter" idx="21" hasCustomPrompt="1"/>
          </p:nvPr>
        </p:nvSpPr>
        <p:spPr>
          <a:xfrm>
            <a:off x="14099178" y="9643026"/>
            <a:ext cx="1097280" cy="1097280"/>
          </a:xfrm>
          <a:prstGeom prst="ellipse">
            <a:avLst/>
          </a:prstGeom>
          <a:solidFill>
            <a:schemeClr val="accent1"/>
          </a:solidFill>
          <a:ln>
            <a:noFill/>
          </a:ln>
        </p:spPr>
        <p:txBody>
          <a:bodyPr anchor="ctr" anchorCtr="0"/>
          <a:lstStyle>
            <a:lvl1pPr marL="0" indent="0" algn="ctr">
              <a:buNone/>
              <a:defRPr sz="4000">
                <a:solidFill>
                  <a:schemeClr val="bg1"/>
                </a:solidFill>
              </a:defRPr>
            </a:lvl1pPr>
          </a:lstStyle>
          <a:p>
            <a:pPr lvl="0"/>
            <a:r>
              <a:rPr lang="en-US" dirty="0"/>
              <a:t>#</a:t>
            </a:r>
          </a:p>
        </p:txBody>
      </p:sp>
      <p:sp>
        <p:nvSpPr>
          <p:cNvPr id="54" name="Slide Number Placeholder 53"/>
          <p:cNvSpPr>
            <a:spLocks noGrp="1"/>
          </p:cNvSpPr>
          <p:nvPr>
            <p:ph type="sldNum" sz="quarter" idx="22"/>
          </p:nvPr>
        </p:nvSpPr>
        <p:spPr>
          <a:xfrm>
            <a:off x="11941192" y="13081000"/>
            <a:ext cx="488916" cy="471924"/>
          </a:xfrm>
        </p:spPr>
        <p:txBody>
          <a:bodyPr/>
          <a:lstStyle/>
          <a:p>
            <a:fld id="{51958082-F318-42B1-9B3A-17B8BA734747}" type="slidenum">
              <a:rPr lang="en-US" smtClean="0"/>
              <a:pPr/>
              <a:t>‹#›</a:t>
            </a:fld>
            <a:endParaRPr lang="en-US" dirty="0"/>
          </a:p>
        </p:txBody>
      </p:sp>
    </p:spTree>
    <p:extLst>
      <p:ext uri="{BB962C8B-B14F-4D97-AF65-F5344CB8AC3E}">
        <p14:creationId xmlns:p14="http://schemas.microsoft.com/office/powerpoint/2010/main" val="1359326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 Type="http://schemas.openxmlformats.org/officeDocument/2006/relationships/slideLayout" Target="../slideLayouts/slideLayout12.xml"/><Relationship Id="rId21" Type="http://schemas.openxmlformats.org/officeDocument/2006/relationships/slideLayout" Target="../slideLayouts/slideLayout30.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slideLayout" Target="../slideLayouts/slideLayout29.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59031" y="13081000"/>
            <a:ext cx="453238" cy="381102"/>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a:t>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6" r:id="rId4"/>
    <p:sldLayoutId id="2147483657" r:id="rId5"/>
    <p:sldLayoutId id="2147483658" r:id="rId6"/>
    <p:sldLayoutId id="2147483659" r:id="rId7"/>
    <p:sldLayoutId id="2147483683" r:id="rId8"/>
    <p:sldLayoutId id="2147483684" r:id="rId9"/>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2286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4572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6858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9144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11430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13716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16002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18288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914400" y="730252"/>
            <a:ext cx="22402800" cy="1828800"/>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8" name="Text Placeholder 2"/>
          <p:cNvSpPr>
            <a:spLocks noGrp="1"/>
          </p:cNvSpPr>
          <p:nvPr>
            <p:ph type="body" idx="1"/>
          </p:nvPr>
        </p:nvSpPr>
        <p:spPr>
          <a:xfrm>
            <a:off x="914400" y="3108960"/>
            <a:ext cx="22402800" cy="8702676"/>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5"/>
          <p:cNvSpPr>
            <a:spLocks noGrp="1"/>
          </p:cNvSpPr>
          <p:nvPr>
            <p:ph type="sldNum" sz="quarter" idx="4"/>
          </p:nvPr>
        </p:nvSpPr>
        <p:spPr>
          <a:xfrm>
            <a:off x="23103840" y="0"/>
            <a:ext cx="1280160" cy="914400"/>
          </a:xfrm>
          <a:prstGeom prst="rect">
            <a:avLst/>
          </a:prstGeom>
          <a:solidFill>
            <a:schemeClr val="accent1"/>
          </a:solidFill>
          <a:effectLst>
            <a:outerShdw blurRad="50800" dist="38100" dir="8100000" algn="tr" rotWithShape="0">
              <a:prstClr val="black">
                <a:alpha val="40000"/>
              </a:prstClr>
            </a:outerShdw>
          </a:effectLst>
        </p:spPr>
        <p:txBody>
          <a:bodyPr vert="horz" lIns="91440" tIns="45720" rIns="91440" bIns="45720" rtlCol="0" anchor="ctr"/>
          <a:lstStyle>
            <a:lvl1pPr algn="ctr">
              <a:defRPr sz="2400">
                <a:solidFill>
                  <a:schemeClr val="bg1"/>
                </a:solidFill>
              </a:defRPr>
            </a:lvl1pPr>
          </a:lstStyle>
          <a:p>
            <a:fld id="{51958082-F318-42B1-9B3A-17B8BA734747}" type="slidenum">
              <a:rPr lang="en-US" smtClean="0"/>
              <a:pPr/>
              <a:t>‹#›</a:t>
            </a:fld>
            <a:endParaRPr lang="en-US" dirty="0"/>
          </a:p>
        </p:txBody>
      </p:sp>
    </p:spTree>
    <p:extLst>
      <p:ext uri="{BB962C8B-B14F-4D97-AF65-F5344CB8AC3E}">
        <p14:creationId xmlns:p14="http://schemas.microsoft.com/office/powerpoint/2010/main" val="17170842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hf hdr="0" dt="0"/>
  <p:txStyles>
    <p:titleStyle>
      <a:lvl1pPr algn="l" defTabSz="1828800" rtl="0" eaLnBrk="1" latinLnBrk="0" hangingPunct="1">
        <a:lnSpc>
          <a:spcPct val="90000"/>
        </a:lnSpc>
        <a:spcBef>
          <a:spcPct val="0"/>
        </a:spcBef>
        <a:buNone/>
        <a:defRPr sz="7200" kern="1200">
          <a:solidFill>
            <a:schemeClr val="accent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rgbClr val="5E5E5E"/>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rgbClr val="5E5E5E"/>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rgbClr val="5E5E5E"/>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rgbClr val="5E5E5E"/>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rgbClr val="5E5E5E"/>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1.xml"/><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5.xml"/><Relationship Id="rId5" Type="http://schemas.openxmlformats.org/officeDocument/2006/relationships/image" Target="../media/image22.png"/><Relationship Id="rId4" Type="http://schemas.openxmlformats.org/officeDocument/2006/relationships/hyperlink" Target="https://one.nhtsa.gov/cafe_pic/CAFE_PIC_home.htm"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5.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hyperlink" Target="https://one.nhtsa.gov/cafe_pic/CAFE_PIC_home.htm" TargetMode="External"/><Relationship Id="rId2" Type="http://schemas.openxmlformats.org/officeDocument/2006/relationships/image" Target="../media/image37.png"/><Relationship Id="rId1" Type="http://schemas.openxmlformats.org/officeDocument/2006/relationships/slideLayout" Target="../slideLayouts/slideLayout25.xm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one.nhtsa.gov/cafe_pic/CAFE_PIC_home.htm" TargetMode="External"/><Relationship Id="rId1" Type="http://schemas.openxmlformats.org/officeDocument/2006/relationships/slideLayout" Target="../slideLayouts/slideLayout25.xml"/><Relationship Id="rId5" Type="http://schemas.openxmlformats.org/officeDocument/2006/relationships/image" Target="../media/image39.png"/><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5.xml"/><Relationship Id="rId5" Type="http://schemas.openxmlformats.org/officeDocument/2006/relationships/image" Target="../media/image22.png"/><Relationship Id="rId4" Type="http://schemas.openxmlformats.org/officeDocument/2006/relationships/hyperlink" Target="https://one.nhtsa.gov/cafe_pic/CAFE_PIC_home.htm"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3.xml"/><Relationship Id="rId5" Type="http://schemas.openxmlformats.org/officeDocument/2006/relationships/image" Target="../media/image22.png"/><Relationship Id="rId4" Type="http://schemas.openxmlformats.org/officeDocument/2006/relationships/hyperlink" Target="https://one.nhtsa.gov/cafe_pic/CAFE_PIC_home.htm"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one.nhtsa.gov/cafe_pic/CAFE_PIC_home.htm" TargetMode="External"/><Relationship Id="rId1" Type="http://schemas.openxmlformats.org/officeDocument/2006/relationships/slideLayout" Target="../slideLayouts/slideLayout25.xml"/><Relationship Id="rId5" Type="http://schemas.openxmlformats.org/officeDocument/2006/relationships/image" Target="../media/image45.png"/><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one.nhtsa.gov/cafe_pic/CAFE_PIC_home.htm" TargetMode="External"/><Relationship Id="rId1" Type="http://schemas.openxmlformats.org/officeDocument/2006/relationships/slideLayout" Target="../slideLayouts/slideLayout25.xml"/><Relationship Id="rId5" Type="http://schemas.openxmlformats.org/officeDocument/2006/relationships/image" Target="../media/image47.png"/><Relationship Id="rId4" Type="http://schemas.openxmlformats.org/officeDocument/2006/relationships/image" Target="../media/image46.png"/></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one.nhtsa.gov/cafe_pic/CAFE_PIC_home.htm" TargetMode="External"/><Relationship Id="rId1" Type="http://schemas.openxmlformats.org/officeDocument/2006/relationships/slideLayout" Target="../slideLayouts/slideLayout25.xml"/><Relationship Id="rId5" Type="http://schemas.openxmlformats.org/officeDocument/2006/relationships/image" Target="../media/image49.png"/><Relationship Id="rId4" Type="http://schemas.openxmlformats.org/officeDocument/2006/relationships/image" Target="../media/image48.png"/></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one.nhtsa.gov/cafe_pic/CAFE_PIC_home.htm" TargetMode="External"/><Relationship Id="rId1" Type="http://schemas.openxmlformats.org/officeDocument/2006/relationships/slideLayout" Target="../slideLayouts/slideLayout25.xml"/><Relationship Id="rId5" Type="http://schemas.openxmlformats.org/officeDocument/2006/relationships/image" Target="../media/image51.png"/><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one.nhtsa.gov/cafe_pic/CAFE_PIC_home.htm" TargetMode="External"/><Relationship Id="rId1" Type="http://schemas.openxmlformats.org/officeDocument/2006/relationships/slideLayout" Target="../slideLayouts/slideLayout25.xml"/><Relationship Id="rId5" Type="http://schemas.openxmlformats.org/officeDocument/2006/relationships/image" Target="../media/image20.png"/><Relationship Id="rId4" Type="http://schemas.openxmlformats.org/officeDocument/2006/relationships/image" Target="../media/image21.png"/></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one.nhtsa.gov/cafe_pic/CAFE_PIC_home.htm" TargetMode="External"/><Relationship Id="rId1" Type="http://schemas.openxmlformats.org/officeDocument/2006/relationships/slideLayout" Target="../slideLayouts/slideLayout2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3.png"/><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hyperlink" Target="https://www.federalregister.gov/documents/2022/05/02/2022-07200/corporate-average-fuel-economy-standards-for-model-years-2024-2026-passenger-cars-and-light-trucks" TargetMode="External"/><Relationship Id="rId2" Type="http://schemas.openxmlformats.org/officeDocument/2006/relationships/hyperlink" Target="https://one.nhtsa.gov/cafe_pic/AdditionalInfo.htm"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1.xml"/><Relationship Id="rId5" Type="http://schemas.openxmlformats.org/officeDocument/2006/relationships/image" Target="../media/image61.png"/><Relationship Id="rId4" Type="http://schemas.openxmlformats.org/officeDocument/2006/relationships/image" Target="../media/image60.png"/></Relationships>
</file>

<file path=ppt/slides/_rels/slide55.xml.rels><?xml version="1.0" encoding="UTF-8" standalone="yes"?>
<Relationships xmlns="http://schemas.openxmlformats.org/package/2006/relationships"><Relationship Id="rId3" Type="http://schemas.openxmlformats.org/officeDocument/2006/relationships/image" Target="../media/image63.emf"/><Relationship Id="rId7" Type="http://schemas.openxmlformats.org/officeDocument/2006/relationships/image" Target="../media/image67.emf"/><Relationship Id="rId2" Type="http://schemas.openxmlformats.org/officeDocument/2006/relationships/image" Target="../media/image62.emf"/><Relationship Id="rId1" Type="http://schemas.openxmlformats.org/officeDocument/2006/relationships/slideLayout" Target="../slideLayouts/slideLayout1.xml"/><Relationship Id="rId6" Type="http://schemas.openxmlformats.org/officeDocument/2006/relationships/image" Target="../media/image66.emf"/><Relationship Id="rId5" Type="http://schemas.openxmlformats.org/officeDocument/2006/relationships/image" Target="../media/image65.png"/><Relationship Id="rId4" Type="http://schemas.openxmlformats.org/officeDocument/2006/relationships/image" Target="../media/image64.emf"/></Relationships>
</file>

<file path=ppt/slides/_rels/slide5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hyperlink" Target="https://www.nhtsa.gov/coronavirus/submission-confidential-business-information" TargetMode="Externa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hyperlink" Target="mailto:cafe@dot.gov" TargetMode="Externa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hyperlink" Target="https://one.nhtsa.gov/cafe_pic/AdditionalInfo.htm" TargetMode="External"/><Relationship Id="rId2" Type="http://schemas.openxmlformats.org/officeDocument/2006/relationships/hyperlink" Target="https://one.nhtsa.gov/cafe_pic/CAFE_PIC_home.htm" TargetMode="External"/><Relationship Id="rId1" Type="http://schemas.openxmlformats.org/officeDocument/2006/relationships/slideLayout" Target="../slideLayouts/slideLayout1.xml"/><Relationship Id="rId5" Type="http://schemas.openxmlformats.org/officeDocument/2006/relationships/hyperlink" Target="mailto:cafe@dot.gov" TargetMode="External"/><Relationship Id="rId4" Type="http://schemas.openxmlformats.org/officeDocument/2006/relationships/image" Target="../media/image7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one.nhtsa.gov/cafe_pic/assets/Downloads/Light-Duty/NHTSA%20CAFE%20Projections%20Reporting%20Template_v225_CONFIDENTIAL.xlsm" TargetMode="External"/><Relationship Id="rId2" Type="http://schemas.openxmlformats.org/officeDocument/2006/relationships/hyperlink" Target="https://one.nhtsa.gov/cafe_pic/assets/Downloads/Light-Duty/NHTSA%20CAFE%20Credit%20Transaction%20Template_v23.xls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8719"/>
            <a:ext cx="24441778" cy="13764719"/>
          </a:xfrm>
          <a:prstGeom prst="rect">
            <a:avLst/>
          </a:prstGeom>
        </p:spPr>
      </p:pic>
      <p:sp>
        <p:nvSpPr>
          <p:cNvPr id="10" name="Rectangle"/>
          <p:cNvSpPr/>
          <p:nvPr/>
        </p:nvSpPr>
        <p:spPr>
          <a:xfrm>
            <a:off x="0" y="-48719"/>
            <a:ext cx="24441778" cy="13716000"/>
          </a:xfrm>
          <a:prstGeom prst="rect">
            <a:avLst/>
          </a:prstGeom>
          <a:gradFill>
            <a:gsLst>
              <a:gs pos="0">
                <a:srgbClr val="0083BF">
                  <a:alpha val="74445"/>
                </a:srgbClr>
              </a:gs>
              <a:gs pos="49964">
                <a:srgbClr val="006292">
                  <a:alpha val="74445"/>
                </a:srgbClr>
              </a:gs>
              <a:gs pos="100000">
                <a:srgbClr val="004065">
                  <a:alpha val="74445"/>
                </a:srgbClr>
              </a:gs>
            </a:gsLst>
            <a:lin ang="540000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16312" t="35186" r="16003" b="39159"/>
          <a:stretch/>
        </p:blipFill>
        <p:spPr>
          <a:xfrm>
            <a:off x="4441371" y="2372801"/>
            <a:ext cx="15185572" cy="4648978"/>
          </a:xfrm>
          <a:prstGeom prst="rect">
            <a:avLst/>
          </a:prstGeom>
        </p:spPr>
      </p:pic>
      <p:sp>
        <p:nvSpPr>
          <p:cNvPr id="122" name="Rectangle"/>
          <p:cNvSpPr/>
          <p:nvPr/>
        </p:nvSpPr>
        <p:spPr>
          <a:xfrm>
            <a:off x="11351994" y="9286692"/>
            <a:ext cx="1680012" cy="265687"/>
          </a:xfrm>
          <a:prstGeom prst="rect">
            <a:avLst/>
          </a:prstGeom>
          <a:solidFill>
            <a:srgbClr val="D5D5D5"/>
          </a:solidFill>
          <a:ln w="12700">
            <a:miter lim="400000"/>
          </a:ln>
        </p:spPr>
        <p:txBody>
          <a:bodyPr lIns="0" tIns="0" rIns="0" bIns="0" anchor="ctr"/>
          <a:lstStyle/>
          <a:p>
            <a:pPr>
              <a:defRPr sz="3200" b="0">
                <a:solidFill>
                  <a:srgbClr val="D5D5D5"/>
                </a:solidFill>
                <a:latin typeface="+mn-lt"/>
                <a:ea typeface="+mn-ea"/>
                <a:cs typeface="+mn-cs"/>
                <a:sym typeface="Helvetica Neue Medium"/>
              </a:defRPr>
            </a:pPr>
            <a:endParaRPr dirty="0"/>
          </a:p>
        </p:txBody>
      </p:sp>
      <p:sp>
        <p:nvSpPr>
          <p:cNvPr id="124" name="xx. xx. 2018"/>
          <p:cNvSpPr txBox="1"/>
          <p:nvPr/>
        </p:nvSpPr>
        <p:spPr>
          <a:xfrm>
            <a:off x="10860684" y="11095017"/>
            <a:ext cx="2539158" cy="65659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i="1">
                <a:solidFill>
                  <a:srgbClr val="FFFFFF"/>
                </a:solidFill>
                <a:latin typeface="Arial"/>
                <a:ea typeface="Arial"/>
                <a:cs typeface="Arial"/>
                <a:sym typeface="Arial"/>
              </a:defRPr>
            </a:lvl1pPr>
          </a:lstStyle>
          <a:p>
            <a:r>
              <a:rPr lang="en-US" dirty="0"/>
              <a:t>07</a:t>
            </a:r>
            <a:r>
              <a:rPr dirty="0"/>
              <a:t>.</a:t>
            </a:r>
            <a:r>
              <a:rPr lang="en-US" dirty="0"/>
              <a:t>12</a:t>
            </a:r>
            <a:r>
              <a:rPr dirty="0"/>
              <a:t>. 20</a:t>
            </a:r>
            <a:r>
              <a:rPr lang="en-US" dirty="0"/>
              <a:t>22</a:t>
            </a:r>
            <a:endParaRPr dirty="0"/>
          </a:p>
        </p:txBody>
      </p:sp>
      <p:sp>
        <p:nvSpPr>
          <p:cNvPr id="12" name="PRESENTATION TITLE">
            <a:extLst>
              <a:ext uri="{FF2B5EF4-FFF2-40B4-BE49-F238E27FC236}">
                <a16:creationId xmlns:a16="http://schemas.microsoft.com/office/drawing/2014/main" id="{F84231F3-88DC-4926-A2B5-FB29A0C35FDA}"/>
              </a:ext>
            </a:extLst>
          </p:cNvPr>
          <p:cNvSpPr txBox="1"/>
          <p:nvPr/>
        </p:nvSpPr>
        <p:spPr>
          <a:xfrm>
            <a:off x="1405465" y="6433912"/>
            <a:ext cx="21257383" cy="2811026"/>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9600" b="0">
                <a:solidFill>
                  <a:srgbClr val="FFFFFF"/>
                </a:solidFill>
                <a:latin typeface="Arial"/>
                <a:ea typeface="Arial"/>
                <a:cs typeface="Arial"/>
                <a:sym typeface="Arial"/>
              </a:defRPr>
            </a:lvl1pPr>
          </a:lstStyle>
          <a:p>
            <a:r>
              <a:rPr lang="en-US" sz="8800" dirty="0">
                <a:solidFill>
                  <a:schemeClr val="bg1"/>
                </a:solidFill>
              </a:rPr>
              <a:t>Opening Remarks for the Template Workshop</a:t>
            </a:r>
          </a:p>
        </p:txBody>
      </p:sp>
      <p:sp>
        <p:nvSpPr>
          <p:cNvPr id="13" name="Subheading">
            <a:extLst>
              <a:ext uri="{FF2B5EF4-FFF2-40B4-BE49-F238E27FC236}">
                <a16:creationId xmlns:a16="http://schemas.microsoft.com/office/drawing/2014/main" id="{E81F302C-35DF-45A0-8AF0-B5D88EAA5CB8}"/>
              </a:ext>
            </a:extLst>
          </p:cNvPr>
          <p:cNvSpPr txBox="1"/>
          <p:nvPr/>
        </p:nvSpPr>
        <p:spPr>
          <a:xfrm>
            <a:off x="7598010" y="9495520"/>
            <a:ext cx="10223953" cy="1949252"/>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5800" b="0" i="1">
                <a:solidFill>
                  <a:srgbClr val="FFFFFF"/>
                </a:solidFill>
                <a:latin typeface="Arial"/>
                <a:ea typeface="Arial"/>
                <a:cs typeface="Arial"/>
                <a:sym typeface="Arial"/>
              </a:defRPr>
            </a:lvl1pPr>
          </a:lstStyle>
          <a:p>
            <a:r>
              <a:rPr lang="en-US" sz="4000" dirty="0">
                <a:solidFill>
                  <a:schemeClr val="bg1"/>
                </a:solidFill>
              </a:rPr>
              <a:t>Office of Vehicle Safety Compliance (OVSC)</a:t>
            </a:r>
          </a:p>
          <a:p>
            <a:r>
              <a:rPr lang="en-US" sz="4000" dirty="0">
                <a:solidFill>
                  <a:schemeClr val="bg1"/>
                </a:solidFill>
              </a:rPr>
              <a:t>Fuel Efficiency Group</a:t>
            </a:r>
          </a:p>
          <a:p>
            <a:endParaRPr lang="en-US" sz="4000"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400050" y="147327"/>
            <a:ext cx="17234807" cy="157992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9600" b="0">
                <a:solidFill>
                  <a:srgbClr val="0183BF"/>
                </a:solidFill>
                <a:latin typeface="Arial"/>
                <a:ea typeface="Arial"/>
                <a:cs typeface="Arial"/>
                <a:sym typeface="Arial"/>
              </a:defRPr>
            </a:lvl1pPr>
          </a:lstStyle>
          <a:p>
            <a:r>
              <a:rPr lang="en-US" dirty="0"/>
              <a:t>Light-Duty Definitions</a:t>
            </a:r>
            <a:endParaRPr dirty="0"/>
          </a:p>
        </p:txBody>
      </p:sp>
      <p:sp>
        <p:nvSpPr>
          <p:cNvPr id="162" name="#"/>
          <p:cNvSpPr txBox="1"/>
          <p:nvPr/>
        </p:nvSpPr>
        <p:spPr>
          <a:xfrm>
            <a:off x="23240398" y="319834"/>
            <a:ext cx="368574" cy="62004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pic>
        <p:nvPicPr>
          <p:cNvPr id="9" name="Picture 8">
            <a:extLst>
              <a:ext uri="{FF2B5EF4-FFF2-40B4-BE49-F238E27FC236}">
                <a16:creationId xmlns:a16="http://schemas.microsoft.com/office/drawing/2014/main" id="{71C682DD-BB53-437C-9E0A-A024DEC48BDC}"/>
              </a:ext>
            </a:extLst>
          </p:cNvPr>
          <p:cNvPicPr>
            <a:picLocks noChangeAspect="1"/>
          </p:cNvPicPr>
          <p:nvPr/>
        </p:nvPicPr>
        <p:blipFill>
          <a:blip r:embed="rId2"/>
          <a:stretch>
            <a:fillRect/>
          </a:stretch>
        </p:blipFill>
        <p:spPr>
          <a:xfrm>
            <a:off x="1482430" y="1879535"/>
            <a:ext cx="12386998" cy="6061765"/>
          </a:xfrm>
          <a:prstGeom prst="rect">
            <a:avLst/>
          </a:prstGeom>
        </p:spPr>
      </p:pic>
      <p:pic>
        <p:nvPicPr>
          <p:cNvPr id="10" name="Picture 9">
            <a:extLst>
              <a:ext uri="{FF2B5EF4-FFF2-40B4-BE49-F238E27FC236}">
                <a16:creationId xmlns:a16="http://schemas.microsoft.com/office/drawing/2014/main" id="{D844C45F-1D49-4ACA-AA7A-BDC81D0A6727}"/>
              </a:ext>
            </a:extLst>
          </p:cNvPr>
          <p:cNvPicPr>
            <a:picLocks noChangeAspect="1"/>
          </p:cNvPicPr>
          <p:nvPr/>
        </p:nvPicPr>
        <p:blipFill>
          <a:blip r:embed="rId3"/>
          <a:stretch>
            <a:fillRect/>
          </a:stretch>
        </p:blipFill>
        <p:spPr>
          <a:xfrm>
            <a:off x="1482430" y="7521980"/>
            <a:ext cx="12133152" cy="4349925"/>
          </a:xfrm>
          <a:prstGeom prst="rect">
            <a:avLst/>
          </a:prstGeom>
        </p:spPr>
      </p:pic>
      <p:pic>
        <p:nvPicPr>
          <p:cNvPr id="11" name="Picture 10">
            <a:extLst>
              <a:ext uri="{FF2B5EF4-FFF2-40B4-BE49-F238E27FC236}">
                <a16:creationId xmlns:a16="http://schemas.microsoft.com/office/drawing/2014/main" id="{F83B7576-F3BA-4A80-A284-3735EA3932A1}"/>
              </a:ext>
            </a:extLst>
          </p:cNvPr>
          <p:cNvPicPr>
            <a:picLocks noChangeAspect="1"/>
          </p:cNvPicPr>
          <p:nvPr/>
        </p:nvPicPr>
        <p:blipFill>
          <a:blip r:embed="rId4"/>
          <a:stretch>
            <a:fillRect/>
          </a:stretch>
        </p:blipFill>
        <p:spPr>
          <a:xfrm>
            <a:off x="15923786" y="2197330"/>
            <a:ext cx="3859111" cy="10748323"/>
          </a:xfrm>
          <a:prstGeom prst="rect">
            <a:avLst/>
          </a:prstGeom>
        </p:spPr>
      </p:pic>
      <p:sp>
        <p:nvSpPr>
          <p:cNvPr id="12" name="TextBox 11">
            <a:extLst>
              <a:ext uri="{FF2B5EF4-FFF2-40B4-BE49-F238E27FC236}">
                <a16:creationId xmlns:a16="http://schemas.microsoft.com/office/drawing/2014/main" id="{B67323C8-6EC8-42B8-87F7-A2663B5C5B8F}"/>
              </a:ext>
            </a:extLst>
          </p:cNvPr>
          <p:cNvSpPr txBox="1"/>
          <p:nvPr/>
        </p:nvSpPr>
        <p:spPr>
          <a:xfrm>
            <a:off x="1482430" y="12291225"/>
            <a:ext cx="12133152" cy="1015663"/>
          </a:xfrm>
          <a:prstGeom prst="rect">
            <a:avLst/>
          </a:prstGeom>
          <a:noFill/>
        </p:spPr>
        <p:txBody>
          <a:bodyPr wrap="square" rtlCol="0">
            <a:spAutoFit/>
          </a:bodyPr>
          <a:lstStyle/>
          <a:p>
            <a:pPr algn="l"/>
            <a:r>
              <a:rPr lang="en-US" b="0" dirty="0"/>
              <a:t>If there is production in 2 different ETW ranges, user must split the data and report the appropriate production for each of them.</a:t>
            </a:r>
            <a:endParaRPr lang="en-US" dirty="0"/>
          </a:p>
        </p:txBody>
      </p:sp>
      <p:sp>
        <p:nvSpPr>
          <p:cNvPr id="8" name="Line">
            <a:extLst>
              <a:ext uri="{FF2B5EF4-FFF2-40B4-BE49-F238E27FC236}">
                <a16:creationId xmlns:a16="http://schemas.microsoft.com/office/drawing/2014/main" id="{0FD2C867-4B48-4112-8CC1-A0A182CEFA77}"/>
              </a:ext>
            </a:extLst>
          </p:cNvPr>
          <p:cNvSpPr/>
          <p:nvPr/>
        </p:nvSpPr>
        <p:spPr>
          <a:xfrm>
            <a:off x="0" y="1778009"/>
            <a:ext cx="18422019" cy="1"/>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2" name="TextBox 1">
            <a:extLst>
              <a:ext uri="{FF2B5EF4-FFF2-40B4-BE49-F238E27FC236}">
                <a16:creationId xmlns:a16="http://schemas.microsoft.com/office/drawing/2014/main" id="{32286B4B-0552-4208-8EAC-500FAD6A7951}"/>
              </a:ext>
            </a:extLst>
          </p:cNvPr>
          <p:cNvSpPr txBox="1"/>
          <p:nvPr/>
        </p:nvSpPr>
        <p:spPr>
          <a:xfrm>
            <a:off x="19069050" y="1772557"/>
            <a:ext cx="4539922" cy="5642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rPr>
              <a:t>*weights are in pounds</a:t>
            </a:r>
          </a:p>
        </p:txBody>
      </p:sp>
    </p:spTree>
    <p:extLst>
      <p:ext uri="{BB962C8B-B14F-4D97-AF65-F5344CB8AC3E}">
        <p14:creationId xmlns:p14="http://schemas.microsoft.com/office/powerpoint/2010/main" val="325672458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775028" y="149917"/>
            <a:ext cx="20328302" cy="157992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9600" b="0">
                <a:solidFill>
                  <a:srgbClr val="0183BF"/>
                </a:solidFill>
                <a:latin typeface="Arial"/>
                <a:ea typeface="Arial"/>
                <a:cs typeface="Arial"/>
                <a:sym typeface="Arial"/>
              </a:defRPr>
            </a:lvl1pPr>
          </a:lstStyle>
          <a:p>
            <a:pPr algn="l"/>
            <a:r>
              <a:rPr lang="en-US" dirty="0"/>
              <a:t>Fuel Economy Calculations</a:t>
            </a:r>
            <a:endParaRPr dirty="0"/>
          </a:p>
        </p:txBody>
      </p:sp>
      <p:sp>
        <p:nvSpPr>
          <p:cNvPr id="159" name="Line"/>
          <p:cNvSpPr/>
          <p:nvPr/>
        </p:nvSpPr>
        <p:spPr>
          <a:xfrm>
            <a:off x="-19050" y="1729837"/>
            <a:ext cx="18422019" cy="1"/>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162" name="#"/>
          <p:cNvSpPr txBox="1"/>
          <p:nvPr/>
        </p:nvSpPr>
        <p:spPr>
          <a:xfrm>
            <a:off x="23240398" y="319834"/>
            <a:ext cx="368574" cy="62004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pic>
        <p:nvPicPr>
          <p:cNvPr id="8" name="Picture 7">
            <a:extLst>
              <a:ext uri="{FF2B5EF4-FFF2-40B4-BE49-F238E27FC236}">
                <a16:creationId xmlns:a16="http://schemas.microsoft.com/office/drawing/2014/main" id="{B4DDE737-353B-44A9-80D8-728A5ED30A65}"/>
              </a:ext>
            </a:extLst>
          </p:cNvPr>
          <p:cNvPicPr>
            <a:picLocks noChangeAspect="1"/>
          </p:cNvPicPr>
          <p:nvPr/>
        </p:nvPicPr>
        <p:blipFill>
          <a:blip r:embed="rId2"/>
          <a:stretch>
            <a:fillRect/>
          </a:stretch>
        </p:blipFill>
        <p:spPr>
          <a:xfrm>
            <a:off x="2045533" y="2781361"/>
            <a:ext cx="10488752" cy="10134537"/>
          </a:xfrm>
          <a:prstGeom prst="rect">
            <a:avLst/>
          </a:prstGeom>
        </p:spPr>
      </p:pic>
      <p:pic>
        <p:nvPicPr>
          <p:cNvPr id="9" name="Picture 8">
            <a:extLst>
              <a:ext uri="{FF2B5EF4-FFF2-40B4-BE49-F238E27FC236}">
                <a16:creationId xmlns:a16="http://schemas.microsoft.com/office/drawing/2014/main" id="{9F7596A9-D3CE-4C26-AE9D-C56A7E0028A8}"/>
              </a:ext>
            </a:extLst>
          </p:cNvPr>
          <p:cNvPicPr>
            <a:picLocks noChangeAspect="1"/>
          </p:cNvPicPr>
          <p:nvPr/>
        </p:nvPicPr>
        <p:blipFill>
          <a:blip r:embed="rId3"/>
          <a:stretch>
            <a:fillRect/>
          </a:stretch>
        </p:blipFill>
        <p:spPr>
          <a:xfrm>
            <a:off x="13334385" y="3585878"/>
            <a:ext cx="9467470" cy="5607087"/>
          </a:xfrm>
          <a:prstGeom prst="rect">
            <a:avLst/>
          </a:prstGeom>
        </p:spPr>
      </p:pic>
    </p:spTree>
    <p:extLst>
      <p:ext uri="{BB962C8B-B14F-4D97-AF65-F5344CB8AC3E}">
        <p14:creationId xmlns:p14="http://schemas.microsoft.com/office/powerpoint/2010/main" val="351917395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456416" y="234603"/>
            <a:ext cx="11735584"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9600" b="0">
                <a:solidFill>
                  <a:srgbClr val="0183BF"/>
                </a:solidFill>
                <a:latin typeface="Arial"/>
                <a:ea typeface="Arial"/>
                <a:cs typeface="Arial"/>
                <a:sym typeface="Arial"/>
              </a:defRPr>
            </a:lvl1pPr>
          </a:lstStyle>
          <a:p>
            <a:r>
              <a:rPr lang="en-US" dirty="0"/>
              <a:t>Vehicle Classification</a:t>
            </a:r>
            <a:endParaRPr dirty="0"/>
          </a:p>
        </p:txBody>
      </p:sp>
      <p:sp>
        <p:nvSpPr>
          <p:cNvPr id="159" name="Line"/>
          <p:cNvSpPr/>
          <p:nvPr/>
        </p:nvSpPr>
        <p:spPr>
          <a:xfrm>
            <a:off x="162210" y="1729838"/>
            <a:ext cx="18422019" cy="1"/>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162" name="#"/>
          <p:cNvSpPr txBox="1"/>
          <p:nvPr/>
        </p:nvSpPr>
        <p:spPr>
          <a:xfrm>
            <a:off x="23240398" y="319834"/>
            <a:ext cx="368574" cy="62004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pic>
        <p:nvPicPr>
          <p:cNvPr id="10" name="Content Placeholder 4">
            <a:extLst>
              <a:ext uri="{FF2B5EF4-FFF2-40B4-BE49-F238E27FC236}">
                <a16:creationId xmlns:a16="http://schemas.microsoft.com/office/drawing/2014/main" id="{E258F789-D240-46DC-9A0C-E9AA854751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832" y="2374227"/>
            <a:ext cx="21864539" cy="10123711"/>
          </a:xfrm>
          <a:prstGeom prst="rect">
            <a:avLst/>
          </a:prstGeom>
        </p:spPr>
      </p:pic>
    </p:spTree>
    <p:extLst>
      <p:ext uri="{BB962C8B-B14F-4D97-AF65-F5344CB8AC3E}">
        <p14:creationId xmlns:p14="http://schemas.microsoft.com/office/powerpoint/2010/main" val="196832212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
          <p:cNvSpPr txBox="1"/>
          <p:nvPr/>
        </p:nvSpPr>
        <p:spPr>
          <a:xfrm>
            <a:off x="23240398" y="319834"/>
            <a:ext cx="368574" cy="62004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sp>
        <p:nvSpPr>
          <p:cNvPr id="19" name="Content Placeholder 2">
            <a:extLst>
              <a:ext uri="{FF2B5EF4-FFF2-40B4-BE49-F238E27FC236}">
                <a16:creationId xmlns:a16="http://schemas.microsoft.com/office/drawing/2014/main" id="{26395C22-A0D3-4FB8-AD3C-D767202C99AF}"/>
              </a:ext>
            </a:extLst>
          </p:cNvPr>
          <p:cNvSpPr txBox="1">
            <a:spLocks/>
          </p:cNvSpPr>
          <p:nvPr/>
        </p:nvSpPr>
        <p:spPr>
          <a:xfrm>
            <a:off x="2021669" y="3732031"/>
            <a:ext cx="18329120" cy="9478653"/>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t">
            <a:normAutofit/>
          </a:bodyPr>
          <a:lstStyle>
            <a:lvl1pPr marL="0" marR="0" indent="0" algn="ctr" defTabSz="82550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Helvetica Neue"/>
                <a:ea typeface="Helvetica Neue"/>
                <a:cs typeface="Helvetica Neue"/>
                <a:sym typeface="Helvetica Neue"/>
              </a:defRPr>
            </a:lvl1pPr>
            <a:lvl2pPr marL="0" marR="0" indent="228600" algn="ctr" defTabSz="82550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Helvetica Neue"/>
                <a:ea typeface="Helvetica Neue"/>
                <a:cs typeface="Helvetica Neue"/>
                <a:sym typeface="Helvetica Neue"/>
              </a:defRPr>
            </a:lvl2pPr>
            <a:lvl3pPr marL="0" marR="0" indent="457200" algn="ctr" defTabSz="82550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Helvetica Neue"/>
                <a:ea typeface="Helvetica Neue"/>
                <a:cs typeface="Helvetica Neue"/>
                <a:sym typeface="Helvetica Neue"/>
              </a:defRPr>
            </a:lvl3pPr>
            <a:lvl4pPr marL="0" marR="0" indent="685800" algn="ctr" defTabSz="82550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Helvetica Neue"/>
                <a:ea typeface="Helvetica Neue"/>
                <a:cs typeface="Helvetica Neue"/>
                <a:sym typeface="Helvetica Neue"/>
              </a:defRPr>
            </a:lvl4pPr>
            <a:lvl5pPr marL="0" marR="0" indent="914400" algn="ctr" defTabSz="82550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9pPr>
          </a:lstStyle>
          <a:p>
            <a:pPr hangingPunct="1"/>
            <a:endParaRPr lang="en-US" sz="6600" dirty="0"/>
          </a:p>
        </p:txBody>
      </p:sp>
      <p:pic>
        <p:nvPicPr>
          <p:cNvPr id="7" name="Picture 6">
            <a:extLst>
              <a:ext uri="{FF2B5EF4-FFF2-40B4-BE49-F238E27FC236}">
                <a16:creationId xmlns:a16="http://schemas.microsoft.com/office/drawing/2014/main" id="{829735C1-71DE-4BC5-929C-667804564CCB}"/>
              </a:ext>
            </a:extLst>
          </p:cNvPr>
          <p:cNvPicPr>
            <a:picLocks noChangeAspect="1"/>
          </p:cNvPicPr>
          <p:nvPr/>
        </p:nvPicPr>
        <p:blipFill>
          <a:blip r:embed="rId2">
            <a:alphaModFix amt="20000"/>
          </a:blip>
          <a:stretch>
            <a:fillRect/>
          </a:stretch>
        </p:blipFill>
        <p:spPr>
          <a:xfrm>
            <a:off x="0" y="9696450"/>
            <a:ext cx="24472140" cy="4019549"/>
          </a:xfrm>
          <a:prstGeom prst="rect">
            <a:avLst/>
          </a:prstGeom>
        </p:spPr>
      </p:pic>
      <p:pic>
        <p:nvPicPr>
          <p:cNvPr id="8" name="Picture 7">
            <a:extLst>
              <a:ext uri="{FF2B5EF4-FFF2-40B4-BE49-F238E27FC236}">
                <a16:creationId xmlns:a16="http://schemas.microsoft.com/office/drawing/2014/main" id="{2318B78F-EA1D-4487-BD6B-7BD239BACF01}"/>
              </a:ext>
            </a:extLst>
          </p:cNvPr>
          <p:cNvPicPr>
            <a:picLocks noChangeAspect="1"/>
          </p:cNvPicPr>
          <p:nvPr/>
        </p:nvPicPr>
        <p:blipFill>
          <a:blip r:embed="rId3"/>
          <a:stretch>
            <a:fillRect/>
          </a:stretch>
        </p:blipFill>
        <p:spPr>
          <a:xfrm>
            <a:off x="10084807" y="6272196"/>
            <a:ext cx="13930428" cy="7119996"/>
          </a:xfrm>
          <a:prstGeom prst="rect">
            <a:avLst/>
          </a:prstGeom>
        </p:spPr>
      </p:pic>
      <p:sp>
        <p:nvSpPr>
          <p:cNvPr id="11" name="HEADER">
            <a:extLst>
              <a:ext uri="{FF2B5EF4-FFF2-40B4-BE49-F238E27FC236}">
                <a16:creationId xmlns:a16="http://schemas.microsoft.com/office/drawing/2014/main" id="{23F3CA9F-063D-4154-9F41-3DBF58F4E2B8}"/>
              </a:ext>
            </a:extLst>
          </p:cNvPr>
          <p:cNvSpPr txBox="1"/>
          <p:nvPr/>
        </p:nvSpPr>
        <p:spPr>
          <a:xfrm>
            <a:off x="556283" y="319834"/>
            <a:ext cx="9159218" cy="1333698"/>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9600" b="0">
                <a:solidFill>
                  <a:srgbClr val="0183BF"/>
                </a:solidFill>
                <a:latin typeface="Arial"/>
                <a:ea typeface="Arial"/>
                <a:cs typeface="Arial"/>
                <a:sym typeface="Arial"/>
              </a:defRPr>
            </a:lvl1pPr>
          </a:lstStyle>
          <a:p>
            <a:pPr algn="l"/>
            <a:r>
              <a:rPr lang="en-US" sz="8000" kern="1200" dirty="0">
                <a:solidFill>
                  <a:schemeClr val="accent1">
                    <a:lumMod val="75000"/>
                  </a:schemeClr>
                </a:solidFill>
                <a:latin typeface="Arial" panose="020B0604020202020204" pitchFamily="34" charset="0"/>
                <a:ea typeface="+mj-ea"/>
                <a:cs typeface="Arial" panose="020B0604020202020204" pitchFamily="34" charset="0"/>
              </a:rPr>
              <a:t>Support Tabs </a:t>
            </a:r>
            <a:endParaRPr sz="8000" dirty="0">
              <a:solidFill>
                <a:schemeClr val="accent1">
                  <a:lumMod val="75000"/>
                </a:schemeClr>
              </a:solidFill>
              <a:latin typeface="Arial" panose="020B0604020202020204" pitchFamily="34" charset="0"/>
              <a:cs typeface="Arial" panose="020B0604020202020204" pitchFamily="34" charset="0"/>
            </a:endParaRPr>
          </a:p>
        </p:txBody>
      </p:sp>
      <p:sp>
        <p:nvSpPr>
          <p:cNvPr id="12" name="#">
            <a:extLst>
              <a:ext uri="{FF2B5EF4-FFF2-40B4-BE49-F238E27FC236}">
                <a16:creationId xmlns:a16="http://schemas.microsoft.com/office/drawing/2014/main" id="{C6CC2751-9DE0-435C-9EE4-92069C1CB93F}"/>
              </a:ext>
            </a:extLst>
          </p:cNvPr>
          <p:cNvSpPr txBox="1"/>
          <p:nvPr/>
        </p:nvSpPr>
        <p:spPr>
          <a:xfrm>
            <a:off x="23240398" y="319834"/>
            <a:ext cx="368574" cy="62004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sp>
        <p:nvSpPr>
          <p:cNvPr id="13" name="TextBox 12">
            <a:extLst>
              <a:ext uri="{FF2B5EF4-FFF2-40B4-BE49-F238E27FC236}">
                <a16:creationId xmlns:a16="http://schemas.microsoft.com/office/drawing/2014/main" id="{3301EFBA-88B9-4408-9E98-574C63C8E51C}"/>
              </a:ext>
            </a:extLst>
          </p:cNvPr>
          <p:cNvSpPr txBox="1"/>
          <p:nvPr/>
        </p:nvSpPr>
        <p:spPr>
          <a:xfrm rot="10800000" flipH="1" flipV="1">
            <a:off x="368765" y="2716360"/>
            <a:ext cx="23055920" cy="45715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0" algn="l" hangingPunct="1"/>
            <a:r>
              <a:rPr lang="en-US" sz="4400" b="0" dirty="0">
                <a:latin typeface="Arial" panose="020B0604020202020204" pitchFamily="34" charset="0"/>
                <a:cs typeface="Arial" panose="020B0604020202020204" pitchFamily="34" charset="0"/>
              </a:rPr>
              <a:t>The 2 supporting tabs include content related to the template function. These tabs are not intended to collect manufacturer data; OEMs should not modify or input any content on these tabs</a:t>
            </a:r>
          </a:p>
          <a:p>
            <a:pPr marL="914400" lvl="1" indent="-571500" algn="l" defTabSz="1828800" hangingPunct="1">
              <a:spcBef>
                <a:spcPct val="20000"/>
              </a:spcBef>
              <a:buFont typeface="Arial" panose="020B0604020202020204" pitchFamily="34" charset="0"/>
              <a:buChar char="•"/>
            </a:pPr>
            <a:r>
              <a:rPr lang="en-US" sz="4400" b="0" kern="1200" dirty="0">
                <a:solidFill>
                  <a:prstClr val="black"/>
                </a:solidFill>
                <a:latin typeface="Arial" panose="020B0604020202020204" pitchFamily="34" charset="0"/>
                <a:ea typeface="+mn-ea"/>
                <a:cs typeface="Arial" panose="020B0604020202020204" pitchFamily="34" charset="0"/>
              </a:rPr>
              <a:t>Terms and numerical values utilized in calculations throughout the report</a:t>
            </a:r>
          </a:p>
          <a:p>
            <a:pPr marL="914400" lvl="1" indent="-571500" algn="l" defTabSz="1828800" hangingPunct="1">
              <a:spcBef>
                <a:spcPct val="20000"/>
              </a:spcBef>
              <a:buFont typeface="Arial" panose="020B0604020202020204" pitchFamily="34" charset="0"/>
              <a:buChar char="•"/>
            </a:pPr>
            <a:r>
              <a:rPr lang="en-US" sz="4400" b="0" kern="1200" dirty="0">
                <a:solidFill>
                  <a:prstClr val="black"/>
                </a:solidFill>
                <a:latin typeface="Arial" panose="020B0604020202020204" pitchFamily="34" charset="0"/>
                <a:ea typeface="+mn-ea"/>
                <a:cs typeface="Arial" panose="020B0604020202020204" pitchFamily="34" charset="0"/>
              </a:rPr>
              <a:t>References for manufacturers</a:t>
            </a:r>
          </a:p>
          <a:p>
            <a:pPr marL="914400" lvl="1" indent="-571500" algn="l" defTabSz="1828800" hangingPunct="1">
              <a:spcBef>
                <a:spcPct val="20000"/>
              </a:spcBef>
              <a:buFont typeface="Arial" panose="020B0604020202020204" pitchFamily="34" charset="0"/>
              <a:buChar char="•"/>
            </a:pPr>
            <a:r>
              <a:rPr lang="en-US" sz="4400" b="0" kern="1200" dirty="0">
                <a:solidFill>
                  <a:prstClr val="black"/>
                </a:solidFill>
                <a:latin typeface="Arial" panose="020B0604020202020204" pitchFamily="34" charset="0"/>
                <a:ea typeface="+mn-ea"/>
                <a:cs typeface="Arial" panose="020B0604020202020204" pitchFamily="34" charset="0"/>
              </a:rPr>
              <a:t>Defines common acronyms</a:t>
            </a:r>
          </a:p>
        </p:txBody>
      </p:sp>
      <p:sp>
        <p:nvSpPr>
          <p:cNvPr id="14" name="Line">
            <a:extLst>
              <a:ext uri="{FF2B5EF4-FFF2-40B4-BE49-F238E27FC236}">
                <a16:creationId xmlns:a16="http://schemas.microsoft.com/office/drawing/2014/main" id="{2564B48C-52C1-490F-B91A-1F4D57A2B765}"/>
              </a:ext>
            </a:extLst>
          </p:cNvPr>
          <p:cNvSpPr/>
          <p:nvPr/>
        </p:nvSpPr>
        <p:spPr>
          <a:xfrm>
            <a:off x="0" y="1776609"/>
            <a:ext cx="18422019" cy="1"/>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dirty="0"/>
          </a:p>
        </p:txBody>
      </p:sp>
    </p:spTree>
    <p:extLst>
      <p:ext uri="{BB962C8B-B14F-4D97-AF65-F5344CB8AC3E}">
        <p14:creationId xmlns:p14="http://schemas.microsoft.com/office/powerpoint/2010/main" val="423645966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dirty="0"/>
              <a:t>Credit Transaction Template</a:t>
            </a:r>
          </a:p>
        </p:txBody>
      </p:sp>
      <p:sp>
        <p:nvSpPr>
          <p:cNvPr id="6" name="Text Placeholder 5"/>
          <p:cNvSpPr>
            <a:spLocks noGrp="1"/>
          </p:cNvSpPr>
          <p:nvPr>
            <p:ph type="body" sz="quarter" idx="10"/>
          </p:nvPr>
        </p:nvSpPr>
        <p:spPr/>
        <p:txBody>
          <a:bodyPr/>
          <a:lstStyle/>
          <a:p>
            <a:r>
              <a:rPr lang="en-US" dirty="0"/>
              <a:t>7.12.2022</a:t>
            </a:r>
          </a:p>
        </p:txBody>
      </p:sp>
    </p:spTree>
    <p:extLst>
      <p:ext uri="{BB962C8B-B14F-4D97-AF65-F5344CB8AC3E}">
        <p14:creationId xmlns:p14="http://schemas.microsoft.com/office/powerpoint/2010/main" val="677442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384168-7D30-45B3-8FAF-E2D89024E088}"/>
              </a:ext>
            </a:extLst>
          </p:cNvPr>
          <p:cNvSpPr>
            <a:spLocks noGrp="1"/>
          </p:cNvSpPr>
          <p:nvPr>
            <p:ph type="body" sz="quarter" idx="11"/>
          </p:nvPr>
        </p:nvSpPr>
        <p:spPr>
          <a:xfrm>
            <a:off x="15555082" y="3997520"/>
            <a:ext cx="6881172" cy="1555750"/>
          </a:xfrm>
        </p:spPr>
        <p:txBody>
          <a:bodyPr>
            <a:normAutofit/>
          </a:bodyPr>
          <a:lstStyle/>
          <a:p>
            <a:r>
              <a:rPr lang="en-US" dirty="0"/>
              <a:t>Where to find the Template</a:t>
            </a:r>
          </a:p>
          <a:p>
            <a:endParaRPr lang="en-US" dirty="0"/>
          </a:p>
        </p:txBody>
      </p:sp>
      <p:sp>
        <p:nvSpPr>
          <p:cNvPr id="5" name="Text Placeholder 4">
            <a:extLst>
              <a:ext uri="{FF2B5EF4-FFF2-40B4-BE49-F238E27FC236}">
                <a16:creationId xmlns:a16="http://schemas.microsoft.com/office/drawing/2014/main" id="{2C393059-C81D-41C1-9513-2D248C503AD8}"/>
              </a:ext>
            </a:extLst>
          </p:cNvPr>
          <p:cNvSpPr>
            <a:spLocks noGrp="1"/>
          </p:cNvSpPr>
          <p:nvPr>
            <p:ph type="body" sz="quarter" idx="13"/>
          </p:nvPr>
        </p:nvSpPr>
        <p:spPr/>
        <p:txBody>
          <a:bodyPr/>
          <a:lstStyle/>
          <a:p>
            <a:r>
              <a:rPr lang="en-US" dirty="0"/>
              <a:t>1</a:t>
            </a:r>
          </a:p>
        </p:txBody>
      </p:sp>
      <p:sp>
        <p:nvSpPr>
          <p:cNvPr id="6" name="Text Placeholder 5">
            <a:extLst>
              <a:ext uri="{FF2B5EF4-FFF2-40B4-BE49-F238E27FC236}">
                <a16:creationId xmlns:a16="http://schemas.microsoft.com/office/drawing/2014/main" id="{11E353D9-C2DB-4C9F-8379-1FF411BFC326}"/>
              </a:ext>
            </a:extLst>
          </p:cNvPr>
          <p:cNvSpPr>
            <a:spLocks noGrp="1"/>
          </p:cNvSpPr>
          <p:nvPr>
            <p:ph type="body" sz="quarter" idx="14"/>
          </p:nvPr>
        </p:nvSpPr>
        <p:spPr>
          <a:xfrm>
            <a:off x="15555082" y="1533543"/>
            <a:ext cx="5486400" cy="1555750"/>
          </a:xfrm>
        </p:spPr>
        <p:txBody>
          <a:bodyPr/>
          <a:lstStyle/>
          <a:p>
            <a:r>
              <a:rPr lang="en-US" dirty="0"/>
              <a:t>Overview</a:t>
            </a:r>
          </a:p>
          <a:p>
            <a:endParaRPr lang="en-US" dirty="0"/>
          </a:p>
        </p:txBody>
      </p:sp>
      <p:sp>
        <p:nvSpPr>
          <p:cNvPr id="7" name="Text Placeholder 6">
            <a:extLst>
              <a:ext uri="{FF2B5EF4-FFF2-40B4-BE49-F238E27FC236}">
                <a16:creationId xmlns:a16="http://schemas.microsoft.com/office/drawing/2014/main" id="{A3158FD5-7272-415F-A62B-22B0B139087A}"/>
              </a:ext>
            </a:extLst>
          </p:cNvPr>
          <p:cNvSpPr>
            <a:spLocks noGrp="1"/>
          </p:cNvSpPr>
          <p:nvPr>
            <p:ph type="body" sz="quarter" idx="15"/>
          </p:nvPr>
        </p:nvSpPr>
        <p:spPr/>
        <p:txBody>
          <a:bodyPr/>
          <a:lstStyle/>
          <a:p>
            <a:r>
              <a:rPr lang="en-US" dirty="0"/>
              <a:t>2</a:t>
            </a:r>
          </a:p>
        </p:txBody>
      </p:sp>
      <p:sp>
        <p:nvSpPr>
          <p:cNvPr id="8" name="Text Placeholder 7">
            <a:extLst>
              <a:ext uri="{FF2B5EF4-FFF2-40B4-BE49-F238E27FC236}">
                <a16:creationId xmlns:a16="http://schemas.microsoft.com/office/drawing/2014/main" id="{234F60C5-2AC8-42BD-BCCD-C8DC2B1E3A94}"/>
              </a:ext>
            </a:extLst>
          </p:cNvPr>
          <p:cNvSpPr>
            <a:spLocks noGrp="1"/>
          </p:cNvSpPr>
          <p:nvPr>
            <p:ph type="body" sz="quarter" idx="16"/>
          </p:nvPr>
        </p:nvSpPr>
        <p:spPr>
          <a:xfrm>
            <a:off x="15555082" y="6080125"/>
            <a:ext cx="8828918" cy="1555750"/>
          </a:xfrm>
        </p:spPr>
        <p:txBody>
          <a:bodyPr/>
          <a:lstStyle/>
          <a:p>
            <a:r>
              <a:rPr lang="en-US" dirty="0"/>
              <a:t>Instructions on how to fill out the template</a:t>
            </a:r>
          </a:p>
          <a:p>
            <a:endParaRPr lang="en-US" dirty="0"/>
          </a:p>
        </p:txBody>
      </p:sp>
      <p:sp>
        <p:nvSpPr>
          <p:cNvPr id="9" name="Text Placeholder 8">
            <a:extLst>
              <a:ext uri="{FF2B5EF4-FFF2-40B4-BE49-F238E27FC236}">
                <a16:creationId xmlns:a16="http://schemas.microsoft.com/office/drawing/2014/main" id="{579510CF-05A1-4961-9A13-4FE4ED3868CB}"/>
              </a:ext>
            </a:extLst>
          </p:cNvPr>
          <p:cNvSpPr>
            <a:spLocks noGrp="1"/>
          </p:cNvSpPr>
          <p:nvPr>
            <p:ph type="body" sz="quarter" idx="17"/>
          </p:nvPr>
        </p:nvSpPr>
        <p:spPr/>
        <p:txBody>
          <a:bodyPr/>
          <a:lstStyle/>
          <a:p>
            <a:r>
              <a:rPr lang="en-US" dirty="0"/>
              <a:t>3</a:t>
            </a:r>
          </a:p>
        </p:txBody>
      </p:sp>
      <p:sp>
        <p:nvSpPr>
          <p:cNvPr id="14" name="Slide Number Placeholder 13">
            <a:extLst>
              <a:ext uri="{FF2B5EF4-FFF2-40B4-BE49-F238E27FC236}">
                <a16:creationId xmlns:a16="http://schemas.microsoft.com/office/drawing/2014/main" id="{8F612468-AB79-4DB4-8620-1A4CBBD80E63}"/>
              </a:ext>
            </a:extLst>
          </p:cNvPr>
          <p:cNvSpPr>
            <a:spLocks noGrp="1"/>
          </p:cNvSpPr>
          <p:nvPr>
            <p:ph type="sldNum" sz="quarter" idx="22"/>
          </p:nvPr>
        </p:nvSpPr>
        <p:spPr>
          <a:xfrm>
            <a:off x="12048593" y="13081000"/>
            <a:ext cx="274114" cy="471924"/>
          </a:xfrm>
        </p:spPr>
        <p:txBody>
          <a:bodyPr/>
          <a:lstStyle/>
          <a:p>
            <a:fld id="{51958082-F318-42B1-9B3A-17B8BA734747}" type="slidenum">
              <a:rPr lang="en-US" smtClean="0"/>
              <a:pPr/>
              <a:t>15</a:t>
            </a:fld>
            <a:endParaRPr lang="en-US" dirty="0"/>
          </a:p>
        </p:txBody>
      </p:sp>
      <p:sp>
        <p:nvSpPr>
          <p:cNvPr id="10" name="Title 3">
            <a:extLst>
              <a:ext uri="{FF2B5EF4-FFF2-40B4-BE49-F238E27FC236}">
                <a16:creationId xmlns:a16="http://schemas.microsoft.com/office/drawing/2014/main" id="{05D3C2C4-6A95-4659-AE50-5EC46C628E62}"/>
              </a:ext>
            </a:extLst>
          </p:cNvPr>
          <p:cNvSpPr txBox="1">
            <a:spLocks/>
          </p:cNvSpPr>
          <p:nvPr/>
        </p:nvSpPr>
        <p:spPr>
          <a:xfrm>
            <a:off x="1123951" y="3916608"/>
            <a:ext cx="11830050" cy="3273324"/>
          </a:xfrm>
          <a:prstGeom prst="rect">
            <a:avLst/>
          </a:prstGeom>
        </p:spPr>
        <p:txBody>
          <a:bodyPr vert="horz" lIns="0" tIns="0" rIns="0" bIns="0" rtlCol="0" anchor="b" anchorCtr="0">
            <a:normAutofit/>
          </a:bodyPr>
          <a:lstStyle>
            <a:lvl1pPr algn="ctr" defTabSz="914400" rtl="0" eaLnBrk="1" latinLnBrk="0" hangingPunct="1">
              <a:lnSpc>
                <a:spcPct val="90000"/>
              </a:lnSpc>
              <a:spcBef>
                <a:spcPct val="0"/>
              </a:spcBef>
              <a:buNone/>
              <a:defRPr sz="6000" kern="1200" baseline="0">
                <a:solidFill>
                  <a:schemeClr val="bg1"/>
                </a:solidFill>
                <a:latin typeface="+mj-lt"/>
                <a:ea typeface="+mj-ea"/>
                <a:cs typeface="+mj-cs"/>
              </a:defRPr>
            </a:lvl1pPr>
          </a:lstStyle>
          <a:p>
            <a:r>
              <a:rPr lang="en-US" sz="12000" dirty="0"/>
              <a:t>Agenda</a:t>
            </a:r>
          </a:p>
        </p:txBody>
      </p:sp>
    </p:spTree>
    <p:extLst>
      <p:ext uri="{BB962C8B-B14F-4D97-AF65-F5344CB8AC3E}">
        <p14:creationId xmlns:p14="http://schemas.microsoft.com/office/powerpoint/2010/main" val="2715913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91883" y="206829"/>
            <a:ext cx="9797146" cy="1948542"/>
          </a:xfrm>
        </p:spPr>
        <p:txBody>
          <a:bodyPr>
            <a:normAutofit/>
          </a:bodyPr>
          <a:lstStyle/>
          <a:p>
            <a:r>
              <a:rPr lang="en-US" sz="6600" dirty="0"/>
              <a:t>Overview </a:t>
            </a:r>
            <a:br>
              <a:rPr lang="en-US" sz="6600" dirty="0"/>
            </a:br>
            <a:endParaRPr lang="en-US" sz="4000" i="1" dirty="0"/>
          </a:p>
        </p:txBody>
      </p:sp>
      <p:sp>
        <p:nvSpPr>
          <p:cNvPr id="6" name="Content Placeholder 5"/>
          <p:cNvSpPr>
            <a:spLocks noGrp="1"/>
          </p:cNvSpPr>
          <p:nvPr>
            <p:ph type="body" sz="half" idx="2"/>
          </p:nvPr>
        </p:nvSpPr>
        <p:spPr>
          <a:xfrm>
            <a:off x="914396" y="2427514"/>
            <a:ext cx="22990633" cy="10145486"/>
          </a:xfrm>
          <a:solidFill>
            <a:schemeClr val="bg1"/>
          </a:solidFill>
        </p:spPr>
        <p:txBody>
          <a:bodyPr>
            <a:normAutofit/>
          </a:bodyPr>
          <a:lstStyle/>
          <a:p>
            <a:pPr>
              <a:spcBef>
                <a:spcPts val="1200"/>
              </a:spcBef>
            </a:pPr>
            <a:r>
              <a:rPr lang="en-US" sz="4800" b="1" dirty="0"/>
              <a:t>Purpose:</a:t>
            </a:r>
          </a:p>
          <a:p>
            <a:pPr marL="571500" indent="-571500">
              <a:spcBef>
                <a:spcPts val="1200"/>
              </a:spcBef>
              <a:buFont typeface="Arial" panose="020B0604020202020204" pitchFamily="34" charset="0"/>
              <a:buChar char="•"/>
            </a:pPr>
            <a:r>
              <a:rPr lang="en-US" sz="4400" dirty="0"/>
              <a:t>Uniform data reporting for credit transactions</a:t>
            </a:r>
          </a:p>
          <a:p>
            <a:pPr marL="1485900" lvl="1" indent="-571500">
              <a:spcBef>
                <a:spcPts val="1200"/>
              </a:spcBef>
              <a:buFont typeface="Arial" panose="020B0604020202020204" pitchFamily="34" charset="0"/>
              <a:buChar char="•"/>
            </a:pPr>
            <a:r>
              <a:rPr lang="en-US" sz="4400" dirty="0"/>
              <a:t>Facilitates NHTSA processing credit transactions more efficiently</a:t>
            </a:r>
          </a:p>
          <a:p>
            <a:pPr marL="571500" indent="-571500">
              <a:spcBef>
                <a:spcPts val="1200"/>
              </a:spcBef>
              <a:buFont typeface="Arial" panose="020B0604020202020204" pitchFamily="34" charset="0"/>
              <a:buChar char="•"/>
            </a:pPr>
            <a:r>
              <a:rPr lang="en-US" sz="4400" dirty="0"/>
              <a:t>Calculates the adjustment factor per 49 CFR 536.4 (c)</a:t>
            </a:r>
          </a:p>
          <a:p>
            <a:pPr marL="1485900" lvl="1" indent="-571500">
              <a:spcBef>
                <a:spcPts val="1200"/>
              </a:spcBef>
              <a:buFont typeface="Arial" panose="020B0604020202020204" pitchFamily="34" charset="0"/>
              <a:buChar char="•"/>
            </a:pPr>
            <a:r>
              <a:rPr lang="en-US" sz="4400" dirty="0"/>
              <a:t>Prevents errors in the calculation and rounding</a:t>
            </a:r>
          </a:p>
          <a:p>
            <a:pPr marL="685800" indent="-685800">
              <a:spcBef>
                <a:spcPts val="1200"/>
              </a:spcBef>
              <a:buFont typeface="Arial" panose="020B0604020202020204" pitchFamily="34" charset="0"/>
              <a:buChar char="•"/>
            </a:pPr>
            <a:r>
              <a:rPr lang="en-US" sz="4800" dirty="0"/>
              <a:t>Any manufacturer submitting a credit transaction to NHTSA should use the credit transaction template</a:t>
            </a:r>
          </a:p>
          <a:p>
            <a:pPr marL="1600200" lvl="1" indent="-685800">
              <a:spcBef>
                <a:spcPts val="1200"/>
              </a:spcBef>
              <a:buFont typeface="Arial" panose="020B0604020202020204" pitchFamily="34" charset="0"/>
              <a:buChar char="•"/>
            </a:pPr>
            <a:r>
              <a:rPr lang="en-US" sz="4400" dirty="0"/>
              <a:t>For trades, buyer should fill out the template as discussed later</a:t>
            </a:r>
          </a:p>
          <a:p>
            <a:pPr>
              <a:spcBef>
                <a:spcPts val="1200"/>
              </a:spcBef>
            </a:pPr>
            <a:endParaRPr lang="en-US" sz="4400" b="1" dirty="0"/>
          </a:p>
          <a:p>
            <a:pPr>
              <a:spcBef>
                <a:spcPts val="1200"/>
              </a:spcBef>
            </a:pPr>
            <a:r>
              <a:rPr lang="en-US" sz="4800" b="1" dirty="0"/>
              <a:t>Date Required:</a:t>
            </a:r>
          </a:p>
          <a:p>
            <a:pPr marL="571500" indent="-571500">
              <a:spcBef>
                <a:spcPts val="1200"/>
              </a:spcBef>
              <a:buFont typeface="Arial" panose="020B0604020202020204" pitchFamily="34" charset="0"/>
              <a:buChar char="•"/>
            </a:pPr>
            <a:r>
              <a:rPr lang="en-US" sz="4400" dirty="0"/>
              <a:t>Mandatory reporting date is September 2022, according to CAFE Final Rule 2024-2026</a:t>
            </a:r>
            <a:endParaRPr lang="en-US" sz="3600" b="1" dirty="0"/>
          </a:p>
        </p:txBody>
      </p:sp>
      <p:sp>
        <p:nvSpPr>
          <p:cNvPr id="7" name="Line">
            <a:extLst>
              <a:ext uri="{FF2B5EF4-FFF2-40B4-BE49-F238E27FC236}">
                <a16:creationId xmlns:a16="http://schemas.microsoft.com/office/drawing/2014/main" id="{D98C0232-59F9-4FFE-979E-3732820214BF}"/>
              </a:ext>
            </a:extLst>
          </p:cNvPr>
          <p:cNvSpPr/>
          <p:nvPr/>
        </p:nvSpPr>
        <p:spPr>
          <a:xfrm>
            <a:off x="0" y="1776609"/>
            <a:ext cx="18422019" cy="1"/>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dirty="0"/>
          </a:p>
        </p:txBody>
      </p:sp>
    </p:spTree>
    <p:extLst>
      <p:ext uri="{BB962C8B-B14F-4D97-AF65-F5344CB8AC3E}">
        <p14:creationId xmlns:p14="http://schemas.microsoft.com/office/powerpoint/2010/main" val="2699290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F615FB-832A-46D7-8E02-9FBD88236EF0}"/>
              </a:ext>
            </a:extLst>
          </p:cNvPr>
          <p:cNvSpPr>
            <a:spLocks noGrp="1"/>
          </p:cNvSpPr>
          <p:nvPr>
            <p:ph type="title"/>
          </p:nvPr>
        </p:nvSpPr>
        <p:spPr/>
        <p:txBody>
          <a:bodyPr/>
          <a:lstStyle/>
          <a:p>
            <a:r>
              <a:rPr lang="en-US" dirty="0"/>
              <a:t>Where To Find the Template</a:t>
            </a:r>
          </a:p>
        </p:txBody>
      </p:sp>
      <p:pic>
        <p:nvPicPr>
          <p:cNvPr id="6" name="Picture 5">
            <a:extLst>
              <a:ext uri="{FF2B5EF4-FFF2-40B4-BE49-F238E27FC236}">
                <a16:creationId xmlns:a16="http://schemas.microsoft.com/office/drawing/2014/main" id="{039C4587-16B4-4D25-9C92-484715E4CF06}"/>
              </a:ext>
            </a:extLst>
          </p:cNvPr>
          <p:cNvPicPr>
            <a:picLocks noChangeAspect="1"/>
          </p:cNvPicPr>
          <p:nvPr/>
        </p:nvPicPr>
        <p:blipFill rotWithShape="1">
          <a:blip r:embed="rId2"/>
          <a:srcRect l="2352" t="-688" r="1885" b="688"/>
          <a:stretch/>
        </p:blipFill>
        <p:spPr>
          <a:xfrm>
            <a:off x="10250651" y="1764655"/>
            <a:ext cx="12721894" cy="11951346"/>
          </a:xfrm>
          <a:prstGeom prst="rect">
            <a:avLst/>
          </a:prstGeom>
        </p:spPr>
      </p:pic>
      <p:sp>
        <p:nvSpPr>
          <p:cNvPr id="7" name="Rectangle 6">
            <a:extLst>
              <a:ext uri="{FF2B5EF4-FFF2-40B4-BE49-F238E27FC236}">
                <a16:creationId xmlns:a16="http://schemas.microsoft.com/office/drawing/2014/main" id="{50BE9455-A74B-4DAC-AA1F-B73CCD6738E2}"/>
              </a:ext>
            </a:extLst>
          </p:cNvPr>
          <p:cNvSpPr/>
          <p:nvPr/>
        </p:nvSpPr>
        <p:spPr>
          <a:xfrm>
            <a:off x="10250649" y="9052620"/>
            <a:ext cx="12853190" cy="1295148"/>
          </a:xfrm>
          <a:prstGeom prst="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defTabSz="1828800" hangingPunct="1"/>
            <a:endParaRPr lang="en-US" sz="3600" b="0" kern="1200" dirty="0">
              <a:solidFill>
                <a:prstClr val="black"/>
              </a:solidFill>
              <a:latin typeface="Arial" panose="020B0604020202020204"/>
            </a:endParaRPr>
          </a:p>
        </p:txBody>
      </p:sp>
      <p:sp>
        <p:nvSpPr>
          <p:cNvPr id="8" name="Arrow: Right 7">
            <a:extLst>
              <a:ext uri="{FF2B5EF4-FFF2-40B4-BE49-F238E27FC236}">
                <a16:creationId xmlns:a16="http://schemas.microsoft.com/office/drawing/2014/main" id="{A9677BE8-1055-4748-822A-B0AEC068C954}"/>
              </a:ext>
            </a:extLst>
          </p:cNvPr>
          <p:cNvSpPr/>
          <p:nvPr/>
        </p:nvSpPr>
        <p:spPr>
          <a:xfrm>
            <a:off x="7231650" y="9469187"/>
            <a:ext cx="2465672" cy="4620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b="0" kern="1200" dirty="0">
              <a:solidFill>
                <a:prstClr val="white"/>
              </a:solidFill>
              <a:latin typeface="Arial" panose="020B0604020202020204"/>
            </a:endParaRPr>
          </a:p>
        </p:txBody>
      </p:sp>
      <p:pic>
        <p:nvPicPr>
          <p:cNvPr id="9" name="Picture 8">
            <a:extLst>
              <a:ext uri="{FF2B5EF4-FFF2-40B4-BE49-F238E27FC236}">
                <a16:creationId xmlns:a16="http://schemas.microsoft.com/office/drawing/2014/main" id="{53D77DFC-7336-403D-AD8A-7C8F27CB894E}"/>
              </a:ext>
            </a:extLst>
          </p:cNvPr>
          <p:cNvPicPr>
            <a:picLocks noChangeAspect="1"/>
          </p:cNvPicPr>
          <p:nvPr/>
        </p:nvPicPr>
        <p:blipFill>
          <a:blip r:embed="rId3"/>
          <a:stretch>
            <a:fillRect/>
          </a:stretch>
        </p:blipFill>
        <p:spPr>
          <a:xfrm>
            <a:off x="1578642" y="8762152"/>
            <a:ext cx="5228012" cy="1876080"/>
          </a:xfrm>
          <a:prstGeom prst="rect">
            <a:avLst/>
          </a:prstGeom>
        </p:spPr>
      </p:pic>
      <p:pic>
        <p:nvPicPr>
          <p:cNvPr id="10" name="Picture 9">
            <a:hlinkClick r:id="rId4"/>
            <a:extLst>
              <a:ext uri="{FF2B5EF4-FFF2-40B4-BE49-F238E27FC236}">
                <a16:creationId xmlns:a16="http://schemas.microsoft.com/office/drawing/2014/main" id="{C360F0BE-F35A-4614-BB35-E5DB695600B3}"/>
              </a:ext>
            </a:extLst>
          </p:cNvPr>
          <p:cNvPicPr>
            <a:picLocks noChangeAspect="1"/>
          </p:cNvPicPr>
          <p:nvPr/>
        </p:nvPicPr>
        <p:blipFill>
          <a:blip r:embed="rId5"/>
          <a:stretch>
            <a:fillRect/>
          </a:stretch>
        </p:blipFill>
        <p:spPr>
          <a:xfrm>
            <a:off x="2792418" y="5021986"/>
            <a:ext cx="5630784" cy="1312188"/>
          </a:xfrm>
          <a:prstGeom prst="rect">
            <a:avLst/>
          </a:prstGeom>
        </p:spPr>
      </p:pic>
      <p:sp>
        <p:nvSpPr>
          <p:cNvPr id="11" name="Arrow: Down 10">
            <a:extLst>
              <a:ext uri="{FF2B5EF4-FFF2-40B4-BE49-F238E27FC236}">
                <a16:creationId xmlns:a16="http://schemas.microsoft.com/office/drawing/2014/main" id="{C627C7B0-9D9C-4AA0-AA19-4186AF4133E9}"/>
              </a:ext>
            </a:extLst>
          </p:cNvPr>
          <p:cNvSpPr/>
          <p:nvPr/>
        </p:nvSpPr>
        <p:spPr>
          <a:xfrm rot="16200000">
            <a:off x="1736645" y="5245581"/>
            <a:ext cx="595902" cy="744630"/>
          </a:xfrm>
          <a:prstGeom prst="down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b="0" kern="1200" dirty="0">
              <a:solidFill>
                <a:prstClr val="white"/>
              </a:solidFill>
              <a:latin typeface="Arial" panose="020B0604020202020204"/>
            </a:endParaRPr>
          </a:p>
        </p:txBody>
      </p:sp>
      <p:sp>
        <p:nvSpPr>
          <p:cNvPr id="4" name="Rectangle 3">
            <a:extLst>
              <a:ext uri="{FF2B5EF4-FFF2-40B4-BE49-F238E27FC236}">
                <a16:creationId xmlns:a16="http://schemas.microsoft.com/office/drawing/2014/main" id="{55670259-7EE2-424D-95AA-D81BCE121E0E}"/>
              </a:ext>
            </a:extLst>
          </p:cNvPr>
          <p:cNvSpPr/>
          <p:nvPr/>
        </p:nvSpPr>
        <p:spPr>
          <a:xfrm>
            <a:off x="748123" y="6447664"/>
            <a:ext cx="8949202" cy="1200329"/>
          </a:xfrm>
          <a:prstGeom prst="rect">
            <a:avLst/>
          </a:prstGeom>
        </p:spPr>
        <p:txBody>
          <a:bodyPr wrap="square">
            <a:spAutoFit/>
          </a:bodyPr>
          <a:lstStyle/>
          <a:p>
            <a:pPr algn="l" defTabSz="1828800" hangingPunct="1"/>
            <a:r>
              <a:rPr lang="en-US" sz="3600" b="0" kern="1200" dirty="0">
                <a:solidFill>
                  <a:prstClr val="black"/>
                </a:solidFill>
                <a:latin typeface="Arial" panose="020B0604020202020204"/>
                <a:ea typeface="+mn-ea"/>
                <a:cs typeface="+mn-cs"/>
              </a:rPr>
              <a:t>https://one.nhtsa.gov/cafe_pic/CAFE_PIC_home.htm</a:t>
            </a:r>
          </a:p>
        </p:txBody>
      </p:sp>
      <p:sp>
        <p:nvSpPr>
          <p:cNvPr id="2" name="TextBox 1">
            <a:extLst>
              <a:ext uri="{FF2B5EF4-FFF2-40B4-BE49-F238E27FC236}">
                <a16:creationId xmlns:a16="http://schemas.microsoft.com/office/drawing/2014/main" id="{7BFC6FCA-2A4B-443D-A81E-14089630E6B8}"/>
              </a:ext>
            </a:extLst>
          </p:cNvPr>
          <p:cNvSpPr txBox="1"/>
          <p:nvPr/>
        </p:nvSpPr>
        <p:spPr>
          <a:xfrm>
            <a:off x="1116537" y="11312220"/>
            <a:ext cx="7306665" cy="553998"/>
          </a:xfrm>
          <a:prstGeom prst="rect">
            <a:avLst/>
          </a:prstGeom>
          <a:noFill/>
        </p:spPr>
        <p:txBody>
          <a:bodyPr wrap="square" rtlCol="0">
            <a:spAutoFit/>
          </a:bodyPr>
          <a:lstStyle/>
          <a:p>
            <a:r>
              <a:rPr lang="en-US" dirty="0"/>
              <a:t>User guide available at same location</a:t>
            </a:r>
          </a:p>
        </p:txBody>
      </p:sp>
    </p:spTree>
    <p:extLst>
      <p:ext uri="{BB962C8B-B14F-4D97-AF65-F5344CB8AC3E}">
        <p14:creationId xmlns:p14="http://schemas.microsoft.com/office/powerpoint/2010/main" val="1566584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91372" y="-181527"/>
            <a:ext cx="19425427" cy="3200400"/>
          </a:xfrm>
        </p:spPr>
        <p:txBody>
          <a:bodyPr>
            <a:normAutofit/>
          </a:bodyPr>
          <a:lstStyle/>
          <a:p>
            <a:r>
              <a:rPr lang="en-US" sz="8000" dirty="0">
                <a:latin typeface="+mn-lt"/>
              </a:rPr>
              <a:t>Instructions to fill out the template</a:t>
            </a:r>
            <a:endParaRPr lang="en-US" sz="8000" i="1" dirty="0">
              <a:latin typeface="+mn-lt"/>
            </a:endParaRPr>
          </a:p>
        </p:txBody>
      </p:sp>
      <p:sp>
        <p:nvSpPr>
          <p:cNvPr id="6" name="Content Placeholder 5"/>
          <p:cNvSpPr>
            <a:spLocks noGrp="1"/>
          </p:cNvSpPr>
          <p:nvPr>
            <p:ph type="body" sz="half" idx="2"/>
          </p:nvPr>
        </p:nvSpPr>
        <p:spPr>
          <a:xfrm>
            <a:off x="914398" y="4572001"/>
            <a:ext cx="18970908" cy="6238754"/>
          </a:xfrm>
        </p:spPr>
        <p:txBody>
          <a:bodyPr>
            <a:normAutofit/>
          </a:bodyPr>
          <a:lstStyle/>
          <a:p>
            <a:r>
              <a:rPr lang="en-US" b="1" dirty="0"/>
              <a:t>Data Definitions Tab</a:t>
            </a:r>
            <a:r>
              <a:rPr lang="en-US" dirty="0"/>
              <a:t> </a:t>
            </a:r>
          </a:p>
          <a:p>
            <a:br>
              <a:rPr lang="en-US" dirty="0"/>
            </a:br>
            <a:r>
              <a:rPr lang="en-US" dirty="0"/>
              <a:t>This tab requires no information to be entered by the user.</a:t>
            </a:r>
          </a:p>
          <a:p>
            <a:pPr marL="1485900" lvl="1" indent="-571500">
              <a:buFont typeface="Arial" panose="020B0604020202020204" pitchFamily="34" charset="0"/>
              <a:buChar char="•"/>
            </a:pPr>
            <a:r>
              <a:rPr lang="en-US" dirty="0"/>
              <a:t>Provides information for the user to better understand where data should be entered in the Details and Transactions tabs </a:t>
            </a:r>
          </a:p>
          <a:p>
            <a:pPr marL="1485900" lvl="1" indent="-571500">
              <a:buFont typeface="Arial" panose="020B0604020202020204" pitchFamily="34" charset="0"/>
              <a:buChar char="•"/>
            </a:pPr>
            <a:r>
              <a:rPr lang="en-US" dirty="0"/>
              <a:t>Explains which regulations require this data</a:t>
            </a:r>
          </a:p>
          <a:p>
            <a:pPr>
              <a:spcBef>
                <a:spcPts val="1200"/>
              </a:spcBef>
            </a:pPr>
            <a:endParaRPr lang="en-US" sz="2800" b="1" dirty="0"/>
          </a:p>
        </p:txBody>
      </p:sp>
      <p:pic>
        <p:nvPicPr>
          <p:cNvPr id="7" name="Picture 6">
            <a:extLst>
              <a:ext uri="{FF2B5EF4-FFF2-40B4-BE49-F238E27FC236}">
                <a16:creationId xmlns:a16="http://schemas.microsoft.com/office/drawing/2014/main" id="{C415A3DB-1FA4-4AFC-807D-6EC089BD9D7E}"/>
              </a:ext>
            </a:extLst>
          </p:cNvPr>
          <p:cNvPicPr>
            <a:picLocks noChangeAspect="1"/>
          </p:cNvPicPr>
          <p:nvPr/>
        </p:nvPicPr>
        <p:blipFill>
          <a:blip r:embed="rId2"/>
          <a:stretch>
            <a:fillRect/>
          </a:stretch>
        </p:blipFill>
        <p:spPr>
          <a:xfrm>
            <a:off x="1076445" y="7678257"/>
            <a:ext cx="19665390" cy="5837002"/>
          </a:xfrm>
          <a:prstGeom prst="rect">
            <a:avLst/>
          </a:prstGeom>
        </p:spPr>
      </p:pic>
    </p:spTree>
    <p:extLst>
      <p:ext uri="{BB962C8B-B14F-4D97-AF65-F5344CB8AC3E}">
        <p14:creationId xmlns:p14="http://schemas.microsoft.com/office/powerpoint/2010/main" val="3353237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8CFEAC-CB13-406C-ADD0-D9793B073FC6}"/>
              </a:ext>
            </a:extLst>
          </p:cNvPr>
          <p:cNvSpPr>
            <a:spLocks noGrp="1"/>
          </p:cNvSpPr>
          <p:nvPr>
            <p:ph type="title"/>
          </p:nvPr>
        </p:nvSpPr>
        <p:spPr/>
        <p:txBody>
          <a:bodyPr/>
          <a:lstStyle/>
          <a:p>
            <a:r>
              <a:rPr lang="en-US" b="1" dirty="0"/>
              <a:t>Details Tab</a:t>
            </a:r>
            <a:br>
              <a:rPr lang="en-US" b="1" dirty="0"/>
            </a:br>
            <a:endParaRPr lang="en-US" dirty="0"/>
          </a:p>
        </p:txBody>
      </p:sp>
      <p:sp>
        <p:nvSpPr>
          <p:cNvPr id="5" name="Text Placeholder 4">
            <a:extLst>
              <a:ext uri="{FF2B5EF4-FFF2-40B4-BE49-F238E27FC236}">
                <a16:creationId xmlns:a16="http://schemas.microsoft.com/office/drawing/2014/main" id="{8DD4A52A-91D4-48C3-B231-2C31356202DE}"/>
              </a:ext>
            </a:extLst>
          </p:cNvPr>
          <p:cNvSpPr>
            <a:spLocks noGrp="1"/>
          </p:cNvSpPr>
          <p:nvPr>
            <p:ph type="body" sz="half" idx="2"/>
          </p:nvPr>
        </p:nvSpPr>
        <p:spPr/>
        <p:txBody>
          <a:bodyPr>
            <a:normAutofit lnSpcReduction="10000"/>
          </a:bodyPr>
          <a:lstStyle/>
          <a:p>
            <a:pPr marL="685800" indent="-685800">
              <a:buFont typeface="Arial" panose="020B0604020202020204" pitchFamily="34" charset="0"/>
              <a:buChar char="•"/>
            </a:pPr>
            <a:r>
              <a:rPr lang="en-US" dirty="0"/>
              <a:t>The user first selects if this credit transaction is a Trade </a:t>
            </a:r>
          </a:p>
          <a:p>
            <a:pPr marL="685800" indent="-685800">
              <a:buFont typeface="Arial" panose="020B0604020202020204" pitchFamily="34" charset="0"/>
              <a:buChar char="•"/>
            </a:pPr>
            <a:r>
              <a:rPr lang="en-US" dirty="0"/>
              <a:t>Next, the user selects the number of transactions </a:t>
            </a:r>
          </a:p>
          <a:p>
            <a:pPr marL="1600200" lvl="1" indent="-685800">
              <a:buFont typeface="Arial" panose="020B0604020202020204" pitchFamily="34" charset="0"/>
              <a:buChar char="•"/>
            </a:pPr>
            <a:r>
              <a:rPr lang="en-US" dirty="0"/>
              <a:t>can choose up to 10 transactions</a:t>
            </a:r>
          </a:p>
          <a:p>
            <a:pPr marL="1600200" lvl="1" indent="-685800">
              <a:buFont typeface="Arial" panose="020B0604020202020204" pitchFamily="34" charset="0"/>
              <a:buChar char="•"/>
            </a:pPr>
            <a:r>
              <a:rPr lang="en-US" dirty="0"/>
              <a:t>New transaction tabs will appear based on the number of transactions selected</a:t>
            </a:r>
          </a:p>
          <a:p>
            <a:pPr marL="685800" indent="-685800">
              <a:buFont typeface="Arial" panose="020B0604020202020204" pitchFamily="34" charset="0"/>
              <a:buChar char="•"/>
            </a:pPr>
            <a:r>
              <a:rPr lang="en-US" dirty="0"/>
              <a:t>fill out information regarding the credit holder:</a:t>
            </a:r>
          </a:p>
          <a:p>
            <a:pPr marL="1600200" lvl="1" indent="-685800">
              <a:buFont typeface="Arial" panose="020B0604020202020204" pitchFamily="34" charset="0"/>
              <a:buChar char="•"/>
            </a:pPr>
            <a:r>
              <a:rPr lang="en-US" dirty="0"/>
              <a:t>name, address, and phone number; </a:t>
            </a:r>
          </a:p>
          <a:p>
            <a:pPr marL="1600200" lvl="1" indent="-685800">
              <a:buFont typeface="Arial" panose="020B0604020202020204" pitchFamily="34" charset="0"/>
              <a:buChar char="•"/>
            </a:pPr>
            <a:r>
              <a:rPr lang="en-US" dirty="0"/>
              <a:t>designated signatory information including name, title, department, and company of the signatory and the signature date; </a:t>
            </a:r>
          </a:p>
          <a:p>
            <a:pPr marL="1600200" lvl="1" indent="-685800">
              <a:buFont typeface="Arial" panose="020B0604020202020204" pitchFamily="34" charset="0"/>
              <a:buChar char="•"/>
            </a:pPr>
            <a:r>
              <a:rPr lang="en-US" dirty="0"/>
              <a:t>point of contact information including the name, department, company, phone number, and email</a:t>
            </a:r>
            <a:br>
              <a:rPr lang="en-US" dirty="0"/>
            </a:br>
            <a:endParaRPr lang="en-US" dirty="0"/>
          </a:p>
          <a:p>
            <a:endParaRPr lang="en-US" dirty="0"/>
          </a:p>
        </p:txBody>
      </p:sp>
      <p:pic>
        <p:nvPicPr>
          <p:cNvPr id="6" name="Picture 5">
            <a:extLst>
              <a:ext uri="{FF2B5EF4-FFF2-40B4-BE49-F238E27FC236}">
                <a16:creationId xmlns:a16="http://schemas.microsoft.com/office/drawing/2014/main" id="{B6BED18E-91F2-4410-95BF-9C2A0573FA20}"/>
              </a:ext>
            </a:extLst>
          </p:cNvPr>
          <p:cNvPicPr>
            <a:picLocks noChangeAspect="1"/>
          </p:cNvPicPr>
          <p:nvPr/>
        </p:nvPicPr>
        <p:blipFill rotWithShape="1">
          <a:blip r:embed="rId3"/>
          <a:srcRect l="-88" b="2040"/>
          <a:stretch/>
        </p:blipFill>
        <p:spPr>
          <a:xfrm>
            <a:off x="11871869" y="484828"/>
            <a:ext cx="9479458" cy="8235660"/>
          </a:xfrm>
          <a:prstGeom prst="rect">
            <a:avLst/>
          </a:prstGeom>
        </p:spPr>
      </p:pic>
      <p:pic>
        <p:nvPicPr>
          <p:cNvPr id="7" name="Picture 6">
            <a:extLst>
              <a:ext uri="{FF2B5EF4-FFF2-40B4-BE49-F238E27FC236}">
                <a16:creationId xmlns:a16="http://schemas.microsoft.com/office/drawing/2014/main" id="{B187BF10-ADFC-4A44-A3EF-BD6D06EF6D66}"/>
              </a:ext>
            </a:extLst>
          </p:cNvPr>
          <p:cNvPicPr>
            <a:picLocks noChangeAspect="1"/>
          </p:cNvPicPr>
          <p:nvPr/>
        </p:nvPicPr>
        <p:blipFill>
          <a:blip r:embed="rId4"/>
          <a:stretch>
            <a:fillRect/>
          </a:stretch>
        </p:blipFill>
        <p:spPr>
          <a:xfrm>
            <a:off x="11871869" y="8720488"/>
            <a:ext cx="9479458" cy="4018528"/>
          </a:xfrm>
          <a:prstGeom prst="rect">
            <a:avLst/>
          </a:prstGeom>
        </p:spPr>
      </p:pic>
    </p:spTree>
    <p:extLst>
      <p:ext uri="{BB962C8B-B14F-4D97-AF65-F5344CB8AC3E}">
        <p14:creationId xmlns:p14="http://schemas.microsoft.com/office/powerpoint/2010/main" val="532108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F52A499-7BC5-43B6-9C07-BBE58DE0E3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532" y="-137160"/>
            <a:ext cx="24875063" cy="13990320"/>
          </a:xfrm>
          <a:prstGeom prst="rect">
            <a:avLst/>
          </a:prstGeom>
        </p:spPr>
      </p:pic>
      <p:sp>
        <p:nvSpPr>
          <p:cNvPr id="2" name="Title 1">
            <a:extLst>
              <a:ext uri="{FF2B5EF4-FFF2-40B4-BE49-F238E27FC236}">
                <a16:creationId xmlns:a16="http://schemas.microsoft.com/office/drawing/2014/main" id="{0F4988CD-8D01-49F3-B380-485C33EE280F}"/>
              </a:ext>
            </a:extLst>
          </p:cNvPr>
          <p:cNvSpPr>
            <a:spLocks noGrp="1"/>
          </p:cNvSpPr>
          <p:nvPr>
            <p:ph type="title"/>
          </p:nvPr>
        </p:nvSpPr>
        <p:spPr>
          <a:xfrm>
            <a:off x="5915659" y="535940"/>
            <a:ext cx="12552680" cy="2286000"/>
          </a:xfrm>
          <a:solidFill>
            <a:srgbClr val="FFFFFF">
              <a:alpha val="85098"/>
            </a:srgbClr>
          </a:solidFill>
        </p:spPr>
        <p:txBody>
          <a:bodyPr/>
          <a:lstStyle/>
          <a:p>
            <a:r>
              <a:rPr lang="en-US" dirty="0"/>
              <a:t>Table of Contents</a:t>
            </a:r>
          </a:p>
        </p:txBody>
      </p:sp>
      <p:sp>
        <p:nvSpPr>
          <p:cNvPr id="3" name="Text Placeholder 2">
            <a:extLst>
              <a:ext uri="{FF2B5EF4-FFF2-40B4-BE49-F238E27FC236}">
                <a16:creationId xmlns:a16="http://schemas.microsoft.com/office/drawing/2014/main" id="{56AC02C6-306D-49E4-923A-3A70D16D4648}"/>
              </a:ext>
            </a:extLst>
          </p:cNvPr>
          <p:cNvSpPr>
            <a:spLocks noGrp="1"/>
          </p:cNvSpPr>
          <p:nvPr>
            <p:ph type="body" idx="1"/>
          </p:nvPr>
        </p:nvSpPr>
        <p:spPr>
          <a:xfrm>
            <a:off x="4258309" y="3726180"/>
            <a:ext cx="15867380" cy="8079740"/>
          </a:xfrm>
          <a:solidFill>
            <a:srgbClr val="FFFFFF">
              <a:alpha val="85098"/>
            </a:srgbClr>
          </a:solidFill>
        </p:spPr>
        <p:txBody>
          <a:bodyPr>
            <a:normAutofit/>
          </a:bodyPr>
          <a:lstStyle/>
          <a:p>
            <a:pPr marL="914400" indent="-914400">
              <a:buFont typeface="+mj-lt"/>
              <a:buAutoNum type="arabicPeriod"/>
            </a:pPr>
            <a:r>
              <a:rPr lang="en-US" sz="5400" dirty="0"/>
              <a:t>CAFE Projection Reporting Template – Slide 3</a:t>
            </a:r>
          </a:p>
          <a:p>
            <a:pPr marL="914400" indent="-914400">
              <a:buFont typeface="+mj-lt"/>
              <a:buAutoNum type="arabicPeriod"/>
            </a:pPr>
            <a:r>
              <a:rPr lang="en-US" sz="5400" dirty="0"/>
              <a:t>Credit Transaction Template – Slide 14</a:t>
            </a:r>
          </a:p>
          <a:p>
            <a:pPr marL="914400" indent="-914400">
              <a:buFont typeface="+mj-lt"/>
              <a:buAutoNum type="arabicPeriod"/>
            </a:pPr>
            <a:r>
              <a:rPr lang="en-US" sz="5400" dirty="0"/>
              <a:t>PIC Website – Slide 30</a:t>
            </a:r>
          </a:p>
          <a:p>
            <a:pPr marL="914400" indent="-914400">
              <a:buFont typeface="+mj-lt"/>
              <a:buAutoNum type="arabicPeriod"/>
            </a:pPr>
            <a:r>
              <a:rPr lang="en-US" sz="5400" dirty="0"/>
              <a:t>Credit Trade Value Template – Slide 43</a:t>
            </a:r>
          </a:p>
          <a:p>
            <a:pPr marL="914400" indent="-914400">
              <a:buFont typeface="+mj-lt"/>
              <a:buAutoNum type="arabicPeriod"/>
            </a:pPr>
            <a:r>
              <a:rPr lang="en-US" sz="5400" dirty="0"/>
              <a:t>CAFE 101 – Slide 51</a:t>
            </a:r>
          </a:p>
        </p:txBody>
      </p:sp>
    </p:spTree>
    <p:extLst>
      <p:ext uri="{BB962C8B-B14F-4D97-AF65-F5344CB8AC3E}">
        <p14:creationId xmlns:p14="http://schemas.microsoft.com/office/powerpoint/2010/main" val="11025912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7D5345D-3146-4BD9-A98C-40D4C0994A8D}"/>
              </a:ext>
            </a:extLst>
          </p:cNvPr>
          <p:cNvSpPr>
            <a:spLocks noGrp="1"/>
          </p:cNvSpPr>
          <p:nvPr>
            <p:ph idx="4294967295"/>
          </p:nvPr>
        </p:nvSpPr>
        <p:spPr>
          <a:xfrm>
            <a:off x="701041" y="457200"/>
            <a:ext cx="20915786" cy="2841584"/>
          </a:xfrm>
        </p:spPr>
        <p:txBody>
          <a:bodyPr>
            <a:normAutofit fontScale="47500" lnSpcReduction="20000"/>
          </a:bodyPr>
          <a:lstStyle/>
          <a:p>
            <a:pPr marL="571500" indent="-571500"/>
            <a:r>
              <a:rPr lang="en-US" dirty="0"/>
              <a:t>If the transaction is a </a:t>
            </a:r>
            <a:r>
              <a:rPr lang="en-US" b="1" dirty="0"/>
              <a:t>trade</a:t>
            </a:r>
            <a:r>
              <a:rPr lang="en-US" dirty="0"/>
              <a:t>, the Details page will widen, providing space to enter in information about the credit receiver.  </a:t>
            </a:r>
          </a:p>
          <a:p>
            <a:pPr marL="571500" indent="-571500"/>
            <a:r>
              <a:rPr lang="en-US" dirty="0"/>
              <a:t>The</a:t>
            </a:r>
            <a:r>
              <a:rPr lang="en-US" u="sng" dirty="0"/>
              <a:t> </a:t>
            </a:r>
            <a:r>
              <a:rPr lang="en-US" b="1" u="sng" dirty="0"/>
              <a:t>buyer</a:t>
            </a:r>
            <a:r>
              <a:rPr lang="en-US" u="sng" dirty="0"/>
              <a:t> </a:t>
            </a:r>
            <a:r>
              <a:rPr lang="en-US" dirty="0"/>
              <a:t>should fill out the credit transaction template for both parties </a:t>
            </a:r>
          </a:p>
          <a:p>
            <a:pPr marL="571500" indent="-571500"/>
            <a:r>
              <a:rPr lang="en-US" dirty="0"/>
              <a:t>An Unique Transaction ID will be auto generated</a:t>
            </a:r>
          </a:p>
          <a:p>
            <a:pPr marL="571500" indent="-571500"/>
            <a:r>
              <a:rPr lang="en-US" dirty="0"/>
              <a:t>When done filling out the template, click the “Generate Joint Trade Instructions” to generate a pdf and obtain signatures from both credit trade parties</a:t>
            </a:r>
          </a:p>
          <a:p>
            <a:pPr marL="1485900" lvl="1" indent="-571500"/>
            <a:r>
              <a:rPr lang="en-US" dirty="0"/>
              <a:t>include all the information from 536 that OEM needs to know for trading agreement and NHTSA requirement, and it creates acknowledgment for both party for sign</a:t>
            </a:r>
          </a:p>
          <a:p>
            <a:pPr marL="1485900" lvl="1" indent="-571500"/>
            <a:endParaRPr lang="en-US" dirty="0"/>
          </a:p>
          <a:p>
            <a:endParaRPr lang="en-US" dirty="0"/>
          </a:p>
        </p:txBody>
      </p:sp>
      <p:pic>
        <p:nvPicPr>
          <p:cNvPr id="5" name="Picture 4">
            <a:extLst>
              <a:ext uri="{FF2B5EF4-FFF2-40B4-BE49-F238E27FC236}">
                <a16:creationId xmlns:a16="http://schemas.microsoft.com/office/drawing/2014/main" id="{3803BB3A-70F0-445B-82DB-2B9C3700D449}"/>
              </a:ext>
            </a:extLst>
          </p:cNvPr>
          <p:cNvPicPr>
            <a:picLocks noChangeAspect="1"/>
          </p:cNvPicPr>
          <p:nvPr/>
        </p:nvPicPr>
        <p:blipFill>
          <a:blip r:embed="rId3"/>
          <a:stretch>
            <a:fillRect/>
          </a:stretch>
        </p:blipFill>
        <p:spPr>
          <a:xfrm>
            <a:off x="2216782" y="9210774"/>
            <a:ext cx="17324324" cy="4363524"/>
          </a:xfrm>
          <a:prstGeom prst="rect">
            <a:avLst/>
          </a:prstGeom>
        </p:spPr>
      </p:pic>
      <p:pic>
        <p:nvPicPr>
          <p:cNvPr id="6" name="Content Placeholder 7">
            <a:extLst>
              <a:ext uri="{FF2B5EF4-FFF2-40B4-BE49-F238E27FC236}">
                <a16:creationId xmlns:a16="http://schemas.microsoft.com/office/drawing/2014/main" id="{672E5FA0-BFFF-4DDE-81A0-56B02B26AE17}"/>
              </a:ext>
            </a:extLst>
          </p:cNvPr>
          <p:cNvPicPr>
            <a:picLocks noChangeAspect="1"/>
          </p:cNvPicPr>
          <p:nvPr/>
        </p:nvPicPr>
        <p:blipFill>
          <a:blip r:embed="rId4"/>
          <a:stretch>
            <a:fillRect/>
          </a:stretch>
        </p:blipFill>
        <p:spPr>
          <a:xfrm>
            <a:off x="2216782" y="4030566"/>
            <a:ext cx="17364644" cy="5180208"/>
          </a:xfrm>
          <a:prstGeom prst="rect">
            <a:avLst/>
          </a:prstGeom>
        </p:spPr>
      </p:pic>
      <p:sp>
        <p:nvSpPr>
          <p:cNvPr id="7" name="Rectangle 6">
            <a:extLst>
              <a:ext uri="{FF2B5EF4-FFF2-40B4-BE49-F238E27FC236}">
                <a16:creationId xmlns:a16="http://schemas.microsoft.com/office/drawing/2014/main" id="{94B81FB9-F7ED-4EF0-B2CF-C93644A6931B}"/>
              </a:ext>
            </a:extLst>
          </p:cNvPr>
          <p:cNvSpPr/>
          <p:nvPr/>
        </p:nvSpPr>
        <p:spPr>
          <a:xfrm>
            <a:off x="2216782" y="9210775"/>
            <a:ext cx="16024920" cy="236391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b="0" kern="1200" dirty="0">
              <a:solidFill>
                <a:prstClr val="white"/>
              </a:solidFill>
              <a:latin typeface="Arial" panose="020B0604020202020204"/>
            </a:endParaRPr>
          </a:p>
        </p:txBody>
      </p:sp>
      <p:sp>
        <p:nvSpPr>
          <p:cNvPr id="8" name="Arrow: Right 7">
            <a:extLst>
              <a:ext uri="{FF2B5EF4-FFF2-40B4-BE49-F238E27FC236}">
                <a16:creationId xmlns:a16="http://schemas.microsoft.com/office/drawing/2014/main" id="{59B75E37-0A10-431A-9B94-74B510F85985}"/>
              </a:ext>
            </a:extLst>
          </p:cNvPr>
          <p:cNvSpPr/>
          <p:nvPr/>
        </p:nvSpPr>
        <p:spPr>
          <a:xfrm>
            <a:off x="701040" y="9977379"/>
            <a:ext cx="1197208" cy="4398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b="0" kern="1200" dirty="0">
              <a:solidFill>
                <a:prstClr val="white"/>
              </a:solidFill>
              <a:latin typeface="Arial" panose="020B0604020202020204"/>
            </a:endParaRPr>
          </a:p>
        </p:txBody>
      </p:sp>
    </p:spTree>
    <p:extLst>
      <p:ext uri="{BB962C8B-B14F-4D97-AF65-F5344CB8AC3E}">
        <p14:creationId xmlns:p14="http://schemas.microsoft.com/office/powerpoint/2010/main" val="2664756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F20F60-BD2A-4967-9924-ABCDE40D5395}"/>
              </a:ext>
            </a:extLst>
          </p:cNvPr>
          <p:cNvPicPr>
            <a:picLocks noChangeAspect="1"/>
          </p:cNvPicPr>
          <p:nvPr/>
        </p:nvPicPr>
        <p:blipFill>
          <a:blip r:embed="rId3"/>
          <a:stretch>
            <a:fillRect/>
          </a:stretch>
        </p:blipFill>
        <p:spPr>
          <a:xfrm>
            <a:off x="12514370" y="645541"/>
            <a:ext cx="10014553" cy="12872241"/>
          </a:xfrm>
          <a:prstGeom prst="rect">
            <a:avLst/>
          </a:prstGeom>
        </p:spPr>
      </p:pic>
      <p:pic>
        <p:nvPicPr>
          <p:cNvPr id="9" name="Picture 8">
            <a:extLst>
              <a:ext uri="{FF2B5EF4-FFF2-40B4-BE49-F238E27FC236}">
                <a16:creationId xmlns:a16="http://schemas.microsoft.com/office/drawing/2014/main" id="{A2A4C9D1-918E-45E4-94B5-A10D056458C7}"/>
              </a:ext>
            </a:extLst>
          </p:cNvPr>
          <p:cNvPicPr>
            <a:picLocks noChangeAspect="1"/>
          </p:cNvPicPr>
          <p:nvPr/>
        </p:nvPicPr>
        <p:blipFill>
          <a:blip r:embed="rId4"/>
          <a:stretch>
            <a:fillRect/>
          </a:stretch>
        </p:blipFill>
        <p:spPr>
          <a:xfrm>
            <a:off x="1068606" y="623887"/>
            <a:ext cx="10014553" cy="12893895"/>
          </a:xfrm>
          <a:prstGeom prst="rect">
            <a:avLst/>
          </a:prstGeom>
        </p:spPr>
      </p:pic>
      <p:sp>
        <p:nvSpPr>
          <p:cNvPr id="10" name="TextBox 9">
            <a:extLst>
              <a:ext uri="{FF2B5EF4-FFF2-40B4-BE49-F238E27FC236}">
                <a16:creationId xmlns:a16="http://schemas.microsoft.com/office/drawing/2014/main" id="{102CA1A8-C469-4416-ACFF-5D1643B9ABFA}"/>
              </a:ext>
            </a:extLst>
          </p:cNvPr>
          <p:cNvSpPr txBox="1"/>
          <p:nvPr/>
        </p:nvSpPr>
        <p:spPr>
          <a:xfrm>
            <a:off x="2711824" y="5335470"/>
            <a:ext cx="1102659" cy="307777"/>
          </a:xfrm>
          <a:prstGeom prst="rect">
            <a:avLst/>
          </a:prstGeom>
          <a:solidFill>
            <a:schemeClr val="bg1"/>
          </a:solidFill>
        </p:spPr>
        <p:txBody>
          <a:bodyPr wrap="square" rtlCol="0">
            <a:spAutoFit/>
          </a:bodyPr>
          <a:lstStyle/>
          <a:p>
            <a:pPr algn="l"/>
            <a:r>
              <a:rPr lang="en-US" sz="1400" b="0" dirty="0"/>
              <a:t>Ms. Collins</a:t>
            </a:r>
          </a:p>
        </p:txBody>
      </p:sp>
      <p:sp>
        <p:nvSpPr>
          <p:cNvPr id="11" name="TextBox 10">
            <a:extLst>
              <a:ext uri="{FF2B5EF4-FFF2-40B4-BE49-F238E27FC236}">
                <a16:creationId xmlns:a16="http://schemas.microsoft.com/office/drawing/2014/main" id="{BD3706F1-D5C2-44DF-99AF-C3976A9BB6B2}"/>
              </a:ext>
            </a:extLst>
          </p:cNvPr>
          <p:cNvSpPr txBox="1"/>
          <p:nvPr/>
        </p:nvSpPr>
        <p:spPr>
          <a:xfrm>
            <a:off x="2250141" y="3618729"/>
            <a:ext cx="1685365" cy="307777"/>
          </a:xfrm>
          <a:prstGeom prst="rect">
            <a:avLst/>
          </a:prstGeom>
          <a:solidFill>
            <a:schemeClr val="bg1"/>
          </a:solidFill>
        </p:spPr>
        <p:txBody>
          <a:bodyPr wrap="square" rtlCol="0">
            <a:spAutoFit/>
          </a:bodyPr>
          <a:lstStyle/>
          <a:p>
            <a:pPr algn="l"/>
            <a:r>
              <a:rPr lang="en-US" sz="1400" b="0" dirty="0"/>
              <a:t>Anne Collins</a:t>
            </a:r>
          </a:p>
        </p:txBody>
      </p:sp>
    </p:spTree>
    <p:extLst>
      <p:ext uri="{BB962C8B-B14F-4D97-AF65-F5344CB8AC3E}">
        <p14:creationId xmlns:p14="http://schemas.microsoft.com/office/powerpoint/2010/main" val="659276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7DAAD1-BBA5-4A33-BA67-9D6911B81FB2}"/>
              </a:ext>
            </a:extLst>
          </p:cNvPr>
          <p:cNvSpPr txBox="1">
            <a:spLocks/>
          </p:cNvSpPr>
          <p:nvPr/>
        </p:nvSpPr>
        <p:spPr>
          <a:xfrm>
            <a:off x="813334" y="1365091"/>
            <a:ext cx="22290506" cy="5064126"/>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E5E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E5E5E"/>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E5E5E"/>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E5E5E"/>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E5E5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828800">
              <a:spcBef>
                <a:spcPts val="2000"/>
              </a:spcBef>
              <a:buNone/>
            </a:pPr>
            <a:endParaRPr lang="en-US" sz="5600" b="0" dirty="0">
              <a:latin typeface="Arial" panose="020B0604020202020204"/>
            </a:endParaRPr>
          </a:p>
          <a:p>
            <a:pPr marL="0" indent="0" defTabSz="1828800">
              <a:spcBef>
                <a:spcPts val="2000"/>
              </a:spcBef>
              <a:buNone/>
            </a:pPr>
            <a:r>
              <a:rPr lang="en-US" sz="5600" b="0" dirty="0">
                <a:latin typeface="Arial" panose="020B0604020202020204"/>
              </a:rPr>
              <a:t>Transaction tabs show up based on the number of transactions selected in the Details tab. </a:t>
            </a:r>
          </a:p>
          <a:p>
            <a:pPr marL="457200" indent="-457200" defTabSz="1828800">
              <a:spcBef>
                <a:spcPts val="2000"/>
              </a:spcBef>
            </a:pPr>
            <a:r>
              <a:rPr lang="en-US" sz="5600" b="0" dirty="0">
                <a:latin typeface="Arial" panose="020B0604020202020204"/>
              </a:rPr>
              <a:t>Two transactions can be covered per Transaction tab. </a:t>
            </a:r>
          </a:p>
          <a:p>
            <a:pPr marL="457200" indent="-457200" defTabSz="1828800">
              <a:spcBef>
                <a:spcPts val="2000"/>
              </a:spcBef>
            </a:pPr>
            <a:r>
              <a:rPr lang="en-US" sz="5600" b="0" dirty="0">
                <a:latin typeface="Arial" panose="020B0604020202020204"/>
              </a:rPr>
              <a:t>The user must manually enter the date of the transaction for each transaction tab. </a:t>
            </a:r>
          </a:p>
          <a:p>
            <a:pPr marL="457200" indent="-457200" defTabSz="1828800">
              <a:spcBef>
                <a:spcPts val="2000"/>
              </a:spcBef>
            </a:pPr>
            <a:r>
              <a:rPr lang="en-US" sz="5600" b="0" dirty="0">
                <a:latin typeface="Arial" panose="020B0604020202020204"/>
              </a:rPr>
              <a:t>If the user makes a mistake, they can reset each transaction by clicking the Reset button.</a:t>
            </a:r>
            <a:br>
              <a:rPr lang="en-US" sz="5600" b="0" dirty="0">
                <a:latin typeface="Arial" panose="020B0604020202020204"/>
              </a:rPr>
            </a:br>
            <a:endParaRPr lang="en-US" sz="5600" b="0" dirty="0">
              <a:latin typeface="Arial" panose="020B0604020202020204"/>
            </a:endParaRPr>
          </a:p>
        </p:txBody>
      </p:sp>
      <p:pic>
        <p:nvPicPr>
          <p:cNvPr id="4" name="Picture 3">
            <a:extLst>
              <a:ext uri="{FF2B5EF4-FFF2-40B4-BE49-F238E27FC236}">
                <a16:creationId xmlns:a16="http://schemas.microsoft.com/office/drawing/2014/main" id="{60895D22-53B9-4070-85D3-066F613F47EE}"/>
              </a:ext>
            </a:extLst>
          </p:cNvPr>
          <p:cNvPicPr>
            <a:picLocks noChangeAspect="1"/>
          </p:cNvPicPr>
          <p:nvPr/>
        </p:nvPicPr>
        <p:blipFill>
          <a:blip r:embed="rId2"/>
          <a:stretch>
            <a:fillRect/>
          </a:stretch>
        </p:blipFill>
        <p:spPr>
          <a:xfrm>
            <a:off x="4114800" y="5616042"/>
            <a:ext cx="16154400" cy="7277100"/>
          </a:xfrm>
          <a:prstGeom prst="rect">
            <a:avLst/>
          </a:prstGeom>
        </p:spPr>
      </p:pic>
      <p:sp>
        <p:nvSpPr>
          <p:cNvPr id="7" name="Title 1">
            <a:extLst>
              <a:ext uri="{FF2B5EF4-FFF2-40B4-BE49-F238E27FC236}">
                <a16:creationId xmlns:a16="http://schemas.microsoft.com/office/drawing/2014/main" id="{55D116B9-2153-44F0-B314-231661A9BB88}"/>
              </a:ext>
            </a:extLst>
          </p:cNvPr>
          <p:cNvSpPr txBox="1">
            <a:spLocks/>
          </p:cNvSpPr>
          <p:nvPr/>
        </p:nvSpPr>
        <p:spPr>
          <a:xfrm>
            <a:off x="478970" y="267550"/>
            <a:ext cx="21031200" cy="1303110"/>
          </a:xfrm>
          <a:prstGeom prst="rect">
            <a:avLst/>
          </a:prstGeom>
        </p:spPr>
        <p:txBody>
          <a:bodyPr/>
          <a:lst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a:lstStyle>
          <a:p>
            <a:pPr defTabSz="1828800"/>
            <a:r>
              <a:rPr lang="en-US" sz="8000" b="0" dirty="0">
                <a:solidFill>
                  <a:srgbClr val="0082CB"/>
                </a:solidFill>
                <a:latin typeface="Arial" panose="020B0604020202020204"/>
              </a:rPr>
              <a:t>Transactions Tab</a:t>
            </a:r>
          </a:p>
        </p:txBody>
      </p:sp>
      <p:sp>
        <p:nvSpPr>
          <p:cNvPr id="8" name="Line">
            <a:extLst>
              <a:ext uri="{FF2B5EF4-FFF2-40B4-BE49-F238E27FC236}">
                <a16:creationId xmlns:a16="http://schemas.microsoft.com/office/drawing/2014/main" id="{DAEE0CCF-573F-4C98-ACF1-00FC4D6700CB}"/>
              </a:ext>
            </a:extLst>
          </p:cNvPr>
          <p:cNvSpPr/>
          <p:nvPr/>
        </p:nvSpPr>
        <p:spPr>
          <a:xfrm>
            <a:off x="478970" y="1518527"/>
            <a:ext cx="18422019" cy="1"/>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dirty="0"/>
          </a:p>
        </p:txBody>
      </p:sp>
    </p:spTree>
    <p:extLst>
      <p:ext uri="{BB962C8B-B14F-4D97-AF65-F5344CB8AC3E}">
        <p14:creationId xmlns:p14="http://schemas.microsoft.com/office/powerpoint/2010/main" val="248205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870C2F-1D7A-4A60-B5C2-7BC93D241009}"/>
              </a:ext>
            </a:extLst>
          </p:cNvPr>
          <p:cNvSpPr txBox="1">
            <a:spLocks/>
          </p:cNvSpPr>
          <p:nvPr/>
        </p:nvSpPr>
        <p:spPr>
          <a:xfrm>
            <a:off x="925628" y="1776609"/>
            <a:ext cx="21031200" cy="1222557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E5E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E5E5E"/>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E5E5E"/>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E5E5E"/>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E5E5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828800">
              <a:spcBef>
                <a:spcPts val="2000"/>
              </a:spcBef>
              <a:buNone/>
            </a:pPr>
            <a:r>
              <a:rPr lang="en-US" sz="5600" b="0" dirty="0">
                <a:latin typeface="Arial" panose="020B0604020202020204"/>
              </a:rPr>
              <a:t>For each transaction, the user first must select the type of transaction from the dropdown menu. </a:t>
            </a:r>
          </a:p>
          <a:p>
            <a:pPr marL="1371600" lvl="1" indent="-457200" defTabSz="1828800">
              <a:spcBef>
                <a:spcPts val="1000"/>
              </a:spcBef>
            </a:pPr>
            <a:r>
              <a:rPr lang="en-US" sz="4800" dirty="0">
                <a:latin typeface="Arial" panose="020B0604020202020204"/>
              </a:rPr>
              <a:t>Trade: </a:t>
            </a:r>
            <a:r>
              <a:rPr lang="en-US" sz="4800" b="0" dirty="0">
                <a:latin typeface="Arial" panose="020B0604020202020204"/>
                <a:cs typeface="Calibri" panose="020F0502020204030204" pitchFamily="34" charset="0"/>
              </a:rPr>
              <a:t>Credits acquired by trading with another manufacturer </a:t>
            </a:r>
            <a:endParaRPr lang="en-US" sz="4800" b="0" dirty="0">
              <a:latin typeface="Arial" panose="020B0604020202020204"/>
            </a:endParaRPr>
          </a:p>
          <a:p>
            <a:pPr marL="1371600" lvl="1" indent="-457200" defTabSz="1828800">
              <a:spcBef>
                <a:spcPts val="1000"/>
              </a:spcBef>
            </a:pPr>
            <a:r>
              <a:rPr lang="en-US" sz="4800" dirty="0">
                <a:latin typeface="Arial" panose="020B0604020202020204"/>
              </a:rPr>
              <a:t>Transfer: </a:t>
            </a:r>
            <a:r>
              <a:rPr lang="en-US" sz="4800" b="0" dirty="0">
                <a:latin typeface="Arial" panose="020B0604020202020204"/>
                <a:cs typeface="Calibri" panose="020F0502020204030204" pitchFamily="34" charset="0"/>
              </a:rPr>
              <a:t>Credits transferred from other compliance fleets within the same manufacturer </a:t>
            </a:r>
            <a:endParaRPr lang="en-US" sz="4800" b="0" dirty="0">
              <a:latin typeface="Arial" panose="020B0604020202020204"/>
            </a:endParaRPr>
          </a:p>
          <a:p>
            <a:pPr marL="1371600" lvl="1" indent="-457200" defTabSz="1828800">
              <a:spcBef>
                <a:spcPts val="1000"/>
              </a:spcBef>
            </a:pPr>
            <a:r>
              <a:rPr lang="en-US" sz="4800" dirty="0">
                <a:latin typeface="Arial" panose="020B0604020202020204"/>
              </a:rPr>
              <a:t>Carry Forward: </a:t>
            </a:r>
            <a:r>
              <a:rPr lang="en-US" sz="4800" b="0" dirty="0">
                <a:latin typeface="Arial" panose="020B0604020202020204"/>
                <a:cs typeface="Calibri" panose="020F0502020204030204" pitchFamily="34" charset="0"/>
              </a:rPr>
              <a:t>Credits carried forward from previous MYs within the same compliance category</a:t>
            </a:r>
            <a:r>
              <a:rPr lang="en-US" sz="4800" b="0" dirty="0">
                <a:latin typeface="Arial" panose="020B0604020202020204"/>
              </a:rPr>
              <a:t> </a:t>
            </a:r>
          </a:p>
          <a:p>
            <a:pPr marL="1371600" lvl="1" indent="-457200" defTabSz="1828800">
              <a:spcBef>
                <a:spcPts val="1000"/>
              </a:spcBef>
            </a:pPr>
            <a:r>
              <a:rPr lang="en-US" sz="4800" dirty="0">
                <a:latin typeface="Arial" panose="020B0604020202020204"/>
              </a:rPr>
              <a:t>Carry Back: </a:t>
            </a:r>
            <a:r>
              <a:rPr lang="en-US" sz="4800" b="0" dirty="0">
                <a:latin typeface="Arial" panose="020B0604020202020204"/>
                <a:cs typeface="Calibri" panose="020F0502020204030204" pitchFamily="34" charset="0"/>
              </a:rPr>
              <a:t>Credits carried backward from future MYs within the same compliance category</a:t>
            </a:r>
            <a:endParaRPr lang="en-US" sz="4800" b="0" dirty="0">
              <a:latin typeface="Arial" panose="020B0604020202020204"/>
            </a:endParaRPr>
          </a:p>
          <a:p>
            <a:pPr marL="1371600" lvl="1" indent="-457200" defTabSz="1828800">
              <a:spcBef>
                <a:spcPts val="1000"/>
              </a:spcBef>
            </a:pPr>
            <a:r>
              <a:rPr lang="en-US" sz="4800" dirty="0">
                <a:latin typeface="Arial" panose="020B0604020202020204"/>
              </a:rPr>
              <a:t>Application: </a:t>
            </a:r>
            <a:r>
              <a:rPr lang="en-US" sz="4800" b="0" dirty="0">
                <a:latin typeface="Arial" panose="020B0604020202020204"/>
              </a:rPr>
              <a:t>Credits that have been banked are being applied to a shortfall</a:t>
            </a:r>
          </a:p>
          <a:p>
            <a:pPr marL="0" indent="0" defTabSz="1828800">
              <a:spcBef>
                <a:spcPts val="2000"/>
              </a:spcBef>
              <a:buNone/>
            </a:pPr>
            <a:r>
              <a:rPr lang="en-US" sz="5600" b="0" dirty="0">
                <a:latin typeface="Arial" panose="020B0604020202020204"/>
              </a:rPr>
              <a:t>Types of Credits:</a:t>
            </a:r>
          </a:p>
          <a:p>
            <a:pPr marL="1371600" lvl="1" indent="-457200" defTabSz="1828800">
              <a:spcBef>
                <a:spcPts val="1000"/>
              </a:spcBef>
            </a:pPr>
            <a:r>
              <a:rPr lang="en-US" sz="4800" dirty="0">
                <a:latin typeface="Arial" panose="020B0604020202020204"/>
              </a:rPr>
              <a:t>Banked: </a:t>
            </a:r>
            <a:r>
              <a:rPr lang="en-US" sz="4800" b="0" dirty="0">
                <a:latin typeface="Arial" panose="020B0604020202020204"/>
              </a:rPr>
              <a:t>Credits traded/transferred from another fleet or manufacturer and held until they are needed to resolve a shortfall</a:t>
            </a:r>
          </a:p>
          <a:p>
            <a:pPr marL="1371600" lvl="1" indent="-457200" defTabSz="1828800">
              <a:spcBef>
                <a:spcPts val="1000"/>
              </a:spcBef>
            </a:pPr>
            <a:r>
              <a:rPr lang="en-US" sz="4800" dirty="0">
                <a:latin typeface="Arial" panose="020B0604020202020204"/>
              </a:rPr>
              <a:t>Earned: </a:t>
            </a:r>
            <a:r>
              <a:rPr lang="en-US" sz="4800" b="0" dirty="0">
                <a:latin typeface="Arial" panose="020B0604020202020204"/>
              </a:rPr>
              <a:t>Credits earned by a fleet for exceeding its CAFE standard</a:t>
            </a:r>
          </a:p>
          <a:p>
            <a:pPr marL="457200" indent="-457200" defTabSz="1828800">
              <a:spcBef>
                <a:spcPts val="2000"/>
              </a:spcBef>
            </a:pPr>
            <a:endParaRPr lang="en-US" sz="5600" b="0" dirty="0">
              <a:latin typeface="Arial" panose="020B0604020202020204"/>
            </a:endParaRPr>
          </a:p>
        </p:txBody>
      </p:sp>
      <p:sp>
        <p:nvSpPr>
          <p:cNvPr id="4" name="Title 1">
            <a:extLst>
              <a:ext uri="{FF2B5EF4-FFF2-40B4-BE49-F238E27FC236}">
                <a16:creationId xmlns:a16="http://schemas.microsoft.com/office/drawing/2014/main" id="{8DCFD4E8-128C-4337-A780-CE06D48B679B}"/>
              </a:ext>
            </a:extLst>
          </p:cNvPr>
          <p:cNvSpPr txBox="1">
            <a:spLocks/>
          </p:cNvSpPr>
          <p:nvPr/>
        </p:nvSpPr>
        <p:spPr>
          <a:xfrm>
            <a:off x="478970" y="267550"/>
            <a:ext cx="21031200" cy="1303110"/>
          </a:xfrm>
          <a:prstGeom prst="rect">
            <a:avLst/>
          </a:prstGeom>
        </p:spPr>
        <p:txBody>
          <a:bodyPr/>
          <a:lst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a:lstStyle>
          <a:p>
            <a:pPr defTabSz="1828800"/>
            <a:r>
              <a:rPr lang="en-US" sz="8000" b="0" dirty="0">
                <a:solidFill>
                  <a:srgbClr val="0082CB"/>
                </a:solidFill>
                <a:latin typeface="Arial" panose="020B0604020202020204"/>
              </a:rPr>
              <a:t>Transactions Tab</a:t>
            </a:r>
          </a:p>
        </p:txBody>
      </p:sp>
      <p:sp>
        <p:nvSpPr>
          <p:cNvPr id="5" name="Line">
            <a:extLst>
              <a:ext uri="{FF2B5EF4-FFF2-40B4-BE49-F238E27FC236}">
                <a16:creationId xmlns:a16="http://schemas.microsoft.com/office/drawing/2014/main" id="{6208B9CB-A02F-4805-93C6-29AD64E3D4A7}"/>
              </a:ext>
            </a:extLst>
          </p:cNvPr>
          <p:cNvSpPr/>
          <p:nvPr/>
        </p:nvSpPr>
        <p:spPr>
          <a:xfrm>
            <a:off x="478970" y="1518527"/>
            <a:ext cx="18422019" cy="1"/>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dirty="0"/>
          </a:p>
        </p:txBody>
      </p:sp>
    </p:spTree>
    <p:extLst>
      <p:ext uri="{BB962C8B-B14F-4D97-AF65-F5344CB8AC3E}">
        <p14:creationId xmlns:p14="http://schemas.microsoft.com/office/powerpoint/2010/main" val="34083379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FC0B4A0-DDF8-4DC3-B290-0E1AF8C02CA6}"/>
              </a:ext>
            </a:extLst>
          </p:cNvPr>
          <p:cNvSpPr txBox="1">
            <a:spLocks/>
          </p:cNvSpPr>
          <p:nvPr/>
        </p:nvSpPr>
        <p:spPr>
          <a:xfrm>
            <a:off x="598715" y="473499"/>
            <a:ext cx="21031200" cy="1303110"/>
          </a:xfrm>
          <a:prstGeom prst="rect">
            <a:avLst/>
          </a:prstGeom>
        </p:spPr>
        <p:txBody>
          <a:bodyPr/>
          <a:lst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a:lstStyle>
          <a:p>
            <a:pPr defTabSz="1828800"/>
            <a:r>
              <a:rPr lang="en-US" sz="8000" b="0" dirty="0">
                <a:solidFill>
                  <a:srgbClr val="0082CB"/>
                </a:solidFill>
                <a:latin typeface="Arial" panose="020B0604020202020204"/>
              </a:rPr>
              <a:t>Trade/Transfer</a:t>
            </a:r>
            <a:endParaRPr lang="en-US" sz="8000" b="0" dirty="0">
              <a:solidFill>
                <a:srgbClr val="0082CB"/>
              </a:solidFill>
              <a:highlight>
                <a:srgbClr val="FFFF00"/>
              </a:highlight>
              <a:latin typeface="Arial" panose="020B0604020202020204"/>
            </a:endParaRPr>
          </a:p>
        </p:txBody>
      </p:sp>
      <p:sp>
        <p:nvSpPr>
          <p:cNvPr id="4" name="TextBox 3">
            <a:extLst>
              <a:ext uri="{FF2B5EF4-FFF2-40B4-BE49-F238E27FC236}">
                <a16:creationId xmlns:a16="http://schemas.microsoft.com/office/drawing/2014/main" id="{64F6772C-4E5A-438B-9022-1591208EF128}"/>
              </a:ext>
            </a:extLst>
          </p:cNvPr>
          <p:cNvSpPr txBox="1"/>
          <p:nvPr/>
        </p:nvSpPr>
        <p:spPr>
          <a:xfrm>
            <a:off x="1333100" y="2342623"/>
            <a:ext cx="21770740" cy="11726287"/>
          </a:xfrm>
          <a:prstGeom prst="rect">
            <a:avLst/>
          </a:prstGeom>
          <a:noFill/>
        </p:spPr>
        <p:txBody>
          <a:bodyPr wrap="square" rtlCol="0">
            <a:spAutoFit/>
          </a:bodyPr>
          <a:lstStyle/>
          <a:p>
            <a:pPr marL="571500" indent="-571500" algn="l" defTabSz="1828800" hangingPunct="1">
              <a:buFont typeface="Arial" panose="020B0604020202020204" pitchFamily="34" charset="0"/>
              <a:buChar char="•"/>
            </a:pPr>
            <a:r>
              <a:rPr lang="en-US" sz="3600" b="0" kern="1200" dirty="0">
                <a:solidFill>
                  <a:prstClr val="black"/>
                </a:solidFill>
                <a:latin typeface="Arial" panose="020B0604020202020204"/>
                <a:ea typeface="+mn-ea"/>
                <a:cs typeface="+mn-cs"/>
              </a:rPr>
              <a:t>Enter in the initial credit amount being traded or transferred and provide destination account information (Manufacturers, compliance category and MY)</a:t>
            </a:r>
          </a:p>
          <a:p>
            <a:pPr marL="571500" indent="-571500" algn="l" defTabSz="1828800" hangingPunct="1">
              <a:buFont typeface="Arial" panose="020B0604020202020204" pitchFamily="34" charset="0"/>
              <a:buChar char="•"/>
            </a:pPr>
            <a:endParaRPr lang="en-US" sz="3600" b="0" kern="1200" dirty="0">
              <a:solidFill>
                <a:prstClr val="black"/>
              </a:solidFill>
              <a:latin typeface="Arial" panose="020B0604020202020204"/>
              <a:ea typeface="+mn-ea"/>
              <a:cs typeface="+mn-cs"/>
            </a:endParaRPr>
          </a:p>
          <a:p>
            <a:pPr marL="571500" indent="-571500" algn="l" defTabSz="1828800" hangingPunct="1">
              <a:buFont typeface="Arial" panose="020B0604020202020204" pitchFamily="34" charset="0"/>
              <a:buChar char="•"/>
            </a:pPr>
            <a:endParaRPr lang="en-US" sz="3600" b="0" kern="1200" dirty="0">
              <a:solidFill>
                <a:prstClr val="black"/>
              </a:solidFill>
              <a:latin typeface="Arial" panose="020B0604020202020204"/>
              <a:ea typeface="+mn-ea"/>
              <a:cs typeface="+mn-cs"/>
            </a:endParaRPr>
          </a:p>
          <a:p>
            <a:pPr marL="571500" indent="-571500" algn="l" defTabSz="1828800" hangingPunct="1">
              <a:buFont typeface="Arial" panose="020B0604020202020204" pitchFamily="34" charset="0"/>
              <a:buChar char="•"/>
            </a:pPr>
            <a:endParaRPr lang="en-US" sz="3600" b="0" kern="1200" dirty="0">
              <a:solidFill>
                <a:prstClr val="black"/>
              </a:solidFill>
              <a:latin typeface="Arial" panose="020B0604020202020204"/>
              <a:ea typeface="+mn-ea"/>
              <a:cs typeface="+mn-cs"/>
            </a:endParaRPr>
          </a:p>
          <a:p>
            <a:pPr marL="571500" indent="-571500" algn="l" defTabSz="1828800" hangingPunct="1">
              <a:buFont typeface="Arial" panose="020B0604020202020204" pitchFamily="34" charset="0"/>
              <a:buChar char="•"/>
            </a:pPr>
            <a:endParaRPr lang="en-US" sz="3600" b="0" kern="1200" dirty="0">
              <a:solidFill>
                <a:prstClr val="black"/>
              </a:solidFill>
              <a:latin typeface="Arial" panose="020B0604020202020204"/>
              <a:ea typeface="+mn-ea"/>
              <a:cs typeface="+mn-cs"/>
            </a:endParaRPr>
          </a:p>
          <a:p>
            <a:pPr marL="571500" indent="-571500" algn="l" defTabSz="1828800" hangingPunct="1">
              <a:buFont typeface="Arial" panose="020B0604020202020204" pitchFamily="34" charset="0"/>
              <a:buChar char="•"/>
            </a:pPr>
            <a:endParaRPr lang="en-US" sz="3600" b="0" kern="1200" dirty="0">
              <a:solidFill>
                <a:prstClr val="black"/>
              </a:solidFill>
              <a:latin typeface="Arial" panose="020B0604020202020204"/>
              <a:ea typeface="+mn-ea"/>
              <a:cs typeface="+mn-cs"/>
            </a:endParaRPr>
          </a:p>
          <a:p>
            <a:pPr marL="571500" indent="-571500" algn="l" defTabSz="1828800" hangingPunct="1">
              <a:buFont typeface="Arial" panose="020B0604020202020204" pitchFamily="34" charset="0"/>
              <a:buChar char="•"/>
            </a:pPr>
            <a:endParaRPr lang="en-US" sz="3600" b="0" kern="1200" dirty="0">
              <a:solidFill>
                <a:prstClr val="black"/>
              </a:solidFill>
              <a:latin typeface="Arial" panose="020B0604020202020204"/>
              <a:ea typeface="+mn-ea"/>
              <a:cs typeface="+mn-cs"/>
            </a:endParaRPr>
          </a:p>
          <a:p>
            <a:pPr marL="571500" indent="-571500" algn="l" defTabSz="1828800" hangingPunct="1">
              <a:buFont typeface="Arial" panose="020B0604020202020204" pitchFamily="34" charset="0"/>
              <a:buChar char="•"/>
            </a:pPr>
            <a:r>
              <a:rPr lang="en-US" sz="3600" b="0" kern="1200" dirty="0">
                <a:solidFill>
                  <a:prstClr val="black"/>
                </a:solidFill>
                <a:latin typeface="Arial" panose="020B0604020202020204"/>
                <a:ea typeface="+mn-ea"/>
                <a:cs typeface="+mn-cs"/>
              </a:rPr>
              <a:t>Select Credit Type : Earned or Banked. </a:t>
            </a:r>
          </a:p>
          <a:p>
            <a:pPr marL="1485900" lvl="1" indent="-571500" algn="l" defTabSz="1828800" hangingPunct="1">
              <a:buFont typeface="Arial" panose="020B0604020202020204" pitchFamily="34" charset="0"/>
              <a:buChar char="•"/>
            </a:pPr>
            <a:r>
              <a:rPr lang="en-US" sz="3600" b="0" kern="1200" dirty="0">
                <a:solidFill>
                  <a:prstClr val="black"/>
                </a:solidFill>
                <a:latin typeface="Arial" panose="020B0604020202020204"/>
                <a:ea typeface="+mn-ea"/>
                <a:cs typeface="+mn-cs"/>
              </a:rPr>
              <a:t>Earned – No action needed</a:t>
            </a:r>
          </a:p>
          <a:p>
            <a:pPr marL="1485900" lvl="1" indent="-571500" algn="l" defTabSz="1828800" hangingPunct="1">
              <a:buFont typeface="Arial" panose="020B0604020202020204" pitchFamily="34" charset="0"/>
              <a:buChar char="•"/>
            </a:pPr>
            <a:r>
              <a:rPr lang="en-US" sz="3600" b="0" kern="1200" dirty="0">
                <a:solidFill>
                  <a:prstClr val="black"/>
                </a:solidFill>
                <a:latin typeface="Arial" panose="020B0604020202020204"/>
                <a:ea typeface="+mn-ea"/>
                <a:cs typeface="+mn-cs"/>
              </a:rPr>
              <a:t>Banked- Enter Current Account Information (where the credits are banked)</a:t>
            </a:r>
          </a:p>
          <a:p>
            <a:pPr marL="1485900" lvl="1" indent="-571500" algn="l" defTabSz="1828800" hangingPunct="1">
              <a:buFont typeface="Arial" panose="020B0604020202020204" pitchFamily="34" charset="0"/>
              <a:buChar char="•"/>
            </a:pPr>
            <a:endParaRPr lang="en-US" sz="3600" b="0" kern="1200" dirty="0">
              <a:solidFill>
                <a:prstClr val="black"/>
              </a:solidFill>
              <a:latin typeface="Arial" panose="020B0604020202020204"/>
              <a:ea typeface="+mn-ea"/>
              <a:cs typeface="+mn-cs"/>
            </a:endParaRPr>
          </a:p>
          <a:p>
            <a:pPr marL="914400" lvl="1" indent="0" algn="l" defTabSz="1828800" hangingPunct="1"/>
            <a:endParaRPr lang="en-US" sz="3600" b="0" kern="1200" dirty="0">
              <a:solidFill>
                <a:prstClr val="black"/>
              </a:solidFill>
              <a:latin typeface="Arial" panose="020B0604020202020204"/>
              <a:ea typeface="+mn-ea"/>
              <a:cs typeface="+mn-cs"/>
            </a:endParaRPr>
          </a:p>
          <a:p>
            <a:pPr algn="l" defTabSz="1828800" hangingPunct="1"/>
            <a:endParaRPr lang="en-US" sz="3600" b="0" kern="1200" dirty="0">
              <a:solidFill>
                <a:prstClr val="black"/>
              </a:solidFill>
              <a:latin typeface="Arial" panose="020B0604020202020204"/>
              <a:ea typeface="+mn-ea"/>
              <a:cs typeface="+mn-cs"/>
            </a:endParaRPr>
          </a:p>
          <a:p>
            <a:pPr marL="571500" indent="-571500" algn="l" defTabSz="1828800" hangingPunct="1">
              <a:buFont typeface="Arial" panose="020B0604020202020204" pitchFamily="34" charset="0"/>
              <a:buChar char="•"/>
            </a:pPr>
            <a:endParaRPr lang="en-US" sz="3600" b="0" kern="1200" dirty="0">
              <a:solidFill>
                <a:prstClr val="black"/>
              </a:solidFill>
              <a:latin typeface="Arial" panose="020B0604020202020204"/>
              <a:ea typeface="+mn-ea"/>
              <a:cs typeface="+mn-cs"/>
            </a:endParaRPr>
          </a:p>
          <a:p>
            <a:pPr marL="571500" indent="-571500" algn="l" defTabSz="1828800" hangingPunct="1">
              <a:buFont typeface="Arial" panose="020B0604020202020204" pitchFamily="34" charset="0"/>
              <a:buChar char="•"/>
            </a:pPr>
            <a:endParaRPr lang="en-US" sz="3600" b="0" kern="1200" dirty="0">
              <a:solidFill>
                <a:prstClr val="black"/>
              </a:solidFill>
              <a:latin typeface="Arial" panose="020B0604020202020204"/>
              <a:ea typeface="+mn-ea"/>
              <a:cs typeface="+mn-cs"/>
            </a:endParaRPr>
          </a:p>
          <a:p>
            <a:pPr marL="571500" indent="-571500" algn="l" defTabSz="1828800" hangingPunct="1">
              <a:buFont typeface="Arial" panose="020B0604020202020204" pitchFamily="34" charset="0"/>
              <a:buChar char="•"/>
            </a:pPr>
            <a:r>
              <a:rPr lang="en-US" sz="3600" b="0" kern="1200" dirty="0">
                <a:solidFill>
                  <a:prstClr val="black"/>
                </a:solidFill>
                <a:latin typeface="Arial" panose="020B0604020202020204"/>
                <a:ea typeface="+mn-ea"/>
                <a:cs typeface="+mn-cs"/>
              </a:rPr>
              <a:t>Select Yes/No to apply to a shortfall?</a:t>
            </a:r>
          </a:p>
          <a:p>
            <a:pPr marL="1485900" lvl="1" indent="-571500" algn="l" defTabSz="1828800" hangingPunct="1">
              <a:buFont typeface="Arial" panose="020B0604020202020204" pitchFamily="34" charset="0"/>
              <a:buChar char="•"/>
            </a:pPr>
            <a:r>
              <a:rPr lang="en-US" sz="3600" b="0" kern="1200" dirty="0">
                <a:solidFill>
                  <a:prstClr val="black"/>
                </a:solidFill>
                <a:latin typeface="Arial" panose="020B0604020202020204"/>
                <a:ea typeface="+mn-ea"/>
                <a:cs typeface="+mn-cs"/>
              </a:rPr>
              <a:t>No – Enter earned account information if the credit type is “Earned”(no addition info required if “Banked” is selected)</a:t>
            </a:r>
          </a:p>
          <a:p>
            <a:pPr marL="914400" lvl="1" indent="0" algn="l" defTabSz="1828800" hangingPunct="1"/>
            <a:endParaRPr lang="en-US" sz="3600" b="0" kern="1200" dirty="0">
              <a:solidFill>
                <a:prstClr val="black"/>
              </a:solidFill>
              <a:latin typeface="Arial" panose="020B0604020202020204"/>
              <a:ea typeface="+mn-ea"/>
              <a:cs typeface="+mn-cs"/>
            </a:endParaRPr>
          </a:p>
          <a:p>
            <a:pPr algn="l" defTabSz="1828800" hangingPunct="1"/>
            <a:endParaRPr lang="en-US" sz="3600" b="0" kern="1200" dirty="0">
              <a:solidFill>
                <a:prstClr val="black"/>
              </a:solidFill>
              <a:latin typeface="Arial" panose="020B0604020202020204"/>
              <a:ea typeface="+mn-ea"/>
              <a:cs typeface="+mn-cs"/>
            </a:endParaRPr>
          </a:p>
        </p:txBody>
      </p:sp>
      <p:pic>
        <p:nvPicPr>
          <p:cNvPr id="5" name="Picture 4">
            <a:extLst>
              <a:ext uri="{FF2B5EF4-FFF2-40B4-BE49-F238E27FC236}">
                <a16:creationId xmlns:a16="http://schemas.microsoft.com/office/drawing/2014/main" id="{34BD8136-18DF-4AB0-AEB6-3EB167D65A27}"/>
              </a:ext>
            </a:extLst>
          </p:cNvPr>
          <p:cNvPicPr>
            <a:picLocks noChangeAspect="1"/>
          </p:cNvPicPr>
          <p:nvPr/>
        </p:nvPicPr>
        <p:blipFill>
          <a:blip r:embed="rId2"/>
          <a:stretch>
            <a:fillRect/>
          </a:stretch>
        </p:blipFill>
        <p:spPr>
          <a:xfrm>
            <a:off x="2593367" y="8586634"/>
            <a:ext cx="15449550" cy="2133600"/>
          </a:xfrm>
          <a:prstGeom prst="rect">
            <a:avLst/>
          </a:prstGeom>
        </p:spPr>
      </p:pic>
      <p:pic>
        <p:nvPicPr>
          <p:cNvPr id="6" name="Picture 5">
            <a:extLst>
              <a:ext uri="{FF2B5EF4-FFF2-40B4-BE49-F238E27FC236}">
                <a16:creationId xmlns:a16="http://schemas.microsoft.com/office/drawing/2014/main" id="{B0CC0192-E514-4BE0-A97C-882F6F936A4C}"/>
              </a:ext>
            </a:extLst>
          </p:cNvPr>
          <p:cNvPicPr>
            <a:picLocks noChangeAspect="1"/>
          </p:cNvPicPr>
          <p:nvPr/>
        </p:nvPicPr>
        <p:blipFill>
          <a:blip r:embed="rId3"/>
          <a:stretch>
            <a:fillRect/>
          </a:stretch>
        </p:blipFill>
        <p:spPr>
          <a:xfrm>
            <a:off x="2974367" y="3822174"/>
            <a:ext cx="15373350" cy="2343150"/>
          </a:xfrm>
          <a:prstGeom prst="rect">
            <a:avLst/>
          </a:prstGeom>
        </p:spPr>
      </p:pic>
      <p:sp>
        <p:nvSpPr>
          <p:cNvPr id="7" name="Line">
            <a:extLst>
              <a:ext uri="{FF2B5EF4-FFF2-40B4-BE49-F238E27FC236}">
                <a16:creationId xmlns:a16="http://schemas.microsoft.com/office/drawing/2014/main" id="{3E63967C-0AAA-469B-B834-819CDC6935EE}"/>
              </a:ext>
            </a:extLst>
          </p:cNvPr>
          <p:cNvSpPr/>
          <p:nvPr/>
        </p:nvSpPr>
        <p:spPr>
          <a:xfrm>
            <a:off x="0" y="1776609"/>
            <a:ext cx="18422019" cy="1"/>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dirty="0"/>
          </a:p>
        </p:txBody>
      </p:sp>
    </p:spTree>
    <p:extLst>
      <p:ext uri="{BB962C8B-B14F-4D97-AF65-F5344CB8AC3E}">
        <p14:creationId xmlns:p14="http://schemas.microsoft.com/office/powerpoint/2010/main" val="554035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C8C7EB-0364-4BAF-A2BB-5AD1F8E58F67}"/>
              </a:ext>
            </a:extLst>
          </p:cNvPr>
          <p:cNvSpPr txBox="1">
            <a:spLocks/>
          </p:cNvSpPr>
          <p:nvPr/>
        </p:nvSpPr>
        <p:spPr>
          <a:xfrm>
            <a:off x="829376" y="494164"/>
            <a:ext cx="21031200" cy="87026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E5E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E5E5E"/>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E5E5E"/>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E5E5E"/>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E5E5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defTabSz="1828800">
              <a:spcBef>
                <a:spcPts val="2000"/>
              </a:spcBef>
            </a:pPr>
            <a:r>
              <a:rPr lang="en-US" sz="5600" b="0" dirty="0">
                <a:latin typeface="Arial" panose="020B0604020202020204"/>
              </a:rPr>
              <a:t>Select Yes/No for if these credits are being applied to a shortfall</a:t>
            </a:r>
          </a:p>
          <a:p>
            <a:pPr marL="2400300" lvl="2" indent="-571500" defTabSz="1828800">
              <a:spcBef>
                <a:spcPts val="1000"/>
              </a:spcBef>
            </a:pPr>
            <a:r>
              <a:rPr lang="en-US" sz="4000" b="0" dirty="0">
                <a:latin typeface="Arial" panose="020B0604020202020204"/>
              </a:rPr>
              <a:t>Enter account information for earned account</a:t>
            </a:r>
          </a:p>
          <a:p>
            <a:pPr marL="3314700" lvl="3" indent="-571500" defTabSz="1828800">
              <a:spcBef>
                <a:spcPts val="1000"/>
              </a:spcBef>
            </a:pPr>
            <a:r>
              <a:rPr lang="en-US" sz="3600" b="0" dirty="0">
                <a:latin typeface="Arial" panose="020B0604020202020204"/>
              </a:rPr>
              <a:t>Auto populate VMTe and VMTu value</a:t>
            </a:r>
          </a:p>
          <a:p>
            <a:pPr marL="2400300" lvl="2" indent="-571500" defTabSz="1828800">
              <a:spcBef>
                <a:spcPts val="1000"/>
              </a:spcBef>
            </a:pPr>
            <a:r>
              <a:rPr lang="en-US" sz="4000" b="0" dirty="0">
                <a:latin typeface="Arial" panose="020B0604020202020204"/>
              </a:rPr>
              <a:t>Enter MPGae (performance) and MPGse (standards) for both earned account and destination account </a:t>
            </a:r>
          </a:p>
          <a:p>
            <a:pPr marL="3314700" lvl="3" indent="-571500" defTabSz="1828800">
              <a:spcBef>
                <a:spcPts val="1000"/>
              </a:spcBef>
            </a:pPr>
            <a:r>
              <a:rPr lang="en-US" sz="3600" b="0" dirty="0">
                <a:latin typeface="Arial" panose="020B0604020202020204"/>
              </a:rPr>
              <a:t>The template will auto calculate the adjustment factor and final credit amount (after adjustment)</a:t>
            </a:r>
          </a:p>
          <a:p>
            <a:pPr marL="3314700" lvl="3" indent="-571500" defTabSz="1828800">
              <a:spcBef>
                <a:spcPts val="1000"/>
              </a:spcBef>
            </a:pPr>
            <a:r>
              <a:rPr lang="en-US" sz="3600" b="0" dirty="0">
                <a:latin typeface="Arial" panose="020B0604020202020204"/>
              </a:rPr>
              <a:t>For more info on the adjustment factor, please see the 49 CFR 536.4(c).</a:t>
            </a:r>
          </a:p>
          <a:p>
            <a:pPr marL="2400300" lvl="2" indent="-571500" defTabSz="1828800">
              <a:spcBef>
                <a:spcPts val="1000"/>
              </a:spcBef>
            </a:pPr>
            <a:endParaRPr lang="en-US" sz="4000" b="0" dirty="0">
              <a:latin typeface="Arial" panose="020B0604020202020204"/>
            </a:endParaRPr>
          </a:p>
          <a:p>
            <a:pPr marL="2400300" lvl="2" indent="-571500" defTabSz="1828800">
              <a:spcBef>
                <a:spcPts val="1000"/>
              </a:spcBef>
            </a:pPr>
            <a:endParaRPr lang="en-US" sz="4000" b="0" dirty="0">
              <a:latin typeface="Arial" panose="020B0604020202020204"/>
            </a:endParaRPr>
          </a:p>
          <a:p>
            <a:pPr marL="1828800" lvl="2" indent="0" defTabSz="1828800">
              <a:spcBef>
                <a:spcPts val="1000"/>
              </a:spcBef>
              <a:buNone/>
            </a:pPr>
            <a:endParaRPr lang="en-US" sz="4000" b="0" dirty="0">
              <a:latin typeface="Arial" panose="020B0604020202020204"/>
            </a:endParaRPr>
          </a:p>
          <a:p>
            <a:pPr marL="457200" indent="-457200" defTabSz="1828800">
              <a:spcBef>
                <a:spcPts val="2000"/>
              </a:spcBef>
            </a:pPr>
            <a:endParaRPr lang="en-US" sz="5600" b="0" dirty="0">
              <a:latin typeface="Arial" panose="020B0604020202020204"/>
            </a:endParaRPr>
          </a:p>
        </p:txBody>
      </p:sp>
      <p:pic>
        <p:nvPicPr>
          <p:cNvPr id="4" name="Picture 3">
            <a:extLst>
              <a:ext uri="{FF2B5EF4-FFF2-40B4-BE49-F238E27FC236}">
                <a16:creationId xmlns:a16="http://schemas.microsoft.com/office/drawing/2014/main" id="{E02D4419-27F4-4251-AA77-2F7CF100A51C}"/>
              </a:ext>
            </a:extLst>
          </p:cNvPr>
          <p:cNvPicPr>
            <a:picLocks noChangeAspect="1"/>
          </p:cNvPicPr>
          <p:nvPr/>
        </p:nvPicPr>
        <p:blipFill>
          <a:blip r:embed="rId2"/>
          <a:stretch>
            <a:fillRect/>
          </a:stretch>
        </p:blipFill>
        <p:spPr>
          <a:xfrm>
            <a:off x="4410075" y="5678036"/>
            <a:ext cx="15563850" cy="7543800"/>
          </a:xfrm>
          <a:prstGeom prst="rect">
            <a:avLst/>
          </a:prstGeom>
        </p:spPr>
      </p:pic>
    </p:spTree>
    <p:extLst>
      <p:ext uri="{BB962C8B-B14F-4D97-AF65-F5344CB8AC3E}">
        <p14:creationId xmlns:p14="http://schemas.microsoft.com/office/powerpoint/2010/main" val="449586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16C2BC7-81A7-40BE-82E7-E0489C40D84B}"/>
              </a:ext>
            </a:extLst>
          </p:cNvPr>
          <p:cNvSpPr txBox="1">
            <a:spLocks/>
          </p:cNvSpPr>
          <p:nvPr/>
        </p:nvSpPr>
        <p:spPr>
          <a:xfrm>
            <a:off x="1676400" y="2900478"/>
            <a:ext cx="21031200" cy="51451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E5E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E5E5E"/>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E5E5E"/>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E5E5E"/>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E5E5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defTabSz="1828800">
              <a:spcBef>
                <a:spcPts val="2000"/>
              </a:spcBef>
            </a:pPr>
            <a:r>
              <a:rPr lang="en-US" sz="5600" b="0" dirty="0">
                <a:latin typeface="Arial" panose="020B0604020202020204"/>
              </a:rPr>
              <a:t>Once the user has selected carry forward/back:</a:t>
            </a:r>
          </a:p>
          <a:p>
            <a:pPr marL="1371600" lvl="1" indent="-457200" defTabSz="1828800">
              <a:spcBef>
                <a:spcPts val="1000"/>
              </a:spcBef>
            </a:pPr>
            <a:r>
              <a:rPr lang="en-US" sz="4800" b="0" dirty="0">
                <a:latin typeface="Arial" panose="020B0604020202020204"/>
              </a:rPr>
              <a:t>Credit type automatically populates to earned</a:t>
            </a:r>
          </a:p>
          <a:p>
            <a:pPr marL="1371600" lvl="1" indent="-457200" defTabSz="1828800">
              <a:spcBef>
                <a:spcPts val="1000"/>
              </a:spcBef>
            </a:pPr>
            <a:r>
              <a:rPr lang="en-US" sz="4800" b="0" dirty="0">
                <a:latin typeface="Arial" panose="020B0604020202020204"/>
              </a:rPr>
              <a:t>Apply to shortfall question is automatically switched to “Yes”</a:t>
            </a:r>
          </a:p>
          <a:p>
            <a:pPr marL="457200" indent="-457200" defTabSz="1828800">
              <a:spcBef>
                <a:spcPts val="2000"/>
              </a:spcBef>
            </a:pPr>
            <a:r>
              <a:rPr lang="en-US" sz="5600" b="0" dirty="0">
                <a:latin typeface="Arial" panose="020B0604020202020204"/>
              </a:rPr>
              <a:t>The user must manually enter:</a:t>
            </a:r>
          </a:p>
          <a:p>
            <a:pPr marL="1371600" lvl="1" indent="-457200" defTabSz="1828800">
              <a:spcBef>
                <a:spcPts val="1000"/>
              </a:spcBef>
            </a:pPr>
            <a:r>
              <a:rPr lang="en-US" sz="4800" b="0" dirty="0">
                <a:latin typeface="Arial" panose="020B0604020202020204"/>
              </a:rPr>
              <a:t>Initial credit amount</a:t>
            </a:r>
          </a:p>
          <a:p>
            <a:pPr marL="1371600" lvl="1" indent="-457200" defTabSz="1828800">
              <a:spcBef>
                <a:spcPts val="1000"/>
              </a:spcBef>
            </a:pPr>
            <a:r>
              <a:rPr lang="en-US" sz="4800" b="0" dirty="0">
                <a:latin typeface="Arial" panose="020B0604020202020204"/>
              </a:rPr>
              <a:t>Account information for both earned account and destination account</a:t>
            </a:r>
          </a:p>
        </p:txBody>
      </p:sp>
      <p:pic>
        <p:nvPicPr>
          <p:cNvPr id="5" name="Picture 4">
            <a:extLst>
              <a:ext uri="{FF2B5EF4-FFF2-40B4-BE49-F238E27FC236}">
                <a16:creationId xmlns:a16="http://schemas.microsoft.com/office/drawing/2014/main" id="{CCC03CDE-3B01-41FA-8C47-A671E19CCA86}"/>
              </a:ext>
            </a:extLst>
          </p:cNvPr>
          <p:cNvPicPr>
            <a:picLocks noChangeAspect="1"/>
          </p:cNvPicPr>
          <p:nvPr/>
        </p:nvPicPr>
        <p:blipFill>
          <a:blip r:embed="rId2"/>
          <a:stretch>
            <a:fillRect/>
          </a:stretch>
        </p:blipFill>
        <p:spPr>
          <a:xfrm>
            <a:off x="3215941" y="8045582"/>
            <a:ext cx="15449550" cy="4343400"/>
          </a:xfrm>
          <a:prstGeom prst="rect">
            <a:avLst/>
          </a:prstGeom>
        </p:spPr>
      </p:pic>
      <p:sp>
        <p:nvSpPr>
          <p:cNvPr id="6" name="Title 1">
            <a:extLst>
              <a:ext uri="{FF2B5EF4-FFF2-40B4-BE49-F238E27FC236}">
                <a16:creationId xmlns:a16="http://schemas.microsoft.com/office/drawing/2014/main" id="{AD08F804-A7A4-4988-AFE3-526E023267B1}"/>
              </a:ext>
            </a:extLst>
          </p:cNvPr>
          <p:cNvSpPr txBox="1">
            <a:spLocks/>
          </p:cNvSpPr>
          <p:nvPr/>
        </p:nvSpPr>
        <p:spPr>
          <a:xfrm>
            <a:off x="478970" y="267550"/>
            <a:ext cx="21031200" cy="1303110"/>
          </a:xfrm>
          <a:prstGeom prst="rect">
            <a:avLst/>
          </a:prstGeom>
        </p:spPr>
        <p:txBody>
          <a:bodyPr/>
          <a:lst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a:lstStyle>
          <a:p>
            <a:pPr defTabSz="1828800"/>
            <a:r>
              <a:rPr lang="en-US" sz="8000" b="0" dirty="0">
                <a:solidFill>
                  <a:srgbClr val="0082CB"/>
                </a:solidFill>
                <a:latin typeface="Arial" panose="020B0604020202020204"/>
              </a:rPr>
              <a:t>Carry Forward/Carry Backward</a:t>
            </a:r>
          </a:p>
        </p:txBody>
      </p:sp>
      <p:sp>
        <p:nvSpPr>
          <p:cNvPr id="7" name="Line">
            <a:extLst>
              <a:ext uri="{FF2B5EF4-FFF2-40B4-BE49-F238E27FC236}">
                <a16:creationId xmlns:a16="http://schemas.microsoft.com/office/drawing/2014/main" id="{649734EB-2E0C-454E-87D1-D0DECDB4601A}"/>
              </a:ext>
            </a:extLst>
          </p:cNvPr>
          <p:cNvSpPr/>
          <p:nvPr/>
        </p:nvSpPr>
        <p:spPr>
          <a:xfrm>
            <a:off x="478970" y="1518527"/>
            <a:ext cx="18422019" cy="1"/>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dirty="0"/>
          </a:p>
        </p:txBody>
      </p:sp>
    </p:spTree>
    <p:extLst>
      <p:ext uri="{BB962C8B-B14F-4D97-AF65-F5344CB8AC3E}">
        <p14:creationId xmlns:p14="http://schemas.microsoft.com/office/powerpoint/2010/main" val="37527568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7">
            <a:extLst>
              <a:ext uri="{FF2B5EF4-FFF2-40B4-BE49-F238E27FC236}">
                <a16:creationId xmlns:a16="http://schemas.microsoft.com/office/drawing/2014/main" id="{8EFF9197-4688-46C2-8A51-E87C62A9F4A4}"/>
              </a:ext>
            </a:extLst>
          </p:cNvPr>
          <p:cNvPicPr>
            <a:picLocks noChangeAspect="1"/>
          </p:cNvPicPr>
          <p:nvPr/>
        </p:nvPicPr>
        <p:blipFill>
          <a:blip r:embed="rId2"/>
          <a:stretch>
            <a:fillRect/>
          </a:stretch>
        </p:blipFill>
        <p:spPr>
          <a:xfrm>
            <a:off x="9527799" y="5322473"/>
            <a:ext cx="14214514" cy="6776282"/>
          </a:xfrm>
          <a:prstGeom prst="rect">
            <a:avLst/>
          </a:prstGeom>
        </p:spPr>
      </p:pic>
      <p:sp>
        <p:nvSpPr>
          <p:cNvPr id="4" name="TextBox 3">
            <a:extLst>
              <a:ext uri="{FF2B5EF4-FFF2-40B4-BE49-F238E27FC236}">
                <a16:creationId xmlns:a16="http://schemas.microsoft.com/office/drawing/2014/main" id="{E45A3025-89D6-4B2A-A402-A041A2A230FF}"/>
              </a:ext>
            </a:extLst>
          </p:cNvPr>
          <p:cNvSpPr txBox="1"/>
          <p:nvPr/>
        </p:nvSpPr>
        <p:spPr>
          <a:xfrm>
            <a:off x="641686" y="4485375"/>
            <a:ext cx="8816740" cy="7848302"/>
          </a:xfrm>
          <a:prstGeom prst="rect">
            <a:avLst/>
          </a:prstGeom>
          <a:noFill/>
        </p:spPr>
        <p:txBody>
          <a:bodyPr wrap="square" rtlCol="0">
            <a:spAutoFit/>
          </a:bodyPr>
          <a:lstStyle/>
          <a:p>
            <a:pPr marL="571500" indent="-571500" algn="l" defTabSz="1828800" hangingPunct="1">
              <a:buFont typeface="Arial" panose="020B0604020202020204" pitchFamily="34" charset="0"/>
              <a:buChar char="•"/>
            </a:pPr>
            <a:r>
              <a:rPr lang="en-US" sz="3600" b="0" kern="1200" dirty="0">
                <a:solidFill>
                  <a:prstClr val="black"/>
                </a:solidFill>
                <a:latin typeface="Arial" panose="020B0604020202020204"/>
                <a:ea typeface="+mn-ea"/>
                <a:cs typeface="+mn-cs"/>
              </a:rPr>
              <a:t>The user still must manually enter </a:t>
            </a:r>
          </a:p>
          <a:p>
            <a:pPr marL="1485900" lvl="1" indent="-571500" algn="l" defTabSz="1828800" hangingPunct="1">
              <a:buFont typeface="Arial" panose="020B0604020202020204" pitchFamily="34" charset="0"/>
              <a:buChar char="•"/>
            </a:pPr>
            <a:r>
              <a:rPr lang="en-US" sz="3600" b="0" kern="1200" dirty="0">
                <a:solidFill>
                  <a:prstClr val="black"/>
                </a:solidFill>
                <a:latin typeface="Arial" panose="020B0604020202020204"/>
                <a:ea typeface="+mn-ea"/>
                <a:cs typeface="+mn-cs"/>
              </a:rPr>
              <a:t>Initial credit amount</a:t>
            </a:r>
          </a:p>
          <a:p>
            <a:pPr marL="1485900" lvl="1" indent="-571500" algn="l" defTabSz="1828800" hangingPunct="1">
              <a:buFont typeface="Arial" panose="020B0604020202020204" pitchFamily="34" charset="0"/>
              <a:buChar char="•"/>
            </a:pPr>
            <a:r>
              <a:rPr lang="en-US" sz="3600" b="0" kern="1200" dirty="0">
                <a:solidFill>
                  <a:prstClr val="black"/>
                </a:solidFill>
                <a:latin typeface="Arial" panose="020B0604020202020204"/>
                <a:ea typeface="+mn-ea"/>
                <a:cs typeface="+mn-cs"/>
              </a:rPr>
              <a:t>Current account information</a:t>
            </a:r>
          </a:p>
          <a:p>
            <a:pPr marL="1485900" lvl="1" indent="-571500" algn="l" defTabSz="1828800" hangingPunct="1">
              <a:buFont typeface="Arial" panose="020B0604020202020204" pitchFamily="34" charset="0"/>
              <a:buChar char="•"/>
            </a:pPr>
            <a:r>
              <a:rPr lang="en-US" sz="3600" b="0" kern="1200" dirty="0">
                <a:solidFill>
                  <a:prstClr val="black"/>
                </a:solidFill>
                <a:latin typeface="Arial" panose="020B0604020202020204"/>
                <a:ea typeface="+mn-ea"/>
                <a:cs typeface="+mn-cs"/>
              </a:rPr>
              <a:t>Earned account and destination account information</a:t>
            </a:r>
          </a:p>
          <a:p>
            <a:pPr marL="2400300" lvl="2" indent="-571500" algn="l" defTabSz="1828800" hangingPunct="1">
              <a:buFont typeface="Arial" panose="020B0604020202020204" pitchFamily="34" charset="0"/>
              <a:buChar char="•"/>
            </a:pPr>
            <a:r>
              <a:rPr lang="en-US" sz="3600" b="0" kern="1200" dirty="0">
                <a:solidFill>
                  <a:prstClr val="black"/>
                </a:solidFill>
                <a:latin typeface="Arial" panose="020B0604020202020204"/>
                <a:ea typeface="+mn-ea"/>
                <a:cs typeface="+mn-cs"/>
              </a:rPr>
              <a:t>Auto populate VMTe/VMTu value</a:t>
            </a:r>
          </a:p>
          <a:p>
            <a:pPr marL="1485900" lvl="1" indent="-571500" algn="l" defTabSz="1828800" hangingPunct="1">
              <a:buFont typeface="Arial" panose="020B0604020202020204" pitchFamily="34" charset="0"/>
              <a:buChar char="•"/>
            </a:pPr>
            <a:r>
              <a:rPr lang="en-US" sz="3600" b="0" kern="1200" dirty="0">
                <a:solidFill>
                  <a:prstClr val="black"/>
                </a:solidFill>
                <a:latin typeface="Arial" panose="020B0604020202020204"/>
                <a:ea typeface="+mn-ea"/>
                <a:cs typeface="+mn-cs"/>
              </a:rPr>
              <a:t>MPGae (performance) and MPGse (standards) for both earned account and destination account</a:t>
            </a:r>
          </a:p>
          <a:p>
            <a:pPr marL="2400300" lvl="2" indent="-571500" algn="l" defTabSz="1828800" hangingPunct="1">
              <a:buFont typeface="Arial" panose="020B0604020202020204" pitchFamily="34" charset="0"/>
              <a:buChar char="•"/>
            </a:pPr>
            <a:r>
              <a:rPr lang="en-US" sz="3600" b="0" kern="1200" dirty="0">
                <a:solidFill>
                  <a:prstClr val="black"/>
                </a:solidFill>
                <a:latin typeface="Arial" panose="020B0604020202020204"/>
                <a:ea typeface="+mn-ea"/>
                <a:cs typeface="+mn-cs"/>
              </a:rPr>
              <a:t>Auto calculate the adjustment factor and final credit amount (after adjustment)</a:t>
            </a:r>
          </a:p>
          <a:p>
            <a:pPr algn="l" defTabSz="1828800" hangingPunct="1"/>
            <a:endParaRPr lang="en-US" sz="3600" b="0" kern="1200" dirty="0">
              <a:solidFill>
                <a:prstClr val="black"/>
              </a:solidFill>
              <a:latin typeface="Arial" panose="020B0604020202020204"/>
              <a:ea typeface="+mn-ea"/>
              <a:cs typeface="+mn-cs"/>
            </a:endParaRPr>
          </a:p>
        </p:txBody>
      </p:sp>
      <p:sp>
        <p:nvSpPr>
          <p:cNvPr id="6" name="TextBox 5">
            <a:extLst>
              <a:ext uri="{FF2B5EF4-FFF2-40B4-BE49-F238E27FC236}">
                <a16:creationId xmlns:a16="http://schemas.microsoft.com/office/drawing/2014/main" id="{7ED54D11-B18B-4527-87F6-83EEC402F30F}"/>
              </a:ext>
            </a:extLst>
          </p:cNvPr>
          <p:cNvSpPr txBox="1"/>
          <p:nvPr/>
        </p:nvSpPr>
        <p:spPr>
          <a:xfrm>
            <a:off x="641686" y="2367816"/>
            <a:ext cx="24088824" cy="2862322"/>
          </a:xfrm>
          <a:prstGeom prst="rect">
            <a:avLst/>
          </a:prstGeom>
          <a:noFill/>
        </p:spPr>
        <p:txBody>
          <a:bodyPr wrap="square" rtlCol="0">
            <a:spAutoFit/>
          </a:bodyPr>
          <a:lstStyle/>
          <a:p>
            <a:pPr marL="571500" indent="-571500" algn="l" defTabSz="1828800" hangingPunct="1">
              <a:buFont typeface="Arial" panose="020B0604020202020204" pitchFamily="34" charset="0"/>
              <a:buChar char="•"/>
            </a:pPr>
            <a:r>
              <a:rPr lang="en-US" sz="3600" b="0" kern="1200" dirty="0">
                <a:solidFill>
                  <a:prstClr val="black"/>
                </a:solidFill>
                <a:latin typeface="Arial" panose="020B0604020202020204"/>
                <a:ea typeface="+mn-ea"/>
                <a:cs typeface="+mn-cs"/>
              </a:rPr>
              <a:t>Once the user has selected application </a:t>
            </a:r>
          </a:p>
          <a:p>
            <a:pPr marL="1485900" lvl="1" indent="-571500" algn="l" defTabSz="1828800" hangingPunct="1">
              <a:buFont typeface="Arial" panose="020B0604020202020204" pitchFamily="34" charset="0"/>
              <a:buChar char="•"/>
            </a:pPr>
            <a:r>
              <a:rPr lang="en-US" sz="3600" b="0" kern="1200" dirty="0">
                <a:solidFill>
                  <a:prstClr val="black"/>
                </a:solidFill>
                <a:latin typeface="Arial" panose="020B0604020202020204"/>
                <a:ea typeface="+mn-ea"/>
                <a:cs typeface="+mn-cs"/>
              </a:rPr>
              <a:t>Credit type automatically populates to banked</a:t>
            </a:r>
          </a:p>
          <a:p>
            <a:pPr marL="1485900" lvl="1" indent="-571500" algn="l" defTabSz="1828800" hangingPunct="1">
              <a:buFont typeface="Arial" panose="020B0604020202020204" pitchFamily="34" charset="0"/>
              <a:buChar char="•"/>
            </a:pPr>
            <a:r>
              <a:rPr lang="en-US" sz="3600" b="0" kern="1200" dirty="0">
                <a:solidFill>
                  <a:prstClr val="black"/>
                </a:solidFill>
                <a:latin typeface="Arial" panose="020B0604020202020204"/>
                <a:ea typeface="+mn-ea"/>
                <a:cs typeface="+mn-cs"/>
              </a:rPr>
              <a:t>Apply to shortfall question is automatically switched to “Yes”.</a:t>
            </a:r>
          </a:p>
          <a:p>
            <a:pPr marL="914400" lvl="1" indent="0" algn="l" defTabSz="1828800" hangingPunct="1"/>
            <a:br>
              <a:rPr lang="en-US" sz="3600" b="0" kern="1200" dirty="0">
                <a:solidFill>
                  <a:prstClr val="black"/>
                </a:solidFill>
                <a:latin typeface="Arial" panose="020B0604020202020204"/>
                <a:ea typeface="+mn-ea"/>
                <a:cs typeface="+mn-cs"/>
              </a:rPr>
            </a:br>
            <a:endParaRPr lang="en-US" sz="3600" b="0" kern="1200" dirty="0">
              <a:solidFill>
                <a:prstClr val="black"/>
              </a:solidFill>
              <a:latin typeface="Arial" panose="020B0604020202020204"/>
              <a:ea typeface="+mn-ea"/>
              <a:cs typeface="+mn-cs"/>
            </a:endParaRPr>
          </a:p>
        </p:txBody>
      </p:sp>
      <p:sp>
        <p:nvSpPr>
          <p:cNvPr id="7" name="Title 1">
            <a:extLst>
              <a:ext uri="{FF2B5EF4-FFF2-40B4-BE49-F238E27FC236}">
                <a16:creationId xmlns:a16="http://schemas.microsoft.com/office/drawing/2014/main" id="{E5025F93-D66B-472F-B91E-A7F5B3EAC2D1}"/>
              </a:ext>
            </a:extLst>
          </p:cNvPr>
          <p:cNvSpPr txBox="1">
            <a:spLocks/>
          </p:cNvSpPr>
          <p:nvPr/>
        </p:nvSpPr>
        <p:spPr>
          <a:xfrm>
            <a:off x="478970" y="267550"/>
            <a:ext cx="21031200" cy="1303110"/>
          </a:xfrm>
          <a:prstGeom prst="rect">
            <a:avLst/>
          </a:prstGeom>
        </p:spPr>
        <p:txBody>
          <a:bodyPr/>
          <a:lst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a:lstStyle>
          <a:p>
            <a:pPr defTabSz="1828800"/>
            <a:r>
              <a:rPr lang="en-US" sz="8000" b="0" dirty="0">
                <a:solidFill>
                  <a:srgbClr val="0082CB"/>
                </a:solidFill>
                <a:latin typeface="Arial" panose="020B0604020202020204"/>
              </a:rPr>
              <a:t>Application</a:t>
            </a:r>
          </a:p>
        </p:txBody>
      </p:sp>
      <p:sp>
        <p:nvSpPr>
          <p:cNvPr id="8" name="Line">
            <a:extLst>
              <a:ext uri="{FF2B5EF4-FFF2-40B4-BE49-F238E27FC236}">
                <a16:creationId xmlns:a16="http://schemas.microsoft.com/office/drawing/2014/main" id="{FBD3C14E-EBF0-4D65-A7EB-CDCCC64E7612}"/>
              </a:ext>
            </a:extLst>
          </p:cNvPr>
          <p:cNvSpPr/>
          <p:nvPr/>
        </p:nvSpPr>
        <p:spPr>
          <a:xfrm>
            <a:off x="478970" y="1518527"/>
            <a:ext cx="18422019" cy="1"/>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dirty="0"/>
          </a:p>
        </p:txBody>
      </p:sp>
    </p:spTree>
    <p:extLst>
      <p:ext uri="{BB962C8B-B14F-4D97-AF65-F5344CB8AC3E}">
        <p14:creationId xmlns:p14="http://schemas.microsoft.com/office/powerpoint/2010/main" val="26465982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5962E9-3D8C-4D0B-B3D0-1A5E1C4DAA70}"/>
              </a:ext>
            </a:extLst>
          </p:cNvPr>
          <p:cNvSpPr txBox="1">
            <a:spLocks/>
          </p:cNvSpPr>
          <p:nvPr/>
        </p:nvSpPr>
        <p:spPr>
          <a:xfrm>
            <a:off x="1041134" y="936926"/>
            <a:ext cx="21031200" cy="7494804"/>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E5E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E5E5E"/>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E5E5E"/>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E5E5E"/>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E5E5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828800">
              <a:spcBef>
                <a:spcPts val="2000"/>
              </a:spcBef>
              <a:buNone/>
            </a:pPr>
            <a:r>
              <a:rPr lang="en-US" sz="7800" b="0" u="sng" dirty="0">
                <a:solidFill>
                  <a:srgbClr val="0082CB"/>
                </a:solidFill>
                <a:latin typeface="Arial" panose="020B0604020202020204"/>
              </a:rPr>
              <a:t>If this instruction contains TRADE:</a:t>
            </a:r>
          </a:p>
          <a:p>
            <a:pPr marL="0" indent="0" defTabSz="1828800">
              <a:spcBef>
                <a:spcPts val="2000"/>
              </a:spcBef>
              <a:buNone/>
            </a:pPr>
            <a:r>
              <a:rPr lang="en-US" sz="7800" b="0" u="sng" dirty="0">
                <a:solidFill>
                  <a:srgbClr val="0082CB"/>
                </a:solidFill>
                <a:latin typeface="Arial" panose="020B0604020202020204"/>
              </a:rPr>
              <a:t>Generate Joint Trade Instructions</a:t>
            </a:r>
            <a:br>
              <a:rPr lang="en-US" sz="5600" b="0" dirty="0">
                <a:latin typeface="Arial" panose="020B0604020202020204"/>
              </a:rPr>
            </a:br>
            <a:endParaRPr lang="en-US" sz="5600" b="0" dirty="0">
              <a:latin typeface="Arial" panose="020B0604020202020204"/>
            </a:endParaRPr>
          </a:p>
          <a:p>
            <a:pPr marL="0" indent="0" defTabSz="1828800">
              <a:spcBef>
                <a:spcPts val="2000"/>
              </a:spcBef>
              <a:buNone/>
            </a:pPr>
            <a:r>
              <a:rPr lang="en-US" sz="5600" b="0" dirty="0">
                <a:latin typeface="Arial" panose="020B0604020202020204"/>
              </a:rPr>
              <a:t>Once all the necessary trade information is completed, return to the details tab. </a:t>
            </a:r>
          </a:p>
          <a:p>
            <a:pPr marL="457200" indent="-457200" defTabSz="1828800">
              <a:spcBef>
                <a:spcPts val="2000"/>
              </a:spcBef>
            </a:pPr>
            <a:r>
              <a:rPr lang="en-US" sz="5600" b="0" dirty="0">
                <a:latin typeface="Arial" panose="020B0604020202020204"/>
              </a:rPr>
              <a:t>Click ‘Generate Joint Trade Instructions.’ </a:t>
            </a:r>
          </a:p>
          <a:p>
            <a:pPr marL="1371600" lvl="1" indent="-457200" defTabSz="1828800">
              <a:spcBef>
                <a:spcPts val="1000"/>
              </a:spcBef>
            </a:pPr>
            <a:r>
              <a:rPr lang="en-US" sz="4800" b="0" dirty="0">
                <a:latin typeface="Arial" panose="020B0604020202020204"/>
              </a:rPr>
              <a:t>generates the joint trade instructions for all the transactions entered in the workbook</a:t>
            </a:r>
          </a:p>
          <a:p>
            <a:pPr marL="457200" indent="-457200" defTabSz="1828800">
              <a:spcBef>
                <a:spcPts val="2000"/>
              </a:spcBef>
            </a:pPr>
            <a:r>
              <a:rPr lang="en-US" sz="5600" b="0" dirty="0">
                <a:latin typeface="Arial" panose="020B0604020202020204"/>
              </a:rPr>
              <a:t>make sure all the information is correct then can print a hard copy or print to PDF and obtain signatures</a:t>
            </a:r>
          </a:p>
          <a:p>
            <a:pPr marL="457200" indent="-457200" defTabSz="1828800">
              <a:spcBef>
                <a:spcPts val="2000"/>
              </a:spcBef>
            </a:pPr>
            <a:endParaRPr lang="en-US" sz="5600" b="0" dirty="0">
              <a:latin typeface="Arial" panose="020B0604020202020204"/>
            </a:endParaRPr>
          </a:p>
        </p:txBody>
      </p:sp>
      <p:pic>
        <p:nvPicPr>
          <p:cNvPr id="4" name="Picture 3">
            <a:extLst>
              <a:ext uri="{FF2B5EF4-FFF2-40B4-BE49-F238E27FC236}">
                <a16:creationId xmlns:a16="http://schemas.microsoft.com/office/drawing/2014/main" id="{7FA08757-A06F-4D06-B1A1-664456E625AE}"/>
              </a:ext>
            </a:extLst>
          </p:cNvPr>
          <p:cNvPicPr>
            <a:picLocks noChangeAspect="1"/>
          </p:cNvPicPr>
          <p:nvPr/>
        </p:nvPicPr>
        <p:blipFill rotWithShape="1">
          <a:blip r:embed="rId3"/>
          <a:srcRect b="51335"/>
          <a:stretch/>
        </p:blipFill>
        <p:spPr>
          <a:xfrm>
            <a:off x="1662707" y="9168752"/>
            <a:ext cx="19788054" cy="2874052"/>
          </a:xfrm>
          <a:prstGeom prst="rect">
            <a:avLst/>
          </a:prstGeom>
        </p:spPr>
      </p:pic>
      <p:sp>
        <p:nvSpPr>
          <p:cNvPr id="5" name="Rectangle 4">
            <a:extLst>
              <a:ext uri="{FF2B5EF4-FFF2-40B4-BE49-F238E27FC236}">
                <a16:creationId xmlns:a16="http://schemas.microsoft.com/office/drawing/2014/main" id="{52D717F1-96EE-49EB-9DB5-A18E3D1F078B}"/>
              </a:ext>
            </a:extLst>
          </p:cNvPr>
          <p:cNvSpPr/>
          <p:nvPr/>
        </p:nvSpPr>
        <p:spPr>
          <a:xfrm>
            <a:off x="17641511" y="9168753"/>
            <a:ext cx="2912098" cy="2109998"/>
          </a:xfrm>
          <a:prstGeom prst="rect">
            <a:avLst/>
          </a:prstGeom>
          <a:noFill/>
          <a:ln w="38100"/>
        </p:spPr>
        <p:style>
          <a:lnRef idx="2">
            <a:schemeClr val="accent6"/>
          </a:lnRef>
          <a:fillRef idx="1">
            <a:schemeClr val="lt1"/>
          </a:fillRef>
          <a:effectRef idx="0">
            <a:schemeClr val="accent6"/>
          </a:effectRef>
          <a:fontRef idx="minor">
            <a:schemeClr val="dk1"/>
          </a:fontRef>
        </p:style>
        <p:txBody>
          <a:bodyPr rtlCol="0" anchor="ctr"/>
          <a:lstStyle/>
          <a:p>
            <a:pPr defTabSz="1828800" hangingPunct="1"/>
            <a:endParaRPr lang="en-US" sz="3600" b="0" kern="1200" dirty="0">
              <a:solidFill>
                <a:prstClr val="black"/>
              </a:solidFill>
              <a:latin typeface="Arial" panose="020B0604020202020204"/>
            </a:endParaRPr>
          </a:p>
        </p:txBody>
      </p:sp>
    </p:spTree>
    <p:extLst>
      <p:ext uri="{BB962C8B-B14F-4D97-AF65-F5344CB8AC3E}">
        <p14:creationId xmlns:p14="http://schemas.microsoft.com/office/powerpoint/2010/main" val="1687418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04752D9-F384-471B-8FFA-FEA9841463EC}"/>
              </a:ext>
            </a:extLst>
          </p:cNvPr>
          <p:cNvSpPr txBox="1">
            <a:spLocks/>
          </p:cNvSpPr>
          <p:nvPr/>
        </p:nvSpPr>
        <p:spPr>
          <a:xfrm>
            <a:off x="304800" y="407896"/>
            <a:ext cx="21031200" cy="1368713"/>
          </a:xfrm>
          <a:prstGeom prst="rect">
            <a:avLst/>
          </a:prstGeom>
        </p:spPr>
        <p:txBody>
          <a:bodyPr/>
          <a:lst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a:lstStyle>
          <a:p>
            <a:pPr defTabSz="1828800"/>
            <a:r>
              <a:rPr lang="en-US" sz="8000" b="0" dirty="0">
                <a:solidFill>
                  <a:srgbClr val="0082CB"/>
                </a:solidFill>
                <a:latin typeface="Arial" panose="020B0604020202020204"/>
              </a:rPr>
              <a:t>Credit Transactions in the Future</a:t>
            </a:r>
          </a:p>
        </p:txBody>
      </p:sp>
      <p:sp>
        <p:nvSpPr>
          <p:cNvPr id="4" name="Content Placeholder 2">
            <a:extLst>
              <a:ext uri="{FF2B5EF4-FFF2-40B4-BE49-F238E27FC236}">
                <a16:creationId xmlns:a16="http://schemas.microsoft.com/office/drawing/2014/main" id="{4C1CA3CB-0099-4FFD-B6AA-8304F7154FC4}"/>
              </a:ext>
            </a:extLst>
          </p:cNvPr>
          <p:cNvSpPr txBox="1">
            <a:spLocks/>
          </p:cNvSpPr>
          <p:nvPr/>
        </p:nvSpPr>
        <p:spPr>
          <a:xfrm>
            <a:off x="304800" y="3145322"/>
            <a:ext cx="21031200" cy="87026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E5E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E5E5E"/>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E5E5E"/>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E5E5E"/>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E5E5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71600" lvl="1" indent="-457200" defTabSz="1828800">
              <a:spcBef>
                <a:spcPts val="1000"/>
              </a:spcBef>
            </a:pPr>
            <a:r>
              <a:rPr lang="en-US" sz="5600" b="0" dirty="0">
                <a:latin typeface="Arial" panose="020B0604020202020204"/>
              </a:rPr>
              <a:t>The vision for the CAFE Database in the future will include a user interface for each OEM, allowing them to execute their own credit trades, visibility into their credit accounts in real time, and see pending credit transactions. This functionality will allow:</a:t>
            </a:r>
          </a:p>
          <a:p>
            <a:pPr marL="2743200" lvl="3" indent="-457200" defTabSz="1828800">
              <a:spcBef>
                <a:spcPts val="1000"/>
              </a:spcBef>
            </a:pPr>
            <a:r>
              <a:rPr lang="en-US" sz="5000" b="0" dirty="0">
                <a:latin typeface="Arial" panose="020B0604020202020204"/>
              </a:rPr>
              <a:t>Less time required for transaction approvals</a:t>
            </a:r>
          </a:p>
          <a:p>
            <a:pPr marL="2743200" lvl="3" indent="-457200" defTabSz="1828800">
              <a:spcBef>
                <a:spcPts val="1000"/>
              </a:spcBef>
            </a:pPr>
            <a:r>
              <a:rPr lang="en-US" sz="5000" b="0" dirty="0">
                <a:latin typeface="Arial" panose="020B0604020202020204"/>
              </a:rPr>
              <a:t>Increased transparency of credit accounts</a:t>
            </a:r>
          </a:p>
          <a:p>
            <a:pPr marL="2743200" lvl="3" indent="-457200" defTabSz="1828800">
              <a:spcBef>
                <a:spcPts val="1000"/>
              </a:spcBef>
            </a:pPr>
            <a:r>
              <a:rPr lang="en-US" sz="5000" b="0" dirty="0">
                <a:latin typeface="Arial" panose="020B0604020202020204"/>
              </a:rPr>
              <a:t>More user-friendly experience than current processes</a:t>
            </a:r>
          </a:p>
          <a:p>
            <a:pPr marL="457200" indent="-457200" defTabSz="1828800">
              <a:spcBef>
                <a:spcPts val="2000"/>
              </a:spcBef>
            </a:pPr>
            <a:endParaRPr lang="en-US" sz="5600" b="0" dirty="0">
              <a:latin typeface="Arial" panose="020B0604020202020204"/>
            </a:endParaRPr>
          </a:p>
        </p:txBody>
      </p:sp>
      <p:sp>
        <p:nvSpPr>
          <p:cNvPr id="5" name="Line">
            <a:extLst>
              <a:ext uri="{FF2B5EF4-FFF2-40B4-BE49-F238E27FC236}">
                <a16:creationId xmlns:a16="http://schemas.microsoft.com/office/drawing/2014/main" id="{145DFAAB-DE2D-4D2F-8DDC-F48A1B16B9A3}"/>
              </a:ext>
            </a:extLst>
          </p:cNvPr>
          <p:cNvSpPr/>
          <p:nvPr/>
        </p:nvSpPr>
        <p:spPr>
          <a:xfrm>
            <a:off x="0" y="1776609"/>
            <a:ext cx="18422019" cy="1"/>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dirty="0"/>
          </a:p>
        </p:txBody>
      </p:sp>
    </p:spTree>
    <p:extLst>
      <p:ext uri="{BB962C8B-B14F-4D97-AF65-F5344CB8AC3E}">
        <p14:creationId xmlns:p14="http://schemas.microsoft.com/office/powerpoint/2010/main" val="3074841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719"/>
            <a:ext cx="24441778" cy="13764719"/>
          </a:xfrm>
          <a:prstGeom prst="rect">
            <a:avLst/>
          </a:prstGeom>
        </p:spPr>
      </p:pic>
      <p:sp>
        <p:nvSpPr>
          <p:cNvPr id="10" name="Rectangle"/>
          <p:cNvSpPr/>
          <p:nvPr/>
        </p:nvSpPr>
        <p:spPr>
          <a:xfrm>
            <a:off x="0" y="-48719"/>
            <a:ext cx="24441778" cy="13716000"/>
          </a:xfrm>
          <a:prstGeom prst="rect">
            <a:avLst/>
          </a:prstGeom>
          <a:gradFill>
            <a:gsLst>
              <a:gs pos="0">
                <a:srgbClr val="0083BF">
                  <a:alpha val="74445"/>
                </a:srgbClr>
              </a:gs>
              <a:gs pos="49964">
                <a:srgbClr val="006292">
                  <a:alpha val="74445"/>
                </a:srgbClr>
              </a:gs>
              <a:gs pos="100000">
                <a:srgbClr val="004065">
                  <a:alpha val="74445"/>
                </a:srgbClr>
              </a:gs>
            </a:gsLst>
            <a:lin ang="540000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16312" t="35186" r="16003" b="39159"/>
          <a:stretch/>
        </p:blipFill>
        <p:spPr>
          <a:xfrm>
            <a:off x="4441371" y="2372801"/>
            <a:ext cx="15185572" cy="4648978"/>
          </a:xfrm>
          <a:prstGeom prst="rect">
            <a:avLst/>
          </a:prstGeom>
        </p:spPr>
      </p:pic>
      <p:sp>
        <p:nvSpPr>
          <p:cNvPr id="122" name="Rectangle"/>
          <p:cNvSpPr/>
          <p:nvPr/>
        </p:nvSpPr>
        <p:spPr>
          <a:xfrm>
            <a:off x="11351994" y="9286692"/>
            <a:ext cx="1680012" cy="265687"/>
          </a:xfrm>
          <a:prstGeom prst="rect">
            <a:avLst/>
          </a:prstGeom>
          <a:solidFill>
            <a:srgbClr val="D5D5D5"/>
          </a:solidFill>
          <a:ln w="12700">
            <a:miter lim="400000"/>
          </a:ln>
        </p:spPr>
        <p:txBody>
          <a:bodyPr lIns="0" tIns="0" rIns="0" bIns="0" anchor="ctr"/>
          <a:lstStyle/>
          <a:p>
            <a:pPr>
              <a:defRPr sz="3200" b="0">
                <a:solidFill>
                  <a:srgbClr val="D5D5D5"/>
                </a:solidFill>
                <a:latin typeface="+mn-lt"/>
                <a:ea typeface="+mn-ea"/>
                <a:cs typeface="+mn-cs"/>
                <a:sym typeface="Helvetica Neue Medium"/>
              </a:defRPr>
            </a:pPr>
            <a:endParaRPr dirty="0"/>
          </a:p>
        </p:txBody>
      </p:sp>
      <p:sp>
        <p:nvSpPr>
          <p:cNvPr id="124" name="xx. xx. 2018"/>
          <p:cNvSpPr txBox="1"/>
          <p:nvPr/>
        </p:nvSpPr>
        <p:spPr>
          <a:xfrm>
            <a:off x="10860684" y="11095017"/>
            <a:ext cx="2539158" cy="656590"/>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3600" b="0" i="1">
                <a:solidFill>
                  <a:srgbClr val="FFFFFF"/>
                </a:solidFill>
                <a:latin typeface="Arial"/>
                <a:ea typeface="Arial"/>
                <a:cs typeface="Arial"/>
                <a:sym typeface="Arial"/>
              </a:defRPr>
            </a:lvl1pPr>
          </a:lstStyle>
          <a:p>
            <a:r>
              <a:rPr lang="en-US" dirty="0"/>
              <a:t>07</a:t>
            </a:r>
            <a:r>
              <a:rPr dirty="0"/>
              <a:t>.</a:t>
            </a:r>
            <a:r>
              <a:rPr lang="en-US" dirty="0"/>
              <a:t>12</a:t>
            </a:r>
            <a:r>
              <a:rPr dirty="0"/>
              <a:t>. 20</a:t>
            </a:r>
            <a:r>
              <a:rPr lang="en-US" dirty="0"/>
              <a:t>22</a:t>
            </a:r>
            <a:endParaRPr dirty="0"/>
          </a:p>
        </p:txBody>
      </p:sp>
      <p:sp>
        <p:nvSpPr>
          <p:cNvPr id="12" name="PRESENTATION TITLE">
            <a:extLst>
              <a:ext uri="{FF2B5EF4-FFF2-40B4-BE49-F238E27FC236}">
                <a16:creationId xmlns:a16="http://schemas.microsoft.com/office/drawing/2014/main" id="{F84231F3-88DC-4926-A2B5-FB29A0C35FDA}"/>
              </a:ext>
            </a:extLst>
          </p:cNvPr>
          <p:cNvSpPr txBox="1"/>
          <p:nvPr/>
        </p:nvSpPr>
        <p:spPr>
          <a:xfrm>
            <a:off x="1405465" y="6433912"/>
            <a:ext cx="21257383" cy="2811026"/>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9600" b="0">
                <a:solidFill>
                  <a:srgbClr val="FFFFFF"/>
                </a:solidFill>
                <a:latin typeface="Arial"/>
                <a:ea typeface="Arial"/>
                <a:cs typeface="Arial"/>
                <a:sym typeface="Arial"/>
              </a:defRPr>
            </a:lvl1pPr>
          </a:lstStyle>
          <a:p>
            <a:r>
              <a:rPr lang="en-US" sz="8800" dirty="0">
                <a:solidFill>
                  <a:schemeClr val="bg1"/>
                </a:solidFill>
              </a:rPr>
              <a:t>MY 2023 CAFE Projection Reporting Template</a:t>
            </a:r>
          </a:p>
        </p:txBody>
      </p:sp>
      <p:sp>
        <p:nvSpPr>
          <p:cNvPr id="13" name="Subheading">
            <a:extLst>
              <a:ext uri="{FF2B5EF4-FFF2-40B4-BE49-F238E27FC236}">
                <a16:creationId xmlns:a16="http://schemas.microsoft.com/office/drawing/2014/main" id="{E81F302C-35DF-45A0-8AF0-B5D88EAA5CB8}"/>
              </a:ext>
            </a:extLst>
          </p:cNvPr>
          <p:cNvSpPr txBox="1"/>
          <p:nvPr/>
        </p:nvSpPr>
        <p:spPr>
          <a:xfrm>
            <a:off x="7598010" y="9495520"/>
            <a:ext cx="10223953" cy="1949252"/>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5800" b="0" i="1">
                <a:solidFill>
                  <a:srgbClr val="FFFFFF"/>
                </a:solidFill>
                <a:latin typeface="Arial"/>
                <a:ea typeface="Arial"/>
                <a:cs typeface="Arial"/>
                <a:sym typeface="Arial"/>
              </a:defRPr>
            </a:lvl1pPr>
          </a:lstStyle>
          <a:p>
            <a:r>
              <a:rPr lang="en-US" sz="4000" dirty="0">
                <a:solidFill>
                  <a:schemeClr val="bg1"/>
                </a:solidFill>
              </a:rPr>
              <a:t>Office of Vehicle Safety Compliance (OVSC)</a:t>
            </a:r>
          </a:p>
          <a:p>
            <a:r>
              <a:rPr lang="en-US" sz="4000" dirty="0">
                <a:solidFill>
                  <a:schemeClr val="bg1"/>
                </a:solidFill>
              </a:rPr>
              <a:t>Fuel Efficiency Group</a:t>
            </a:r>
          </a:p>
          <a:p>
            <a:endParaRPr lang="en-US" sz="4000" dirty="0"/>
          </a:p>
        </p:txBody>
      </p:sp>
    </p:spTree>
    <p:extLst>
      <p:ext uri="{BB962C8B-B14F-4D97-AF65-F5344CB8AC3E}">
        <p14:creationId xmlns:p14="http://schemas.microsoft.com/office/powerpoint/2010/main" val="451359686"/>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a:t>PUBLIC INFORMATION CENTER (PIC) </a:t>
            </a:r>
            <a:br>
              <a:rPr lang="en-US" dirty="0"/>
            </a:br>
            <a:r>
              <a:rPr lang="en-US" dirty="0"/>
              <a:t>Website</a:t>
            </a:r>
          </a:p>
        </p:txBody>
      </p:sp>
      <p:sp>
        <p:nvSpPr>
          <p:cNvPr id="6" name="Text Placeholder 5"/>
          <p:cNvSpPr>
            <a:spLocks noGrp="1"/>
          </p:cNvSpPr>
          <p:nvPr>
            <p:ph type="body" sz="quarter" idx="10"/>
          </p:nvPr>
        </p:nvSpPr>
        <p:spPr/>
        <p:txBody>
          <a:bodyPr/>
          <a:lstStyle/>
          <a:p>
            <a:r>
              <a:rPr lang="en-US" dirty="0"/>
              <a:t>07.12.2022</a:t>
            </a:r>
          </a:p>
        </p:txBody>
      </p:sp>
      <p:sp>
        <p:nvSpPr>
          <p:cNvPr id="7" name="Rectangle 6">
            <a:extLst>
              <a:ext uri="{FF2B5EF4-FFF2-40B4-BE49-F238E27FC236}">
                <a16:creationId xmlns:a16="http://schemas.microsoft.com/office/drawing/2014/main" id="{D263D0F2-B5AE-4FBF-842A-6D08A8DCF966}"/>
              </a:ext>
            </a:extLst>
          </p:cNvPr>
          <p:cNvSpPr/>
          <p:nvPr/>
        </p:nvSpPr>
        <p:spPr>
          <a:xfrm>
            <a:off x="9252348" y="9228243"/>
            <a:ext cx="5694636" cy="954107"/>
          </a:xfrm>
          <a:prstGeom prst="rect">
            <a:avLst/>
          </a:prstGeom>
        </p:spPr>
        <p:txBody>
          <a:bodyPr wrap="none">
            <a:spAutoFit/>
          </a:bodyPr>
          <a:lstStyle/>
          <a:p>
            <a:pPr algn="l" defTabSz="1828800" hangingPunct="1"/>
            <a:r>
              <a:rPr lang="en-US" sz="5600" b="0" i="1" kern="1200" dirty="0">
                <a:solidFill>
                  <a:prstClr val="white"/>
                </a:solidFill>
                <a:latin typeface="Arial" panose="020B0604020202020204"/>
                <a:ea typeface="+mn-ea"/>
                <a:cs typeface="+mn-cs"/>
              </a:rPr>
              <a:t>www.NHTSA.gov</a:t>
            </a:r>
          </a:p>
        </p:txBody>
      </p:sp>
    </p:spTree>
    <p:extLst>
      <p:ext uri="{BB962C8B-B14F-4D97-AF65-F5344CB8AC3E}">
        <p14:creationId xmlns:p14="http://schemas.microsoft.com/office/powerpoint/2010/main" val="3479697333"/>
      </p:ext>
    </p:extLst>
  </p:cSld>
  <p:clrMapOvr>
    <a:masterClrMapping/>
  </p:clrMapOvr>
  <mc:AlternateContent xmlns:mc="http://schemas.openxmlformats.org/markup-compatibility/2006" xmlns:p14="http://schemas.microsoft.com/office/powerpoint/2010/main">
    <mc:Choice Requires="p14">
      <p:transition spd="slow" p14:dur="2000" advTm="16420"/>
    </mc:Choice>
    <mc:Fallback xmlns="">
      <p:transition spd="slow" advTm="1642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384168-7D30-45B3-8FAF-E2D89024E088}"/>
              </a:ext>
            </a:extLst>
          </p:cNvPr>
          <p:cNvSpPr>
            <a:spLocks noGrp="1"/>
          </p:cNvSpPr>
          <p:nvPr>
            <p:ph type="body" sz="quarter" idx="11"/>
          </p:nvPr>
        </p:nvSpPr>
        <p:spPr/>
        <p:txBody>
          <a:bodyPr>
            <a:normAutofit lnSpcReduction="10000"/>
          </a:bodyPr>
          <a:lstStyle/>
          <a:p>
            <a:r>
              <a:rPr lang="en-US" dirty="0"/>
              <a:t>PIC Home Page – Overview of the Website</a:t>
            </a:r>
          </a:p>
          <a:p>
            <a:endParaRPr lang="en-US" dirty="0"/>
          </a:p>
        </p:txBody>
      </p:sp>
      <p:sp>
        <p:nvSpPr>
          <p:cNvPr id="5" name="Text Placeholder 4">
            <a:extLst>
              <a:ext uri="{FF2B5EF4-FFF2-40B4-BE49-F238E27FC236}">
                <a16:creationId xmlns:a16="http://schemas.microsoft.com/office/drawing/2014/main" id="{2C393059-C81D-41C1-9513-2D248C503AD8}"/>
              </a:ext>
            </a:extLst>
          </p:cNvPr>
          <p:cNvSpPr>
            <a:spLocks noGrp="1"/>
          </p:cNvSpPr>
          <p:nvPr>
            <p:ph type="body" sz="quarter" idx="13"/>
          </p:nvPr>
        </p:nvSpPr>
        <p:spPr/>
        <p:txBody>
          <a:bodyPr/>
          <a:lstStyle/>
          <a:p>
            <a:r>
              <a:rPr lang="en-US" dirty="0"/>
              <a:t>1</a:t>
            </a:r>
          </a:p>
        </p:txBody>
      </p:sp>
      <p:sp>
        <p:nvSpPr>
          <p:cNvPr id="6" name="Text Placeholder 5">
            <a:extLst>
              <a:ext uri="{FF2B5EF4-FFF2-40B4-BE49-F238E27FC236}">
                <a16:creationId xmlns:a16="http://schemas.microsoft.com/office/drawing/2014/main" id="{11E353D9-C2DB-4C9F-8379-1FF411BFC326}"/>
              </a:ext>
            </a:extLst>
          </p:cNvPr>
          <p:cNvSpPr>
            <a:spLocks noGrp="1"/>
          </p:cNvSpPr>
          <p:nvPr>
            <p:ph type="body" sz="quarter" idx="14"/>
          </p:nvPr>
        </p:nvSpPr>
        <p:spPr/>
        <p:txBody>
          <a:bodyPr/>
          <a:lstStyle/>
          <a:p>
            <a:r>
              <a:rPr lang="en-US" dirty="0"/>
              <a:t>LD PIC Reports</a:t>
            </a:r>
          </a:p>
          <a:p>
            <a:endParaRPr lang="en-US" dirty="0"/>
          </a:p>
        </p:txBody>
      </p:sp>
      <p:sp>
        <p:nvSpPr>
          <p:cNvPr id="7" name="Text Placeholder 6">
            <a:extLst>
              <a:ext uri="{FF2B5EF4-FFF2-40B4-BE49-F238E27FC236}">
                <a16:creationId xmlns:a16="http://schemas.microsoft.com/office/drawing/2014/main" id="{A3158FD5-7272-415F-A62B-22B0B139087A}"/>
              </a:ext>
            </a:extLst>
          </p:cNvPr>
          <p:cNvSpPr>
            <a:spLocks noGrp="1"/>
          </p:cNvSpPr>
          <p:nvPr>
            <p:ph type="body" sz="quarter" idx="15"/>
          </p:nvPr>
        </p:nvSpPr>
        <p:spPr/>
        <p:txBody>
          <a:bodyPr/>
          <a:lstStyle/>
          <a:p>
            <a:r>
              <a:rPr lang="en-US" dirty="0"/>
              <a:t>2</a:t>
            </a:r>
          </a:p>
        </p:txBody>
      </p:sp>
      <p:sp>
        <p:nvSpPr>
          <p:cNvPr id="8" name="Text Placeholder 7">
            <a:extLst>
              <a:ext uri="{FF2B5EF4-FFF2-40B4-BE49-F238E27FC236}">
                <a16:creationId xmlns:a16="http://schemas.microsoft.com/office/drawing/2014/main" id="{234F60C5-2AC8-42BD-BCCD-C8DC2B1E3A94}"/>
              </a:ext>
            </a:extLst>
          </p:cNvPr>
          <p:cNvSpPr>
            <a:spLocks noGrp="1"/>
          </p:cNvSpPr>
          <p:nvPr>
            <p:ph type="body" sz="quarter" idx="16"/>
          </p:nvPr>
        </p:nvSpPr>
        <p:spPr/>
        <p:txBody>
          <a:bodyPr/>
          <a:lstStyle/>
          <a:p>
            <a:r>
              <a:rPr lang="en-US" dirty="0"/>
              <a:t>LD Templates</a:t>
            </a:r>
          </a:p>
          <a:p>
            <a:endParaRPr lang="en-US" dirty="0"/>
          </a:p>
        </p:txBody>
      </p:sp>
      <p:sp>
        <p:nvSpPr>
          <p:cNvPr id="9" name="Text Placeholder 8">
            <a:extLst>
              <a:ext uri="{FF2B5EF4-FFF2-40B4-BE49-F238E27FC236}">
                <a16:creationId xmlns:a16="http://schemas.microsoft.com/office/drawing/2014/main" id="{579510CF-05A1-4961-9A13-4FE4ED3868CB}"/>
              </a:ext>
            </a:extLst>
          </p:cNvPr>
          <p:cNvSpPr>
            <a:spLocks noGrp="1"/>
          </p:cNvSpPr>
          <p:nvPr>
            <p:ph type="body" sz="quarter" idx="17"/>
          </p:nvPr>
        </p:nvSpPr>
        <p:spPr/>
        <p:txBody>
          <a:bodyPr/>
          <a:lstStyle/>
          <a:p>
            <a:r>
              <a:rPr lang="en-US" dirty="0"/>
              <a:t>3</a:t>
            </a:r>
          </a:p>
        </p:txBody>
      </p:sp>
      <p:sp>
        <p:nvSpPr>
          <p:cNvPr id="10" name="Text Placeholder 9">
            <a:extLst>
              <a:ext uri="{FF2B5EF4-FFF2-40B4-BE49-F238E27FC236}">
                <a16:creationId xmlns:a16="http://schemas.microsoft.com/office/drawing/2014/main" id="{52C28625-75D1-477A-B939-F97949A3E3DE}"/>
              </a:ext>
            </a:extLst>
          </p:cNvPr>
          <p:cNvSpPr>
            <a:spLocks noGrp="1"/>
          </p:cNvSpPr>
          <p:nvPr>
            <p:ph type="body" sz="quarter" idx="18"/>
          </p:nvPr>
        </p:nvSpPr>
        <p:spPr/>
        <p:txBody>
          <a:bodyPr/>
          <a:lstStyle/>
          <a:p>
            <a:r>
              <a:rPr lang="en-US" dirty="0"/>
              <a:t>HD PIC Reports </a:t>
            </a:r>
          </a:p>
          <a:p>
            <a:endParaRPr lang="en-US" dirty="0"/>
          </a:p>
        </p:txBody>
      </p:sp>
      <p:sp>
        <p:nvSpPr>
          <p:cNvPr id="11" name="Text Placeholder 10">
            <a:extLst>
              <a:ext uri="{FF2B5EF4-FFF2-40B4-BE49-F238E27FC236}">
                <a16:creationId xmlns:a16="http://schemas.microsoft.com/office/drawing/2014/main" id="{4BBD1CB4-AE98-49BE-BF8A-F097B3CB6761}"/>
              </a:ext>
            </a:extLst>
          </p:cNvPr>
          <p:cNvSpPr>
            <a:spLocks noGrp="1"/>
          </p:cNvSpPr>
          <p:nvPr>
            <p:ph type="body" sz="quarter" idx="19"/>
          </p:nvPr>
        </p:nvSpPr>
        <p:spPr/>
        <p:txBody>
          <a:bodyPr/>
          <a:lstStyle/>
          <a:p>
            <a:r>
              <a:rPr lang="en-US" dirty="0"/>
              <a:t>4</a:t>
            </a:r>
          </a:p>
        </p:txBody>
      </p:sp>
      <p:sp>
        <p:nvSpPr>
          <p:cNvPr id="12" name="Text Placeholder 11">
            <a:extLst>
              <a:ext uri="{FF2B5EF4-FFF2-40B4-BE49-F238E27FC236}">
                <a16:creationId xmlns:a16="http://schemas.microsoft.com/office/drawing/2014/main" id="{117B6103-4043-4768-9645-6AE8B3067642}"/>
              </a:ext>
            </a:extLst>
          </p:cNvPr>
          <p:cNvSpPr>
            <a:spLocks noGrp="1"/>
          </p:cNvSpPr>
          <p:nvPr>
            <p:ph type="body" sz="quarter" idx="20"/>
          </p:nvPr>
        </p:nvSpPr>
        <p:spPr/>
        <p:txBody>
          <a:bodyPr/>
          <a:lstStyle/>
          <a:p>
            <a:r>
              <a:rPr lang="en-US" dirty="0"/>
              <a:t>HD Templates</a:t>
            </a:r>
          </a:p>
          <a:p>
            <a:endParaRPr lang="en-US" dirty="0"/>
          </a:p>
        </p:txBody>
      </p:sp>
      <p:sp>
        <p:nvSpPr>
          <p:cNvPr id="13" name="Text Placeholder 12">
            <a:extLst>
              <a:ext uri="{FF2B5EF4-FFF2-40B4-BE49-F238E27FC236}">
                <a16:creationId xmlns:a16="http://schemas.microsoft.com/office/drawing/2014/main" id="{CA0480DF-EC4C-449B-9E27-455F719D5AA9}"/>
              </a:ext>
            </a:extLst>
          </p:cNvPr>
          <p:cNvSpPr>
            <a:spLocks noGrp="1"/>
          </p:cNvSpPr>
          <p:nvPr>
            <p:ph type="body" sz="quarter" idx="21"/>
          </p:nvPr>
        </p:nvSpPr>
        <p:spPr/>
        <p:txBody>
          <a:bodyPr/>
          <a:lstStyle/>
          <a:p>
            <a:r>
              <a:rPr lang="en-US" dirty="0"/>
              <a:t>5</a:t>
            </a:r>
          </a:p>
        </p:txBody>
      </p:sp>
      <p:sp>
        <p:nvSpPr>
          <p:cNvPr id="15" name="Title 3">
            <a:extLst>
              <a:ext uri="{FF2B5EF4-FFF2-40B4-BE49-F238E27FC236}">
                <a16:creationId xmlns:a16="http://schemas.microsoft.com/office/drawing/2014/main" id="{D126218A-25E2-44E6-878E-C962945AA444}"/>
              </a:ext>
            </a:extLst>
          </p:cNvPr>
          <p:cNvSpPr txBox="1">
            <a:spLocks/>
          </p:cNvSpPr>
          <p:nvPr/>
        </p:nvSpPr>
        <p:spPr>
          <a:xfrm>
            <a:off x="1123951" y="3916608"/>
            <a:ext cx="11830050" cy="3273324"/>
          </a:xfrm>
          <a:prstGeom prst="rect">
            <a:avLst/>
          </a:prstGeom>
        </p:spPr>
        <p:txBody>
          <a:bodyPr vert="horz" lIns="0" tIns="0" rIns="0" bIns="0" rtlCol="0" anchor="b" anchorCtr="0">
            <a:normAutofit/>
          </a:bodyPr>
          <a:lstStyle>
            <a:lvl1pPr algn="ctr" defTabSz="914400" rtl="0" eaLnBrk="1" latinLnBrk="0" hangingPunct="1">
              <a:lnSpc>
                <a:spcPct val="90000"/>
              </a:lnSpc>
              <a:spcBef>
                <a:spcPct val="0"/>
              </a:spcBef>
              <a:buNone/>
              <a:defRPr sz="6000" kern="1200" baseline="0">
                <a:solidFill>
                  <a:schemeClr val="bg1"/>
                </a:solidFill>
                <a:latin typeface="+mj-lt"/>
                <a:ea typeface="+mj-ea"/>
                <a:cs typeface="+mj-cs"/>
              </a:defRPr>
            </a:lvl1pPr>
          </a:lstStyle>
          <a:p>
            <a:r>
              <a:rPr lang="en-US" sz="12000" dirty="0"/>
              <a:t>Agenda</a:t>
            </a:r>
          </a:p>
        </p:txBody>
      </p:sp>
    </p:spTree>
    <p:extLst>
      <p:ext uri="{BB962C8B-B14F-4D97-AF65-F5344CB8AC3E}">
        <p14:creationId xmlns:p14="http://schemas.microsoft.com/office/powerpoint/2010/main" val="770428424"/>
      </p:ext>
    </p:extLst>
  </p:cSld>
  <p:clrMapOvr>
    <a:masterClrMapping/>
  </p:clrMapOvr>
  <mc:AlternateContent xmlns:mc="http://schemas.openxmlformats.org/markup-compatibility/2006" xmlns:p14="http://schemas.microsoft.com/office/powerpoint/2010/main">
    <mc:Choice Requires="p14">
      <p:transition spd="slow" p14:dur="2000" advTm="14191"/>
    </mc:Choice>
    <mc:Fallback xmlns="">
      <p:transition spd="slow" advTm="14191"/>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Homepage-Overview </a:t>
            </a:r>
            <a:br>
              <a:rPr lang="en-US" dirty="0"/>
            </a:br>
            <a:endParaRPr lang="en-US" sz="3600" i="1" dirty="0"/>
          </a:p>
        </p:txBody>
      </p:sp>
      <p:sp>
        <p:nvSpPr>
          <p:cNvPr id="6" name="Content Placeholder 5"/>
          <p:cNvSpPr>
            <a:spLocks noGrp="1"/>
          </p:cNvSpPr>
          <p:nvPr>
            <p:ph type="body" sz="half" idx="2"/>
          </p:nvPr>
        </p:nvSpPr>
        <p:spPr>
          <a:xfrm>
            <a:off x="914398" y="4572001"/>
            <a:ext cx="8229600" cy="6238754"/>
          </a:xfrm>
        </p:spPr>
        <p:txBody>
          <a:bodyPr>
            <a:normAutofit/>
          </a:bodyPr>
          <a:lstStyle/>
          <a:p>
            <a:pPr>
              <a:spcBef>
                <a:spcPts val="1200"/>
              </a:spcBef>
            </a:pPr>
            <a:r>
              <a:rPr lang="en-US" sz="2800" dirty="0"/>
              <a:t>The Public Information Center (PIC) is NHTSA’s information site and the authoritative source for Corporate Average Fuel Economy (CAFE) and Medium- and Heavy-Duty (MDHD) Fuel Efficiency program data.</a:t>
            </a:r>
          </a:p>
          <a:p>
            <a:pPr>
              <a:spcBef>
                <a:spcPts val="1200"/>
              </a:spcBef>
            </a:pPr>
            <a:r>
              <a:rPr lang="en-US" sz="2800" b="1" dirty="0"/>
              <a:t>Information Includes:</a:t>
            </a:r>
          </a:p>
          <a:p>
            <a:pPr marL="685800" indent="-685800">
              <a:spcBef>
                <a:spcPts val="1200"/>
              </a:spcBef>
              <a:buFont typeface="+mj-lt"/>
              <a:buAutoNum type="arabicPeriod"/>
            </a:pPr>
            <a:r>
              <a:rPr lang="en-US" sz="2800" dirty="0"/>
              <a:t>CAFE/MDHD Program Overview</a:t>
            </a:r>
          </a:p>
          <a:p>
            <a:pPr marL="685800" indent="-685800">
              <a:spcBef>
                <a:spcPts val="1200"/>
              </a:spcBef>
              <a:buFont typeface="+mj-lt"/>
              <a:buAutoNum type="arabicPeriod"/>
            </a:pPr>
            <a:r>
              <a:rPr lang="en-US" sz="2800" dirty="0"/>
              <a:t>LD PIC Reports</a:t>
            </a:r>
          </a:p>
          <a:p>
            <a:pPr lvl="1">
              <a:spcBef>
                <a:spcPts val="1200"/>
              </a:spcBef>
            </a:pPr>
            <a:r>
              <a:rPr lang="en-US" sz="2400" dirty="0"/>
              <a:t>Currently includes up to MY 2017 Data and LD Templates downloading resources</a:t>
            </a:r>
          </a:p>
          <a:p>
            <a:pPr marL="685800" indent="-685800">
              <a:spcBef>
                <a:spcPts val="1200"/>
              </a:spcBef>
              <a:buFont typeface="+mj-lt"/>
              <a:buAutoNum type="arabicPeriod"/>
            </a:pPr>
            <a:r>
              <a:rPr lang="en-US" sz="2800" dirty="0"/>
              <a:t>MDHD static PIC report and templates resources</a:t>
            </a:r>
          </a:p>
          <a:p>
            <a:pPr marL="685800" indent="-685800">
              <a:spcBef>
                <a:spcPts val="1200"/>
              </a:spcBef>
              <a:buFont typeface="+mj-lt"/>
              <a:buAutoNum type="arabicPeriod"/>
            </a:pPr>
            <a:r>
              <a:rPr lang="en-US" sz="2800" dirty="0"/>
              <a:t>Reports can be viewed online, downloaded as EXCEL or PDF</a:t>
            </a:r>
          </a:p>
          <a:p>
            <a:pPr>
              <a:spcBef>
                <a:spcPts val="1200"/>
              </a:spcBef>
            </a:pPr>
            <a:endParaRPr lang="en-US" sz="2800" b="1" dirty="0"/>
          </a:p>
        </p:txBody>
      </p:sp>
      <p:pic>
        <p:nvPicPr>
          <p:cNvPr id="8" name="Content Placeholder 7">
            <a:extLst>
              <a:ext uri="{FF2B5EF4-FFF2-40B4-BE49-F238E27FC236}">
                <a16:creationId xmlns:a16="http://schemas.microsoft.com/office/drawing/2014/main" id="{748988B7-C4BC-4BA9-A84E-5FD1C8D4AE7A}"/>
              </a:ext>
            </a:extLst>
          </p:cNvPr>
          <p:cNvPicPr>
            <a:picLocks noGrp="1" noChangeAspect="1"/>
          </p:cNvPicPr>
          <p:nvPr>
            <p:ph idx="1"/>
          </p:nvPr>
        </p:nvPicPr>
        <p:blipFill>
          <a:blip r:embed="rId2"/>
          <a:stretch>
            <a:fillRect/>
          </a:stretch>
        </p:blipFill>
        <p:spPr>
          <a:xfrm>
            <a:off x="11539288" y="2059098"/>
            <a:ext cx="10144624" cy="10620152"/>
          </a:xfrm>
          <a:prstGeom prst="rect">
            <a:avLst/>
          </a:prstGeom>
        </p:spPr>
      </p:pic>
      <p:pic>
        <p:nvPicPr>
          <p:cNvPr id="12" name="Picture 11">
            <a:hlinkClick r:id="rId3"/>
            <a:extLst>
              <a:ext uri="{FF2B5EF4-FFF2-40B4-BE49-F238E27FC236}">
                <a16:creationId xmlns:a16="http://schemas.microsoft.com/office/drawing/2014/main" id="{AE91628A-9CF6-48FA-8C3A-C114607D1EBA}"/>
              </a:ext>
            </a:extLst>
          </p:cNvPr>
          <p:cNvPicPr>
            <a:picLocks noChangeAspect="1"/>
          </p:cNvPicPr>
          <p:nvPr/>
        </p:nvPicPr>
        <p:blipFill>
          <a:blip r:embed="rId4"/>
          <a:stretch>
            <a:fillRect/>
          </a:stretch>
        </p:blipFill>
        <p:spPr>
          <a:xfrm>
            <a:off x="3917654" y="11359642"/>
            <a:ext cx="5630784" cy="1312188"/>
          </a:xfrm>
          <a:prstGeom prst="rect">
            <a:avLst/>
          </a:prstGeom>
        </p:spPr>
      </p:pic>
    </p:spTree>
    <p:extLst>
      <p:ext uri="{BB962C8B-B14F-4D97-AF65-F5344CB8AC3E}">
        <p14:creationId xmlns:p14="http://schemas.microsoft.com/office/powerpoint/2010/main" val="3814159297"/>
      </p:ext>
    </p:extLst>
  </p:cSld>
  <p:clrMapOvr>
    <a:masterClrMapping/>
  </p:clrMapOvr>
  <mc:AlternateContent xmlns:mc="http://schemas.openxmlformats.org/markup-compatibility/2006" xmlns:p14="http://schemas.microsoft.com/office/powerpoint/2010/main">
    <mc:Choice Requires="p14">
      <p:transition spd="slow" p14:dur="2000" advTm="73719"/>
    </mc:Choice>
    <mc:Fallback xmlns="">
      <p:transition spd="slow" advTm="73719"/>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LD PIC reports</a:t>
            </a:r>
            <a:br>
              <a:rPr lang="en-US" dirty="0"/>
            </a:br>
            <a:endParaRPr lang="en-US" sz="3600" i="1" dirty="0"/>
          </a:p>
        </p:txBody>
      </p:sp>
      <p:sp>
        <p:nvSpPr>
          <p:cNvPr id="6" name="Content Placeholder 5"/>
          <p:cNvSpPr>
            <a:spLocks noGrp="1"/>
          </p:cNvSpPr>
          <p:nvPr>
            <p:ph type="body" sz="half" idx="2"/>
          </p:nvPr>
        </p:nvSpPr>
        <p:spPr>
          <a:xfrm>
            <a:off x="878288" y="4331729"/>
            <a:ext cx="8229600" cy="6238754"/>
          </a:xfrm>
        </p:spPr>
        <p:txBody>
          <a:bodyPr>
            <a:normAutofit/>
          </a:bodyPr>
          <a:lstStyle/>
          <a:p>
            <a:pPr>
              <a:spcBef>
                <a:spcPts val="1200"/>
              </a:spcBef>
            </a:pPr>
            <a:r>
              <a:rPr lang="en-US" sz="2800" b="1" dirty="0"/>
              <a:t>Reports and Links include:</a:t>
            </a:r>
          </a:p>
          <a:p>
            <a:pPr>
              <a:spcBef>
                <a:spcPts val="1200"/>
              </a:spcBef>
            </a:pPr>
            <a:endParaRPr lang="en-US" sz="2800" b="1" dirty="0"/>
          </a:p>
          <a:p>
            <a:pPr marL="685800" indent="-685800">
              <a:spcBef>
                <a:spcPts val="1200"/>
              </a:spcBef>
              <a:buFont typeface="+mj-lt"/>
              <a:buAutoNum type="arabicPeriod"/>
            </a:pPr>
            <a:r>
              <a:rPr lang="en-US" sz="2800" dirty="0"/>
              <a:t>Fleet Fuel Economy Performance Report</a:t>
            </a:r>
          </a:p>
          <a:p>
            <a:pPr marL="685800" indent="-685800">
              <a:spcBef>
                <a:spcPts val="1200"/>
              </a:spcBef>
              <a:buFont typeface="+mj-lt"/>
              <a:buAutoNum type="arabicPeriod"/>
            </a:pPr>
            <a:r>
              <a:rPr lang="en-US" sz="2800" dirty="0"/>
              <a:t>Manufacturer Fuel Economy Performance Report</a:t>
            </a:r>
          </a:p>
          <a:p>
            <a:pPr marL="685800" indent="-685800">
              <a:spcBef>
                <a:spcPts val="1200"/>
              </a:spcBef>
              <a:buFont typeface="+mj-lt"/>
              <a:buAutoNum type="arabicPeriod"/>
            </a:pPr>
            <a:r>
              <a:rPr lang="en-US" sz="2800" dirty="0"/>
              <a:t>Credit Status Report</a:t>
            </a:r>
          </a:p>
          <a:p>
            <a:pPr marL="685800" indent="-685800">
              <a:spcBef>
                <a:spcPts val="1200"/>
              </a:spcBef>
              <a:buFont typeface="+mj-lt"/>
              <a:buAutoNum type="arabicPeriod"/>
            </a:pPr>
            <a:r>
              <a:rPr lang="en-US" sz="2800" dirty="0"/>
              <a:t>Civil Penalties Report</a:t>
            </a:r>
          </a:p>
          <a:p>
            <a:pPr marL="685800" indent="-685800">
              <a:spcBef>
                <a:spcPts val="1200"/>
              </a:spcBef>
              <a:buFont typeface="+mj-lt"/>
              <a:buAutoNum type="arabicPeriod"/>
            </a:pPr>
            <a:r>
              <a:rPr lang="en-US" sz="2800" dirty="0"/>
              <a:t>Flex Fuel/AMFA Report</a:t>
            </a:r>
          </a:p>
          <a:p>
            <a:pPr marL="685800" indent="-685800">
              <a:spcBef>
                <a:spcPts val="1200"/>
              </a:spcBef>
              <a:buFont typeface="+mj-lt"/>
              <a:buAutoNum type="arabicPeriod"/>
            </a:pPr>
            <a:r>
              <a:rPr lang="en-US" sz="2800" dirty="0"/>
              <a:t>Additional Static Reports</a:t>
            </a:r>
          </a:p>
          <a:p>
            <a:pPr marL="685800" indent="-685800">
              <a:spcBef>
                <a:spcPts val="1200"/>
              </a:spcBef>
              <a:buFont typeface="+mj-lt"/>
              <a:buAutoNum type="arabicPeriod"/>
            </a:pPr>
            <a:r>
              <a:rPr lang="en-US" sz="2800" dirty="0"/>
              <a:t>Help Page</a:t>
            </a:r>
          </a:p>
          <a:p>
            <a:pPr>
              <a:spcBef>
                <a:spcPts val="1200"/>
              </a:spcBef>
            </a:pPr>
            <a:endParaRPr lang="en-US" sz="2800" b="1" dirty="0"/>
          </a:p>
        </p:txBody>
      </p:sp>
      <p:pic>
        <p:nvPicPr>
          <p:cNvPr id="12" name="Picture 11">
            <a:hlinkClick r:id="rId2"/>
            <a:extLst>
              <a:ext uri="{FF2B5EF4-FFF2-40B4-BE49-F238E27FC236}">
                <a16:creationId xmlns:a16="http://schemas.microsoft.com/office/drawing/2014/main" id="{AE91628A-9CF6-48FA-8C3A-C114607D1EBA}"/>
              </a:ext>
            </a:extLst>
          </p:cNvPr>
          <p:cNvPicPr>
            <a:picLocks noChangeAspect="1"/>
          </p:cNvPicPr>
          <p:nvPr/>
        </p:nvPicPr>
        <p:blipFill>
          <a:blip r:embed="rId3"/>
          <a:stretch>
            <a:fillRect/>
          </a:stretch>
        </p:blipFill>
        <p:spPr>
          <a:xfrm>
            <a:off x="3917654" y="11359642"/>
            <a:ext cx="5630784" cy="1312188"/>
          </a:xfrm>
          <a:prstGeom prst="rect">
            <a:avLst/>
          </a:prstGeom>
        </p:spPr>
      </p:pic>
      <p:pic>
        <p:nvPicPr>
          <p:cNvPr id="11" name="Content Placeholder 10">
            <a:extLst>
              <a:ext uri="{FF2B5EF4-FFF2-40B4-BE49-F238E27FC236}">
                <a16:creationId xmlns:a16="http://schemas.microsoft.com/office/drawing/2014/main" id="{3EBAC1E0-01D0-4E8B-9CE7-8E160853CD8A}"/>
              </a:ext>
            </a:extLst>
          </p:cNvPr>
          <p:cNvPicPr>
            <a:picLocks noGrp="1" noChangeAspect="1"/>
          </p:cNvPicPr>
          <p:nvPr>
            <p:ph idx="1"/>
          </p:nvPr>
        </p:nvPicPr>
        <p:blipFill>
          <a:blip r:embed="rId4"/>
          <a:stretch>
            <a:fillRect/>
          </a:stretch>
        </p:blipFill>
        <p:spPr>
          <a:xfrm>
            <a:off x="12541778" y="517195"/>
            <a:ext cx="8458200" cy="3143250"/>
          </a:xfrm>
          <a:prstGeom prst="rect">
            <a:avLst/>
          </a:prstGeom>
        </p:spPr>
      </p:pic>
      <p:pic>
        <p:nvPicPr>
          <p:cNvPr id="15" name="Picture 14">
            <a:extLst>
              <a:ext uri="{FF2B5EF4-FFF2-40B4-BE49-F238E27FC236}">
                <a16:creationId xmlns:a16="http://schemas.microsoft.com/office/drawing/2014/main" id="{6D8A03B2-DE4E-4253-BC85-E25740D99103}"/>
              </a:ext>
            </a:extLst>
          </p:cNvPr>
          <p:cNvPicPr>
            <a:picLocks noChangeAspect="1"/>
          </p:cNvPicPr>
          <p:nvPr/>
        </p:nvPicPr>
        <p:blipFill>
          <a:blip r:embed="rId5"/>
          <a:stretch>
            <a:fillRect/>
          </a:stretch>
        </p:blipFill>
        <p:spPr>
          <a:xfrm>
            <a:off x="11705637" y="3622826"/>
            <a:ext cx="10130486" cy="9168096"/>
          </a:xfrm>
          <a:prstGeom prst="rect">
            <a:avLst/>
          </a:prstGeom>
        </p:spPr>
      </p:pic>
    </p:spTree>
    <p:extLst>
      <p:ext uri="{BB962C8B-B14F-4D97-AF65-F5344CB8AC3E}">
        <p14:creationId xmlns:p14="http://schemas.microsoft.com/office/powerpoint/2010/main" val="3917270019"/>
      </p:ext>
    </p:extLst>
  </p:cSld>
  <p:clrMapOvr>
    <a:masterClrMapping/>
  </p:clrMapOvr>
  <mc:AlternateContent xmlns:mc="http://schemas.openxmlformats.org/markup-compatibility/2006" xmlns:p14="http://schemas.microsoft.com/office/powerpoint/2010/main">
    <mc:Choice Requires="p14">
      <p:transition spd="slow" p14:dur="2000" advTm="32867"/>
    </mc:Choice>
    <mc:Fallback xmlns="">
      <p:transition spd="slow" advTm="32867"/>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LD PIC reports-</a:t>
            </a:r>
            <a:br>
              <a:rPr lang="en-US" dirty="0"/>
            </a:br>
            <a:r>
              <a:rPr lang="en-US" dirty="0"/>
              <a:t>Fleet Fuel Economy Performance Report</a:t>
            </a:r>
            <a:br>
              <a:rPr lang="en-US" dirty="0"/>
            </a:br>
            <a:endParaRPr lang="en-US" sz="3600" i="1" dirty="0"/>
          </a:p>
        </p:txBody>
      </p:sp>
      <p:sp>
        <p:nvSpPr>
          <p:cNvPr id="6" name="Content Placeholder 5"/>
          <p:cNvSpPr>
            <a:spLocks noGrp="1"/>
          </p:cNvSpPr>
          <p:nvPr>
            <p:ph type="body" sz="half" idx="2"/>
          </p:nvPr>
        </p:nvSpPr>
        <p:spPr>
          <a:xfrm>
            <a:off x="1388958" y="5129136"/>
            <a:ext cx="7755040" cy="5380676"/>
          </a:xfrm>
        </p:spPr>
        <p:txBody>
          <a:bodyPr>
            <a:normAutofit/>
          </a:bodyPr>
          <a:lstStyle/>
          <a:p>
            <a:pPr>
              <a:spcBef>
                <a:spcPts val="1200"/>
              </a:spcBef>
            </a:pPr>
            <a:r>
              <a:rPr lang="en-US" sz="2800" b="1" dirty="0"/>
              <a:t>Data level: </a:t>
            </a:r>
            <a:r>
              <a:rPr lang="en-US" sz="2800" dirty="0"/>
              <a:t>industry as combined fleets (DP/IP/LT) </a:t>
            </a:r>
          </a:p>
          <a:p>
            <a:pPr>
              <a:spcBef>
                <a:spcPts val="1200"/>
              </a:spcBef>
            </a:pPr>
            <a:r>
              <a:rPr lang="en-US" sz="2800" b="1" dirty="0"/>
              <a:t>Data Includes: </a:t>
            </a:r>
          </a:p>
          <a:p>
            <a:pPr marL="1485900" lvl="1" indent="-571500">
              <a:spcBef>
                <a:spcPts val="1200"/>
              </a:spcBef>
              <a:buFont typeface="Arial" panose="020B0604020202020204" pitchFamily="34" charset="0"/>
              <a:buChar char="•"/>
            </a:pPr>
            <a:r>
              <a:rPr lang="en-US" dirty="0"/>
              <a:t>fuel economy performance/standards </a:t>
            </a:r>
          </a:p>
          <a:p>
            <a:pPr marL="1485900" lvl="1" indent="-571500">
              <a:spcBef>
                <a:spcPts val="1200"/>
              </a:spcBef>
              <a:buFont typeface="Arial" panose="020B0604020202020204" pitchFamily="34" charset="0"/>
              <a:buChar char="•"/>
            </a:pPr>
            <a:r>
              <a:rPr lang="en-US" dirty="0"/>
              <a:t>production sales volumes </a:t>
            </a:r>
          </a:p>
          <a:p>
            <a:pPr>
              <a:spcBef>
                <a:spcPts val="1200"/>
              </a:spcBef>
            </a:pPr>
            <a:r>
              <a:rPr lang="en-US" sz="2800" dirty="0"/>
              <a:t>Fuel economy performance and standards can be graphed</a:t>
            </a:r>
          </a:p>
          <a:p>
            <a:pPr>
              <a:spcBef>
                <a:spcPts val="1200"/>
              </a:spcBef>
            </a:pPr>
            <a:endParaRPr lang="en-US" sz="2800" b="1" dirty="0"/>
          </a:p>
        </p:txBody>
      </p:sp>
      <p:pic>
        <p:nvPicPr>
          <p:cNvPr id="16" name="Picture 15">
            <a:extLst>
              <a:ext uri="{FF2B5EF4-FFF2-40B4-BE49-F238E27FC236}">
                <a16:creationId xmlns:a16="http://schemas.microsoft.com/office/drawing/2014/main" id="{7A296F88-D3EC-4F27-8807-DA0759D71C45}"/>
              </a:ext>
            </a:extLst>
          </p:cNvPr>
          <p:cNvPicPr>
            <a:picLocks noChangeAspect="1"/>
          </p:cNvPicPr>
          <p:nvPr/>
        </p:nvPicPr>
        <p:blipFill>
          <a:blip r:embed="rId2"/>
          <a:stretch>
            <a:fillRect/>
          </a:stretch>
        </p:blipFill>
        <p:spPr>
          <a:xfrm>
            <a:off x="9653097" y="967450"/>
            <a:ext cx="13816506" cy="4495800"/>
          </a:xfrm>
          <a:prstGeom prst="rect">
            <a:avLst/>
          </a:prstGeom>
        </p:spPr>
      </p:pic>
      <p:pic>
        <p:nvPicPr>
          <p:cNvPr id="17" name="Picture 16">
            <a:extLst>
              <a:ext uri="{FF2B5EF4-FFF2-40B4-BE49-F238E27FC236}">
                <a16:creationId xmlns:a16="http://schemas.microsoft.com/office/drawing/2014/main" id="{B08BB099-21DE-4DFD-A089-2C46A83E9FD1}"/>
              </a:ext>
            </a:extLst>
          </p:cNvPr>
          <p:cNvPicPr>
            <a:picLocks noChangeAspect="1"/>
          </p:cNvPicPr>
          <p:nvPr/>
        </p:nvPicPr>
        <p:blipFill>
          <a:blip r:embed="rId3"/>
          <a:stretch>
            <a:fillRect/>
          </a:stretch>
        </p:blipFill>
        <p:spPr>
          <a:xfrm>
            <a:off x="16811781" y="5516300"/>
            <a:ext cx="6183262" cy="7592992"/>
          </a:xfrm>
          <a:prstGeom prst="rect">
            <a:avLst/>
          </a:prstGeom>
        </p:spPr>
      </p:pic>
      <p:pic>
        <p:nvPicPr>
          <p:cNvPr id="18" name="Picture 17">
            <a:hlinkClick r:id="rId4"/>
            <a:extLst>
              <a:ext uri="{FF2B5EF4-FFF2-40B4-BE49-F238E27FC236}">
                <a16:creationId xmlns:a16="http://schemas.microsoft.com/office/drawing/2014/main" id="{28960BA1-BD12-4A66-A180-B511C817DFC3}"/>
              </a:ext>
            </a:extLst>
          </p:cNvPr>
          <p:cNvPicPr>
            <a:picLocks noChangeAspect="1"/>
          </p:cNvPicPr>
          <p:nvPr/>
        </p:nvPicPr>
        <p:blipFill>
          <a:blip r:embed="rId5"/>
          <a:stretch>
            <a:fillRect/>
          </a:stretch>
        </p:blipFill>
        <p:spPr>
          <a:xfrm>
            <a:off x="4900346" y="11524148"/>
            <a:ext cx="5630784" cy="1312188"/>
          </a:xfrm>
          <a:prstGeom prst="rect">
            <a:avLst/>
          </a:prstGeom>
        </p:spPr>
      </p:pic>
    </p:spTree>
    <p:extLst>
      <p:ext uri="{BB962C8B-B14F-4D97-AF65-F5344CB8AC3E}">
        <p14:creationId xmlns:p14="http://schemas.microsoft.com/office/powerpoint/2010/main" val="4270172512"/>
      </p:ext>
    </p:extLst>
  </p:cSld>
  <p:clrMapOvr>
    <a:masterClrMapping/>
  </p:clrMapOvr>
  <mc:AlternateContent xmlns:mc="http://schemas.openxmlformats.org/markup-compatibility/2006" xmlns:p14="http://schemas.microsoft.com/office/powerpoint/2010/main">
    <mc:Choice Requires="p14">
      <p:transition spd="slow" p14:dur="2000" advTm="36733"/>
    </mc:Choice>
    <mc:Fallback xmlns="">
      <p:transition spd="slow" advTm="36733"/>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LD PIC reports-</a:t>
            </a:r>
            <a:br>
              <a:rPr lang="en-US" dirty="0"/>
            </a:br>
            <a:r>
              <a:rPr lang="en-US" dirty="0"/>
              <a:t>Manufacturer Fuel Economy Performance Report</a:t>
            </a:r>
          </a:p>
        </p:txBody>
      </p:sp>
      <p:pic>
        <p:nvPicPr>
          <p:cNvPr id="9" name="Picture 8">
            <a:extLst>
              <a:ext uri="{FF2B5EF4-FFF2-40B4-BE49-F238E27FC236}">
                <a16:creationId xmlns:a16="http://schemas.microsoft.com/office/drawing/2014/main" id="{2C58CCCD-BF9A-44E1-8D92-DFB8835B1EB0}"/>
              </a:ext>
            </a:extLst>
          </p:cNvPr>
          <p:cNvPicPr>
            <a:picLocks noChangeAspect="1"/>
          </p:cNvPicPr>
          <p:nvPr/>
        </p:nvPicPr>
        <p:blipFill rotWithShape="1">
          <a:blip r:embed="rId2"/>
          <a:srcRect t="7253"/>
          <a:stretch/>
        </p:blipFill>
        <p:spPr>
          <a:xfrm>
            <a:off x="1817226" y="3037177"/>
            <a:ext cx="19873732" cy="3766414"/>
          </a:xfrm>
          <a:prstGeom prst="rect">
            <a:avLst/>
          </a:prstGeom>
        </p:spPr>
      </p:pic>
      <p:pic>
        <p:nvPicPr>
          <p:cNvPr id="10" name="Picture 9">
            <a:extLst>
              <a:ext uri="{FF2B5EF4-FFF2-40B4-BE49-F238E27FC236}">
                <a16:creationId xmlns:a16="http://schemas.microsoft.com/office/drawing/2014/main" id="{A8EC2808-1C42-4AAF-B3A8-23324CB60BC2}"/>
              </a:ext>
            </a:extLst>
          </p:cNvPr>
          <p:cNvPicPr>
            <a:picLocks noChangeAspect="1"/>
          </p:cNvPicPr>
          <p:nvPr/>
        </p:nvPicPr>
        <p:blipFill>
          <a:blip r:embed="rId3"/>
          <a:stretch>
            <a:fillRect/>
          </a:stretch>
        </p:blipFill>
        <p:spPr>
          <a:xfrm>
            <a:off x="12192000" y="7281714"/>
            <a:ext cx="9397532" cy="5507456"/>
          </a:xfrm>
          <a:prstGeom prst="rect">
            <a:avLst/>
          </a:prstGeom>
        </p:spPr>
      </p:pic>
      <p:sp>
        <p:nvSpPr>
          <p:cNvPr id="11" name="Content Placeholder 5">
            <a:extLst>
              <a:ext uri="{FF2B5EF4-FFF2-40B4-BE49-F238E27FC236}">
                <a16:creationId xmlns:a16="http://schemas.microsoft.com/office/drawing/2014/main" id="{20B16417-8ADE-4C17-A7A0-8212235531AF}"/>
              </a:ext>
            </a:extLst>
          </p:cNvPr>
          <p:cNvSpPr txBox="1">
            <a:spLocks/>
          </p:cNvSpPr>
          <p:nvPr/>
        </p:nvSpPr>
        <p:spPr>
          <a:xfrm>
            <a:off x="2794469" y="7699479"/>
            <a:ext cx="7702082" cy="3943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E5E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E5E5E"/>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E5E5E"/>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E5E5E"/>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E5E5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defTabSz="1828800">
              <a:spcBef>
                <a:spcPts val="1200"/>
              </a:spcBef>
            </a:pPr>
            <a:r>
              <a:rPr lang="en-US" dirty="0">
                <a:latin typeface="Arial" panose="020B0604020202020204"/>
              </a:rPr>
              <a:t>Data level: </a:t>
            </a:r>
            <a:r>
              <a:rPr lang="en-US" b="0" dirty="0">
                <a:latin typeface="Arial" panose="020B0604020202020204"/>
              </a:rPr>
              <a:t>each manufacturer’s fleet of DP/IP/LT</a:t>
            </a:r>
          </a:p>
          <a:p>
            <a:pPr marL="457200" indent="-457200" defTabSz="1828800">
              <a:spcBef>
                <a:spcPts val="1200"/>
              </a:spcBef>
            </a:pPr>
            <a:r>
              <a:rPr lang="en-US" dirty="0">
                <a:latin typeface="Arial" panose="020B0604020202020204"/>
              </a:rPr>
              <a:t>Data Includes: </a:t>
            </a:r>
          </a:p>
          <a:p>
            <a:pPr marL="1485900" lvl="1" indent="-571500" defTabSz="1828800">
              <a:spcBef>
                <a:spcPts val="1200"/>
              </a:spcBef>
            </a:pPr>
            <a:r>
              <a:rPr lang="en-US" sz="2800" b="0" dirty="0">
                <a:latin typeface="Arial" panose="020B0604020202020204"/>
              </a:rPr>
              <a:t>fuel economy performance/standards </a:t>
            </a:r>
          </a:p>
          <a:p>
            <a:pPr marL="1485900" lvl="1" indent="-571500" defTabSz="1828800">
              <a:spcBef>
                <a:spcPts val="1200"/>
              </a:spcBef>
            </a:pPr>
            <a:r>
              <a:rPr lang="en-US" sz="2800" b="0" dirty="0">
                <a:latin typeface="Arial" panose="020B0604020202020204"/>
              </a:rPr>
              <a:t>production sales volumes </a:t>
            </a:r>
          </a:p>
          <a:p>
            <a:pPr marL="457200" indent="-457200" defTabSz="1828800">
              <a:spcBef>
                <a:spcPts val="1200"/>
              </a:spcBef>
            </a:pPr>
            <a:r>
              <a:rPr lang="en-US" b="0" dirty="0">
                <a:latin typeface="Arial" panose="020B0604020202020204"/>
              </a:rPr>
              <a:t>Fuel economy performance and standards can be graphed</a:t>
            </a:r>
          </a:p>
          <a:p>
            <a:pPr marL="457200" indent="-457200" defTabSz="1828800">
              <a:spcBef>
                <a:spcPts val="1200"/>
              </a:spcBef>
            </a:pPr>
            <a:endParaRPr lang="en-US" dirty="0">
              <a:latin typeface="Arial" panose="020B0604020202020204"/>
            </a:endParaRPr>
          </a:p>
        </p:txBody>
      </p:sp>
      <p:pic>
        <p:nvPicPr>
          <p:cNvPr id="12" name="Picture 11">
            <a:hlinkClick r:id="rId4"/>
            <a:extLst>
              <a:ext uri="{FF2B5EF4-FFF2-40B4-BE49-F238E27FC236}">
                <a16:creationId xmlns:a16="http://schemas.microsoft.com/office/drawing/2014/main" id="{9BEB2806-BD6D-40C6-9ACE-F37E050D69AD}"/>
              </a:ext>
            </a:extLst>
          </p:cNvPr>
          <p:cNvPicPr>
            <a:picLocks noChangeAspect="1"/>
          </p:cNvPicPr>
          <p:nvPr/>
        </p:nvPicPr>
        <p:blipFill>
          <a:blip r:embed="rId5"/>
          <a:stretch>
            <a:fillRect/>
          </a:stretch>
        </p:blipFill>
        <p:spPr>
          <a:xfrm>
            <a:off x="5038072" y="11643240"/>
            <a:ext cx="5630784" cy="1312188"/>
          </a:xfrm>
          <a:prstGeom prst="rect">
            <a:avLst/>
          </a:prstGeom>
        </p:spPr>
      </p:pic>
    </p:spTree>
    <p:extLst>
      <p:ext uri="{BB962C8B-B14F-4D97-AF65-F5344CB8AC3E}">
        <p14:creationId xmlns:p14="http://schemas.microsoft.com/office/powerpoint/2010/main" val="2686196595"/>
      </p:ext>
    </p:extLst>
  </p:cSld>
  <p:clrMapOvr>
    <a:masterClrMapping/>
  </p:clrMapOvr>
  <mc:AlternateContent xmlns:mc="http://schemas.openxmlformats.org/markup-compatibility/2006" xmlns:p14="http://schemas.microsoft.com/office/powerpoint/2010/main">
    <mc:Choice Requires="p14">
      <p:transition spd="slow" p14:dur="2000" advTm="22399"/>
    </mc:Choice>
    <mc:Fallback xmlns="">
      <p:transition spd="slow" advTm="22399"/>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397" y="914400"/>
            <a:ext cx="9433370" cy="3200400"/>
          </a:xfrm>
        </p:spPr>
        <p:txBody>
          <a:bodyPr>
            <a:normAutofit/>
          </a:bodyPr>
          <a:lstStyle/>
          <a:p>
            <a:r>
              <a:rPr lang="en-US" dirty="0"/>
              <a:t>LD PIC reports-</a:t>
            </a:r>
            <a:br>
              <a:rPr lang="en-US" dirty="0"/>
            </a:br>
            <a:r>
              <a:rPr lang="en-US" dirty="0"/>
              <a:t>Credit Status Report</a:t>
            </a:r>
            <a:br>
              <a:rPr lang="en-US" dirty="0"/>
            </a:br>
            <a:endParaRPr lang="en-US" sz="3600" i="1" dirty="0"/>
          </a:p>
        </p:txBody>
      </p:sp>
      <p:sp>
        <p:nvSpPr>
          <p:cNvPr id="6" name="Content Placeholder 5"/>
          <p:cNvSpPr>
            <a:spLocks noGrp="1"/>
          </p:cNvSpPr>
          <p:nvPr>
            <p:ph type="body" sz="half" idx="2"/>
          </p:nvPr>
        </p:nvSpPr>
        <p:spPr>
          <a:xfrm>
            <a:off x="1377386" y="4989464"/>
            <a:ext cx="5804464" cy="5242556"/>
          </a:xfrm>
        </p:spPr>
        <p:txBody>
          <a:bodyPr>
            <a:normAutofit/>
          </a:bodyPr>
          <a:lstStyle/>
          <a:p>
            <a:pPr>
              <a:spcBef>
                <a:spcPts val="1200"/>
              </a:spcBef>
            </a:pPr>
            <a:r>
              <a:rPr lang="en-US" sz="2800" b="1" dirty="0"/>
              <a:t>Data level: </a:t>
            </a:r>
            <a:r>
              <a:rPr lang="en-US" sz="2800" dirty="0"/>
              <a:t>each manufacturer’s fleet of DP/IP/LT</a:t>
            </a:r>
          </a:p>
          <a:p>
            <a:pPr>
              <a:spcBef>
                <a:spcPts val="1200"/>
              </a:spcBef>
            </a:pPr>
            <a:r>
              <a:rPr lang="en-US" sz="2800" b="1" dirty="0"/>
              <a:t>Data Includes: </a:t>
            </a:r>
          </a:p>
          <a:p>
            <a:pPr marL="571500" indent="-571500">
              <a:spcBef>
                <a:spcPts val="1200"/>
              </a:spcBef>
              <a:buFont typeface="Arial" panose="020B0604020202020204" pitchFamily="34" charset="0"/>
              <a:buChar char="•"/>
            </a:pPr>
            <a:r>
              <a:rPr lang="en-US" sz="2800" dirty="0"/>
              <a:t>Credit balances for each year starting with model year 2011</a:t>
            </a:r>
          </a:p>
          <a:p>
            <a:pPr marL="571500" indent="-571500">
              <a:spcBef>
                <a:spcPts val="1200"/>
              </a:spcBef>
              <a:buFont typeface="Arial" panose="020B0604020202020204" pitchFamily="34" charset="0"/>
              <a:buChar char="•"/>
            </a:pPr>
            <a:r>
              <a:rPr lang="en-US" sz="2800" dirty="0"/>
              <a:t>Overall Credit Balance</a:t>
            </a:r>
          </a:p>
          <a:p>
            <a:pPr marL="571500" indent="-571500">
              <a:spcBef>
                <a:spcPts val="1200"/>
              </a:spcBef>
              <a:buFont typeface="Arial" panose="020B0604020202020204" pitchFamily="34" charset="0"/>
              <a:buChar char="•"/>
            </a:pPr>
            <a:r>
              <a:rPr lang="en-US" sz="2800" dirty="0"/>
              <a:t>Updated annually</a:t>
            </a:r>
          </a:p>
          <a:p>
            <a:pPr marL="1485900" lvl="1" indent="-571500">
              <a:spcBef>
                <a:spcPts val="1200"/>
              </a:spcBef>
              <a:buFont typeface="Arial" panose="020B0604020202020204" pitchFamily="34" charset="0"/>
              <a:buChar char="•"/>
            </a:pPr>
            <a:r>
              <a:rPr lang="en-US" sz="2400" dirty="0"/>
              <a:t>Currently, only updated through  2017</a:t>
            </a:r>
          </a:p>
          <a:p>
            <a:pPr marL="1485900" lvl="1" indent="-571500">
              <a:spcBef>
                <a:spcPts val="1200"/>
              </a:spcBef>
              <a:buFont typeface="Arial" panose="020B0604020202020204" pitchFamily="34" charset="0"/>
              <a:buChar char="•"/>
            </a:pPr>
            <a:r>
              <a:rPr lang="en-US" sz="2400" dirty="0"/>
              <a:t>Pending until EPA finals are available.</a:t>
            </a:r>
          </a:p>
          <a:p>
            <a:pPr lvl="1">
              <a:spcBef>
                <a:spcPts val="1200"/>
              </a:spcBef>
            </a:pPr>
            <a:endParaRPr lang="en-US" sz="2400" dirty="0"/>
          </a:p>
        </p:txBody>
      </p:sp>
      <p:pic>
        <p:nvPicPr>
          <p:cNvPr id="18" name="Picture 17">
            <a:hlinkClick r:id="rId2"/>
            <a:extLst>
              <a:ext uri="{FF2B5EF4-FFF2-40B4-BE49-F238E27FC236}">
                <a16:creationId xmlns:a16="http://schemas.microsoft.com/office/drawing/2014/main" id="{28960BA1-BD12-4A66-A180-B511C817DFC3}"/>
              </a:ext>
            </a:extLst>
          </p:cNvPr>
          <p:cNvPicPr>
            <a:picLocks noChangeAspect="1"/>
          </p:cNvPicPr>
          <p:nvPr/>
        </p:nvPicPr>
        <p:blipFill>
          <a:blip r:embed="rId3"/>
          <a:stretch>
            <a:fillRect/>
          </a:stretch>
        </p:blipFill>
        <p:spPr>
          <a:xfrm>
            <a:off x="4900346" y="11524148"/>
            <a:ext cx="5630784" cy="1312188"/>
          </a:xfrm>
          <a:prstGeom prst="rect">
            <a:avLst/>
          </a:prstGeom>
        </p:spPr>
      </p:pic>
      <p:pic>
        <p:nvPicPr>
          <p:cNvPr id="10" name="Content Placeholder 6">
            <a:extLst>
              <a:ext uri="{FF2B5EF4-FFF2-40B4-BE49-F238E27FC236}">
                <a16:creationId xmlns:a16="http://schemas.microsoft.com/office/drawing/2014/main" id="{0C2DBAE3-9388-48E2-9815-F5058BA3FCE8}"/>
              </a:ext>
            </a:extLst>
          </p:cNvPr>
          <p:cNvPicPr>
            <a:picLocks noGrp="1" noChangeAspect="1"/>
          </p:cNvPicPr>
          <p:nvPr>
            <p:ph idx="1"/>
          </p:nvPr>
        </p:nvPicPr>
        <p:blipFill rotWithShape="1">
          <a:blip r:embed="rId4"/>
          <a:srcRect t="8438"/>
          <a:stretch/>
        </p:blipFill>
        <p:spPr>
          <a:xfrm>
            <a:off x="10200483" y="2075069"/>
            <a:ext cx="13989354" cy="4645490"/>
          </a:xfrm>
          <a:prstGeom prst="rect">
            <a:avLst/>
          </a:prstGeom>
        </p:spPr>
      </p:pic>
      <p:pic>
        <p:nvPicPr>
          <p:cNvPr id="11" name="Picture 10">
            <a:extLst>
              <a:ext uri="{FF2B5EF4-FFF2-40B4-BE49-F238E27FC236}">
                <a16:creationId xmlns:a16="http://schemas.microsoft.com/office/drawing/2014/main" id="{4BD61020-AE36-4FCE-A4E6-62CF438F80BD}"/>
              </a:ext>
            </a:extLst>
          </p:cNvPr>
          <p:cNvPicPr>
            <a:picLocks noChangeAspect="1"/>
          </p:cNvPicPr>
          <p:nvPr/>
        </p:nvPicPr>
        <p:blipFill>
          <a:blip r:embed="rId5"/>
          <a:stretch>
            <a:fillRect/>
          </a:stretch>
        </p:blipFill>
        <p:spPr>
          <a:xfrm>
            <a:off x="10500345" y="7232961"/>
            <a:ext cx="13389626" cy="3778786"/>
          </a:xfrm>
          <a:prstGeom prst="rect">
            <a:avLst/>
          </a:prstGeom>
        </p:spPr>
      </p:pic>
    </p:spTree>
    <p:extLst>
      <p:ext uri="{BB962C8B-B14F-4D97-AF65-F5344CB8AC3E}">
        <p14:creationId xmlns:p14="http://schemas.microsoft.com/office/powerpoint/2010/main" val="850136530"/>
      </p:ext>
    </p:extLst>
  </p:cSld>
  <p:clrMapOvr>
    <a:masterClrMapping/>
  </p:clrMapOvr>
  <mc:AlternateContent xmlns:mc="http://schemas.openxmlformats.org/markup-compatibility/2006" xmlns:p14="http://schemas.microsoft.com/office/powerpoint/2010/main">
    <mc:Choice Requires="p14">
      <p:transition spd="slow" p14:dur="2000" advTm="38196"/>
    </mc:Choice>
    <mc:Fallback xmlns="">
      <p:transition spd="slow" advTm="38196"/>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397" y="914400"/>
            <a:ext cx="9433370" cy="3200400"/>
          </a:xfrm>
        </p:spPr>
        <p:txBody>
          <a:bodyPr>
            <a:normAutofit/>
          </a:bodyPr>
          <a:lstStyle/>
          <a:p>
            <a:r>
              <a:rPr lang="en-US" dirty="0"/>
              <a:t>LD PIC reports-</a:t>
            </a:r>
            <a:br>
              <a:rPr lang="en-US" dirty="0"/>
            </a:br>
            <a:r>
              <a:rPr lang="en-US" dirty="0"/>
              <a:t>Civil Penalties Report</a:t>
            </a:r>
            <a:br>
              <a:rPr lang="en-US" dirty="0"/>
            </a:br>
            <a:endParaRPr lang="en-US" sz="3600" i="1" dirty="0"/>
          </a:p>
        </p:txBody>
      </p:sp>
      <p:sp>
        <p:nvSpPr>
          <p:cNvPr id="6" name="Content Placeholder 5"/>
          <p:cNvSpPr>
            <a:spLocks noGrp="1"/>
          </p:cNvSpPr>
          <p:nvPr>
            <p:ph type="body" sz="half" idx="2"/>
          </p:nvPr>
        </p:nvSpPr>
        <p:spPr>
          <a:xfrm>
            <a:off x="1377386" y="4989464"/>
            <a:ext cx="5405380" cy="5242556"/>
          </a:xfrm>
        </p:spPr>
        <p:txBody>
          <a:bodyPr>
            <a:normAutofit/>
          </a:bodyPr>
          <a:lstStyle/>
          <a:p>
            <a:pPr>
              <a:spcBef>
                <a:spcPts val="1200"/>
              </a:spcBef>
            </a:pPr>
            <a:r>
              <a:rPr lang="en-US" sz="2800" b="1" dirty="0"/>
              <a:t>Data Includes: </a:t>
            </a:r>
          </a:p>
          <a:p>
            <a:pPr>
              <a:spcBef>
                <a:spcPts val="1200"/>
              </a:spcBef>
            </a:pPr>
            <a:r>
              <a:rPr lang="en-US" sz="2800" dirty="0"/>
              <a:t>All the civil penalties collected by NHTSA since the inception of the CAFE program</a:t>
            </a:r>
            <a:r>
              <a:rPr lang="en-US" sz="2800" b="1" dirty="0"/>
              <a:t>.</a:t>
            </a:r>
          </a:p>
        </p:txBody>
      </p:sp>
      <p:pic>
        <p:nvPicPr>
          <p:cNvPr id="18" name="Picture 17">
            <a:hlinkClick r:id="rId2"/>
            <a:extLst>
              <a:ext uri="{FF2B5EF4-FFF2-40B4-BE49-F238E27FC236}">
                <a16:creationId xmlns:a16="http://schemas.microsoft.com/office/drawing/2014/main" id="{28960BA1-BD12-4A66-A180-B511C817DFC3}"/>
              </a:ext>
            </a:extLst>
          </p:cNvPr>
          <p:cNvPicPr>
            <a:picLocks noChangeAspect="1"/>
          </p:cNvPicPr>
          <p:nvPr/>
        </p:nvPicPr>
        <p:blipFill>
          <a:blip r:embed="rId3"/>
          <a:stretch>
            <a:fillRect/>
          </a:stretch>
        </p:blipFill>
        <p:spPr>
          <a:xfrm>
            <a:off x="4900346" y="11524148"/>
            <a:ext cx="5630784" cy="1312188"/>
          </a:xfrm>
          <a:prstGeom prst="rect">
            <a:avLst/>
          </a:prstGeom>
        </p:spPr>
      </p:pic>
      <p:pic>
        <p:nvPicPr>
          <p:cNvPr id="12" name="Picture 11">
            <a:extLst>
              <a:ext uri="{FF2B5EF4-FFF2-40B4-BE49-F238E27FC236}">
                <a16:creationId xmlns:a16="http://schemas.microsoft.com/office/drawing/2014/main" id="{37D68950-3B4B-4915-AE0D-A927960F84EE}"/>
              </a:ext>
            </a:extLst>
          </p:cNvPr>
          <p:cNvPicPr>
            <a:picLocks noChangeAspect="1"/>
          </p:cNvPicPr>
          <p:nvPr/>
        </p:nvPicPr>
        <p:blipFill>
          <a:blip r:embed="rId4"/>
          <a:stretch>
            <a:fillRect/>
          </a:stretch>
        </p:blipFill>
        <p:spPr>
          <a:xfrm>
            <a:off x="10738556" y="7247660"/>
            <a:ext cx="11605804" cy="4025364"/>
          </a:xfrm>
          <a:prstGeom prst="rect">
            <a:avLst/>
          </a:prstGeom>
        </p:spPr>
      </p:pic>
      <p:pic>
        <p:nvPicPr>
          <p:cNvPr id="13" name="Picture 12">
            <a:extLst>
              <a:ext uri="{FF2B5EF4-FFF2-40B4-BE49-F238E27FC236}">
                <a16:creationId xmlns:a16="http://schemas.microsoft.com/office/drawing/2014/main" id="{CB66ED38-3309-4D35-A6AB-622164155AD8}"/>
              </a:ext>
            </a:extLst>
          </p:cNvPr>
          <p:cNvPicPr>
            <a:picLocks noChangeAspect="1"/>
          </p:cNvPicPr>
          <p:nvPr/>
        </p:nvPicPr>
        <p:blipFill>
          <a:blip r:embed="rId5"/>
          <a:stretch>
            <a:fillRect/>
          </a:stretch>
        </p:blipFill>
        <p:spPr>
          <a:xfrm>
            <a:off x="10656950" y="2383746"/>
            <a:ext cx="11605804" cy="4664412"/>
          </a:xfrm>
          <a:prstGeom prst="rect">
            <a:avLst/>
          </a:prstGeom>
        </p:spPr>
      </p:pic>
    </p:spTree>
    <p:extLst>
      <p:ext uri="{BB962C8B-B14F-4D97-AF65-F5344CB8AC3E}">
        <p14:creationId xmlns:p14="http://schemas.microsoft.com/office/powerpoint/2010/main" val="370084443"/>
      </p:ext>
    </p:extLst>
  </p:cSld>
  <p:clrMapOvr>
    <a:masterClrMapping/>
  </p:clrMapOvr>
  <mc:AlternateContent xmlns:mc="http://schemas.openxmlformats.org/markup-compatibility/2006" xmlns:p14="http://schemas.microsoft.com/office/powerpoint/2010/main">
    <mc:Choice Requires="p14">
      <p:transition spd="slow" p14:dur="2000" advTm="11686"/>
    </mc:Choice>
    <mc:Fallback xmlns="">
      <p:transition spd="slow" advTm="11686"/>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397" y="914400"/>
            <a:ext cx="9433370" cy="3200400"/>
          </a:xfrm>
        </p:spPr>
        <p:txBody>
          <a:bodyPr>
            <a:normAutofit/>
          </a:bodyPr>
          <a:lstStyle/>
          <a:p>
            <a:r>
              <a:rPr lang="en-US" dirty="0"/>
              <a:t>LD PIC reports-</a:t>
            </a:r>
            <a:br>
              <a:rPr lang="en-US" dirty="0"/>
            </a:br>
            <a:r>
              <a:rPr lang="en-US" dirty="0"/>
              <a:t>Flex Fuel/AMFA Report</a:t>
            </a:r>
            <a:br>
              <a:rPr lang="en-US" dirty="0"/>
            </a:br>
            <a:endParaRPr lang="en-US" sz="3600" i="1" dirty="0"/>
          </a:p>
        </p:txBody>
      </p:sp>
      <p:sp>
        <p:nvSpPr>
          <p:cNvPr id="6" name="Content Placeholder 5"/>
          <p:cNvSpPr>
            <a:spLocks noGrp="1"/>
          </p:cNvSpPr>
          <p:nvPr>
            <p:ph type="body" sz="half" idx="2"/>
          </p:nvPr>
        </p:nvSpPr>
        <p:spPr>
          <a:xfrm>
            <a:off x="914397" y="4989463"/>
            <a:ext cx="7895065" cy="6362477"/>
          </a:xfrm>
        </p:spPr>
        <p:txBody>
          <a:bodyPr>
            <a:normAutofit/>
          </a:bodyPr>
          <a:lstStyle/>
          <a:p>
            <a:pPr>
              <a:spcBef>
                <a:spcPts val="1200"/>
              </a:spcBef>
            </a:pPr>
            <a:r>
              <a:rPr lang="en-US" sz="2800" b="1" dirty="0">
                <a:solidFill>
                  <a:schemeClr val="tx1"/>
                </a:solidFill>
              </a:rPr>
              <a:t>Alternative Motor Fuels Act (AMFA): </a:t>
            </a:r>
            <a:r>
              <a:rPr lang="en-US" sz="2800" dirty="0">
                <a:solidFill>
                  <a:schemeClr val="tx1"/>
                </a:solidFill>
              </a:rPr>
              <a:t>was established in 1988 by Congress as an</a:t>
            </a:r>
            <a:r>
              <a:rPr lang="en-US" sz="2800" dirty="0">
                <a:solidFill>
                  <a:schemeClr val="tx1"/>
                </a:solidFill>
                <a:latin typeface="+mj-lt"/>
              </a:rPr>
              <a:t> </a:t>
            </a:r>
            <a:r>
              <a:rPr lang="en-US" sz="2800" dirty="0">
                <a:solidFill>
                  <a:schemeClr val="tx1"/>
                </a:solidFill>
                <a:effectLst/>
                <a:latin typeface="+mj-lt"/>
              </a:rPr>
              <a:t>incentive based program for vehicle manufacturers complying with the CAFE program for the production of motor vehicles capable of operating on certain alternative fuels. </a:t>
            </a:r>
            <a:endParaRPr lang="en-US" sz="2800" b="1" dirty="0">
              <a:solidFill>
                <a:schemeClr val="tx1"/>
              </a:solidFill>
            </a:endParaRPr>
          </a:p>
          <a:p>
            <a:pPr>
              <a:spcBef>
                <a:spcPts val="1200"/>
              </a:spcBef>
            </a:pPr>
            <a:r>
              <a:rPr lang="en-US" sz="2800" b="1" dirty="0">
                <a:solidFill>
                  <a:schemeClr val="tx1"/>
                </a:solidFill>
              </a:rPr>
              <a:t>Data level: </a:t>
            </a:r>
            <a:r>
              <a:rPr lang="en-US" sz="2800" dirty="0">
                <a:solidFill>
                  <a:schemeClr val="tx1"/>
                </a:solidFill>
              </a:rPr>
              <a:t>each manufacturer’s fleet of DP/IP/LT</a:t>
            </a:r>
          </a:p>
          <a:p>
            <a:pPr>
              <a:spcBef>
                <a:spcPts val="1200"/>
              </a:spcBef>
            </a:pPr>
            <a:r>
              <a:rPr lang="en-US" sz="2800" b="1" dirty="0">
                <a:solidFill>
                  <a:schemeClr val="tx1"/>
                </a:solidFill>
              </a:rPr>
              <a:t>Data Includes:</a:t>
            </a:r>
          </a:p>
          <a:p>
            <a:pPr>
              <a:spcBef>
                <a:spcPts val="1200"/>
              </a:spcBef>
            </a:pPr>
            <a:r>
              <a:rPr lang="en-US" sz="2800" dirty="0">
                <a:solidFill>
                  <a:schemeClr val="tx1"/>
                </a:solidFill>
              </a:rPr>
              <a:t>The impact of flex fuel vehicles (FFV) and AMFA on performance values</a:t>
            </a:r>
          </a:p>
          <a:p>
            <a:pPr>
              <a:spcBef>
                <a:spcPts val="1200"/>
              </a:spcBef>
            </a:pPr>
            <a:endParaRPr lang="en-US" sz="2800" dirty="0">
              <a:solidFill>
                <a:schemeClr val="tx1"/>
              </a:solidFill>
            </a:endParaRPr>
          </a:p>
          <a:p>
            <a:pPr marL="571500" indent="-571500">
              <a:spcBef>
                <a:spcPts val="1200"/>
              </a:spcBef>
              <a:buFont typeface="Arial" panose="020B0604020202020204" pitchFamily="34" charset="0"/>
              <a:buChar char="•"/>
            </a:pPr>
            <a:r>
              <a:rPr lang="en-US" sz="2800" dirty="0">
                <a:solidFill>
                  <a:schemeClr val="tx1"/>
                </a:solidFill>
              </a:rPr>
              <a:t>AMFA ended in 2019.</a:t>
            </a:r>
          </a:p>
        </p:txBody>
      </p:sp>
      <p:pic>
        <p:nvPicPr>
          <p:cNvPr id="18" name="Picture 17">
            <a:hlinkClick r:id="rId2"/>
            <a:extLst>
              <a:ext uri="{FF2B5EF4-FFF2-40B4-BE49-F238E27FC236}">
                <a16:creationId xmlns:a16="http://schemas.microsoft.com/office/drawing/2014/main" id="{28960BA1-BD12-4A66-A180-B511C817DFC3}"/>
              </a:ext>
            </a:extLst>
          </p:cNvPr>
          <p:cNvPicPr>
            <a:picLocks noChangeAspect="1"/>
          </p:cNvPicPr>
          <p:nvPr/>
        </p:nvPicPr>
        <p:blipFill>
          <a:blip r:embed="rId3"/>
          <a:stretch>
            <a:fillRect/>
          </a:stretch>
        </p:blipFill>
        <p:spPr>
          <a:xfrm>
            <a:off x="4900346" y="11524148"/>
            <a:ext cx="5630784" cy="1312188"/>
          </a:xfrm>
          <a:prstGeom prst="rect">
            <a:avLst/>
          </a:prstGeom>
        </p:spPr>
      </p:pic>
      <p:pic>
        <p:nvPicPr>
          <p:cNvPr id="11" name="Picture 10">
            <a:extLst>
              <a:ext uri="{FF2B5EF4-FFF2-40B4-BE49-F238E27FC236}">
                <a16:creationId xmlns:a16="http://schemas.microsoft.com/office/drawing/2014/main" id="{CAF6B1E3-20A8-4A23-8EC8-62F6CCC8569A}"/>
              </a:ext>
            </a:extLst>
          </p:cNvPr>
          <p:cNvPicPr>
            <a:picLocks noChangeAspect="1"/>
          </p:cNvPicPr>
          <p:nvPr/>
        </p:nvPicPr>
        <p:blipFill>
          <a:blip r:embed="rId4"/>
          <a:stretch>
            <a:fillRect/>
          </a:stretch>
        </p:blipFill>
        <p:spPr>
          <a:xfrm>
            <a:off x="10257834" y="2551313"/>
            <a:ext cx="13211764" cy="4876302"/>
          </a:xfrm>
          <a:prstGeom prst="rect">
            <a:avLst/>
          </a:prstGeom>
        </p:spPr>
      </p:pic>
      <p:pic>
        <p:nvPicPr>
          <p:cNvPr id="14" name="Picture 13">
            <a:extLst>
              <a:ext uri="{FF2B5EF4-FFF2-40B4-BE49-F238E27FC236}">
                <a16:creationId xmlns:a16="http://schemas.microsoft.com/office/drawing/2014/main" id="{EC1FE8B7-8C87-4743-B29D-69ADB10C743B}"/>
              </a:ext>
            </a:extLst>
          </p:cNvPr>
          <p:cNvPicPr>
            <a:picLocks noChangeAspect="1"/>
          </p:cNvPicPr>
          <p:nvPr/>
        </p:nvPicPr>
        <p:blipFill>
          <a:blip r:embed="rId5"/>
          <a:stretch>
            <a:fillRect/>
          </a:stretch>
        </p:blipFill>
        <p:spPr>
          <a:xfrm>
            <a:off x="10398155" y="7427615"/>
            <a:ext cx="12931122" cy="3757762"/>
          </a:xfrm>
          <a:prstGeom prst="rect">
            <a:avLst/>
          </a:prstGeom>
        </p:spPr>
      </p:pic>
    </p:spTree>
    <p:extLst>
      <p:ext uri="{BB962C8B-B14F-4D97-AF65-F5344CB8AC3E}">
        <p14:creationId xmlns:p14="http://schemas.microsoft.com/office/powerpoint/2010/main" val="577845428"/>
      </p:ext>
    </p:extLst>
  </p:cSld>
  <p:clrMapOvr>
    <a:masterClrMapping/>
  </p:clrMapOvr>
  <mc:AlternateContent xmlns:mc="http://schemas.openxmlformats.org/markup-compatibility/2006" xmlns:p14="http://schemas.microsoft.com/office/powerpoint/2010/main">
    <mc:Choice Requires="p14">
      <p:transition spd="slow" p14:dur="2000" advTm="32977"/>
    </mc:Choice>
    <mc:Fallback xmlns="">
      <p:transition spd="slow" advTm="32977"/>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397" y="914400"/>
            <a:ext cx="9433370" cy="3200400"/>
          </a:xfrm>
        </p:spPr>
        <p:txBody>
          <a:bodyPr>
            <a:normAutofit/>
          </a:bodyPr>
          <a:lstStyle/>
          <a:p>
            <a:r>
              <a:rPr lang="en-US" dirty="0"/>
              <a:t>LD PIC reports-</a:t>
            </a:r>
            <a:br>
              <a:rPr lang="en-US" dirty="0"/>
            </a:br>
            <a:r>
              <a:rPr lang="en-US" dirty="0"/>
              <a:t>Additional Reports</a:t>
            </a:r>
            <a:br>
              <a:rPr lang="en-US" dirty="0"/>
            </a:br>
            <a:endParaRPr lang="en-US" sz="3600" i="1" dirty="0"/>
          </a:p>
        </p:txBody>
      </p:sp>
      <p:sp>
        <p:nvSpPr>
          <p:cNvPr id="6" name="Content Placeholder 5"/>
          <p:cNvSpPr>
            <a:spLocks noGrp="1"/>
          </p:cNvSpPr>
          <p:nvPr>
            <p:ph type="body" sz="half" idx="2"/>
          </p:nvPr>
        </p:nvSpPr>
        <p:spPr>
          <a:xfrm>
            <a:off x="1274643" y="4761406"/>
            <a:ext cx="8235890" cy="6743624"/>
          </a:xfrm>
        </p:spPr>
        <p:txBody>
          <a:bodyPr>
            <a:normAutofit/>
          </a:bodyPr>
          <a:lstStyle/>
          <a:p>
            <a:pPr>
              <a:spcBef>
                <a:spcPts val="1200"/>
              </a:spcBef>
            </a:pPr>
            <a:r>
              <a:rPr lang="en-US" sz="2800" b="1" dirty="0"/>
              <a:t>Static Reports:</a:t>
            </a:r>
          </a:p>
          <a:p>
            <a:pPr marL="685800" indent="-685800">
              <a:spcBef>
                <a:spcPts val="1200"/>
              </a:spcBef>
              <a:buFont typeface="+mj-lt"/>
              <a:buAutoNum type="arabicPeriod"/>
            </a:pPr>
            <a:r>
              <a:rPr lang="en-US" sz="2800" dirty="0"/>
              <a:t>Projected Fuel Economy Performance Reports:</a:t>
            </a:r>
          </a:p>
          <a:p>
            <a:pPr marL="1600200" lvl="1" indent="-685800">
              <a:spcBef>
                <a:spcPts val="1200"/>
              </a:spcBef>
              <a:buFont typeface="Arial" panose="020B0604020202020204" pitchFamily="34" charset="0"/>
              <a:buChar char="•"/>
            </a:pPr>
            <a:r>
              <a:rPr lang="en-US" dirty="0"/>
              <a:t>supplement to the other reporting </a:t>
            </a:r>
          </a:p>
          <a:p>
            <a:pPr marL="1600200" lvl="1" indent="-685800">
              <a:spcBef>
                <a:spcPts val="1200"/>
              </a:spcBef>
              <a:buFont typeface="Arial" panose="020B0604020202020204" pitchFamily="34" charset="0"/>
              <a:buChar char="•"/>
            </a:pPr>
            <a:r>
              <a:rPr lang="en-US" dirty="0"/>
              <a:t>contains pre- and mid-model year which has not been verified by NHTSA or EPA (Finals can be different)</a:t>
            </a:r>
          </a:p>
          <a:p>
            <a:pPr marL="685800" indent="-685800">
              <a:spcBef>
                <a:spcPts val="1200"/>
              </a:spcBef>
              <a:buFont typeface="+mj-lt"/>
              <a:buAutoNum type="arabicPeriod"/>
            </a:pPr>
            <a:r>
              <a:rPr lang="en-US" sz="2800" dirty="0"/>
              <a:t>MY 2011-2019 Industry CAFE Compliance</a:t>
            </a:r>
          </a:p>
          <a:p>
            <a:pPr marL="1600200" lvl="1" indent="-685800">
              <a:spcBef>
                <a:spcPts val="1200"/>
              </a:spcBef>
              <a:buFont typeface="Arial" panose="020B0604020202020204" pitchFamily="34" charset="0"/>
              <a:buChar char="•"/>
            </a:pPr>
            <a:r>
              <a:rPr lang="en-US" dirty="0"/>
              <a:t>update on the state of industry compliance with CAFE standards</a:t>
            </a:r>
            <a:r>
              <a:rPr lang="en-US" sz="2400" dirty="0"/>
              <a:t>. </a:t>
            </a:r>
          </a:p>
          <a:p>
            <a:pPr marL="1600200" lvl="1" indent="-685800">
              <a:spcBef>
                <a:spcPts val="1200"/>
              </a:spcBef>
              <a:buFont typeface="Arial" panose="020B0604020202020204" pitchFamily="34" charset="0"/>
              <a:buChar char="•"/>
            </a:pPr>
            <a:r>
              <a:rPr lang="en-US" sz="2400" dirty="0"/>
              <a:t>Includes credit shortfalls and credit balances for MY 2011 to 2019.</a:t>
            </a:r>
          </a:p>
          <a:p>
            <a:pPr marL="685800" indent="-685800">
              <a:spcBef>
                <a:spcPts val="1200"/>
              </a:spcBef>
              <a:buFont typeface="+mj-lt"/>
              <a:buAutoNum type="arabicPeriod"/>
            </a:pPr>
            <a:r>
              <a:rPr lang="en-US" sz="2800" dirty="0"/>
              <a:t>Help Page</a:t>
            </a:r>
          </a:p>
          <a:p>
            <a:pPr marL="1600200" lvl="1" indent="-685800">
              <a:spcBef>
                <a:spcPts val="1200"/>
              </a:spcBef>
              <a:buFont typeface="Arial" panose="020B0604020202020204" pitchFamily="34" charset="0"/>
              <a:buChar char="•"/>
            </a:pPr>
            <a:r>
              <a:rPr lang="en-US" dirty="0"/>
              <a:t>Technical Support- how to view the reports in excel in windows/Mac iOS</a:t>
            </a:r>
          </a:p>
        </p:txBody>
      </p:sp>
      <p:pic>
        <p:nvPicPr>
          <p:cNvPr id="18" name="Picture 17">
            <a:hlinkClick r:id="rId2"/>
            <a:extLst>
              <a:ext uri="{FF2B5EF4-FFF2-40B4-BE49-F238E27FC236}">
                <a16:creationId xmlns:a16="http://schemas.microsoft.com/office/drawing/2014/main" id="{28960BA1-BD12-4A66-A180-B511C817DFC3}"/>
              </a:ext>
            </a:extLst>
          </p:cNvPr>
          <p:cNvPicPr>
            <a:picLocks noChangeAspect="1"/>
          </p:cNvPicPr>
          <p:nvPr/>
        </p:nvPicPr>
        <p:blipFill>
          <a:blip r:embed="rId3"/>
          <a:stretch>
            <a:fillRect/>
          </a:stretch>
        </p:blipFill>
        <p:spPr>
          <a:xfrm>
            <a:off x="4900346" y="11524148"/>
            <a:ext cx="5630784" cy="1312188"/>
          </a:xfrm>
          <a:prstGeom prst="rect">
            <a:avLst/>
          </a:prstGeom>
        </p:spPr>
      </p:pic>
      <p:pic>
        <p:nvPicPr>
          <p:cNvPr id="12" name="Picture 11">
            <a:extLst>
              <a:ext uri="{FF2B5EF4-FFF2-40B4-BE49-F238E27FC236}">
                <a16:creationId xmlns:a16="http://schemas.microsoft.com/office/drawing/2014/main" id="{D811EF52-A675-4746-A3D2-0B26F1910B7B}"/>
              </a:ext>
            </a:extLst>
          </p:cNvPr>
          <p:cNvPicPr>
            <a:picLocks noChangeAspect="1"/>
          </p:cNvPicPr>
          <p:nvPr/>
        </p:nvPicPr>
        <p:blipFill>
          <a:blip r:embed="rId4"/>
          <a:stretch>
            <a:fillRect/>
          </a:stretch>
        </p:blipFill>
        <p:spPr>
          <a:xfrm>
            <a:off x="11823049" y="8349194"/>
            <a:ext cx="10213378" cy="2789460"/>
          </a:xfrm>
          <a:prstGeom prst="rect">
            <a:avLst/>
          </a:prstGeom>
        </p:spPr>
      </p:pic>
      <p:pic>
        <p:nvPicPr>
          <p:cNvPr id="13" name="Picture 12">
            <a:extLst>
              <a:ext uri="{FF2B5EF4-FFF2-40B4-BE49-F238E27FC236}">
                <a16:creationId xmlns:a16="http://schemas.microsoft.com/office/drawing/2014/main" id="{D0F0578F-FBAD-44A8-9017-415363A3DA99}"/>
              </a:ext>
            </a:extLst>
          </p:cNvPr>
          <p:cNvPicPr>
            <a:picLocks noChangeAspect="1"/>
          </p:cNvPicPr>
          <p:nvPr/>
        </p:nvPicPr>
        <p:blipFill>
          <a:blip r:embed="rId5"/>
          <a:stretch>
            <a:fillRect/>
          </a:stretch>
        </p:blipFill>
        <p:spPr>
          <a:xfrm>
            <a:off x="18859810" y="4989465"/>
            <a:ext cx="3176616" cy="3143754"/>
          </a:xfrm>
          <a:prstGeom prst="rect">
            <a:avLst/>
          </a:prstGeom>
        </p:spPr>
      </p:pic>
    </p:spTree>
    <p:extLst>
      <p:ext uri="{BB962C8B-B14F-4D97-AF65-F5344CB8AC3E}">
        <p14:creationId xmlns:p14="http://schemas.microsoft.com/office/powerpoint/2010/main" val="451143153"/>
      </p:ext>
    </p:extLst>
  </p:cSld>
  <p:clrMapOvr>
    <a:masterClrMapping/>
  </p:clrMapOvr>
  <mc:AlternateContent xmlns:mc="http://schemas.openxmlformats.org/markup-compatibility/2006" xmlns:p14="http://schemas.microsoft.com/office/powerpoint/2010/main">
    <mc:Choice Requires="p14">
      <p:transition spd="slow" p14:dur="2000" advTm="59758"/>
    </mc:Choice>
    <mc:Fallback xmlns="">
      <p:transition spd="slow" advTm="59758"/>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2">
            <a:extLst>
              <a:ext uri="{28A0092B-C50C-407E-A947-70E740481C1C}">
                <a14:useLocalDpi xmlns:a14="http://schemas.microsoft.com/office/drawing/2010/main" val="0"/>
              </a:ext>
            </a:extLst>
          </a:blip>
          <a:srcRect r="40923"/>
          <a:stretch/>
        </p:blipFill>
        <p:spPr>
          <a:xfrm>
            <a:off x="-125539" y="-83490"/>
            <a:ext cx="12285628" cy="13882979"/>
          </a:xfrm>
          <a:prstGeom prst="rect">
            <a:avLst/>
          </a:prstGeom>
        </p:spPr>
      </p:pic>
      <p:sp>
        <p:nvSpPr>
          <p:cNvPr id="20" name="Rectangle"/>
          <p:cNvSpPr/>
          <p:nvPr/>
        </p:nvSpPr>
        <p:spPr>
          <a:xfrm>
            <a:off x="-157448" y="-112473"/>
            <a:ext cx="12349447" cy="13882980"/>
          </a:xfrm>
          <a:prstGeom prst="rect">
            <a:avLst/>
          </a:prstGeom>
          <a:gradFill>
            <a:gsLst>
              <a:gs pos="0">
                <a:srgbClr val="0083BF">
                  <a:alpha val="74445"/>
                </a:srgbClr>
              </a:gs>
              <a:gs pos="49964">
                <a:srgbClr val="006292">
                  <a:alpha val="74445"/>
                </a:srgbClr>
              </a:gs>
              <a:gs pos="100000">
                <a:srgbClr val="004065">
                  <a:alpha val="74445"/>
                </a:srgbClr>
              </a:gs>
            </a:gsLst>
            <a:lin ang="540000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129" name="Line"/>
          <p:cNvSpPr/>
          <p:nvPr/>
        </p:nvSpPr>
        <p:spPr>
          <a:xfrm flipV="1">
            <a:off x="12191999" y="-112474"/>
            <a:ext cx="1" cy="13940948"/>
          </a:xfrm>
          <a:prstGeom prst="line">
            <a:avLst/>
          </a:prstGeom>
          <a:ln w="88900">
            <a:solidFill>
              <a:srgbClr val="0083BF"/>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130" name="Circle"/>
          <p:cNvSpPr/>
          <p:nvPr/>
        </p:nvSpPr>
        <p:spPr>
          <a:xfrm>
            <a:off x="11556999" y="1201117"/>
            <a:ext cx="1270001" cy="1270001"/>
          </a:xfrm>
          <a:prstGeom prst="ellipse">
            <a:avLst/>
          </a:prstGeom>
          <a:solidFill>
            <a:srgbClr val="0083B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131" name="Circle"/>
          <p:cNvSpPr/>
          <p:nvPr/>
        </p:nvSpPr>
        <p:spPr>
          <a:xfrm>
            <a:off x="11556999" y="4220058"/>
            <a:ext cx="1270001" cy="1270001"/>
          </a:xfrm>
          <a:prstGeom prst="ellipse">
            <a:avLst/>
          </a:prstGeom>
          <a:solidFill>
            <a:srgbClr val="0083B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133" name="AGENDA"/>
          <p:cNvSpPr txBox="1"/>
          <p:nvPr/>
        </p:nvSpPr>
        <p:spPr>
          <a:xfrm>
            <a:off x="2126989" y="3896034"/>
            <a:ext cx="7837588" cy="2149972"/>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14400" b="0">
                <a:solidFill>
                  <a:srgbClr val="FFFFFF"/>
                </a:solidFill>
                <a:latin typeface="Arial"/>
                <a:ea typeface="Arial"/>
                <a:cs typeface="Arial"/>
                <a:sym typeface="Arial"/>
              </a:defRPr>
            </a:lvl1pPr>
          </a:lstStyle>
          <a:p>
            <a:r>
              <a:rPr dirty="0"/>
              <a:t>AGENDA</a:t>
            </a:r>
          </a:p>
        </p:txBody>
      </p:sp>
      <p:sp>
        <p:nvSpPr>
          <p:cNvPr id="135" name="Circle"/>
          <p:cNvSpPr/>
          <p:nvPr/>
        </p:nvSpPr>
        <p:spPr>
          <a:xfrm>
            <a:off x="11557000" y="7238999"/>
            <a:ext cx="1270001" cy="1270001"/>
          </a:xfrm>
          <a:prstGeom prst="ellipse">
            <a:avLst/>
          </a:prstGeom>
          <a:solidFill>
            <a:srgbClr val="0083B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136" name="Section Title"/>
          <p:cNvSpPr txBox="1"/>
          <p:nvPr/>
        </p:nvSpPr>
        <p:spPr>
          <a:xfrm>
            <a:off x="13263588" y="4311319"/>
            <a:ext cx="7721666" cy="108747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6400">
                <a:solidFill>
                  <a:srgbClr val="0183BF"/>
                </a:solidFill>
                <a:latin typeface="Arial"/>
                <a:ea typeface="Arial"/>
                <a:cs typeface="Arial"/>
                <a:sym typeface="Arial"/>
              </a:defRPr>
            </a:lvl1pPr>
          </a:lstStyle>
          <a:p>
            <a:r>
              <a:rPr lang="en-US" dirty="0"/>
              <a:t>Final Requirements</a:t>
            </a:r>
          </a:p>
        </p:txBody>
      </p:sp>
      <p:sp>
        <p:nvSpPr>
          <p:cNvPr id="137" name="Section Title"/>
          <p:cNvSpPr txBox="1"/>
          <p:nvPr/>
        </p:nvSpPr>
        <p:spPr>
          <a:xfrm>
            <a:off x="12179300" y="1364487"/>
            <a:ext cx="9340127" cy="2072362"/>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6400">
                <a:solidFill>
                  <a:srgbClr val="0183BF"/>
                </a:solidFill>
                <a:latin typeface="Arial"/>
                <a:ea typeface="Arial"/>
                <a:cs typeface="Arial"/>
                <a:sym typeface="Arial"/>
              </a:defRPr>
            </a:lvl1pPr>
          </a:lstStyle>
          <a:p>
            <a:r>
              <a:rPr lang="en-US" dirty="0"/>
              <a:t> Template Purpose</a:t>
            </a:r>
          </a:p>
          <a:p>
            <a:endParaRPr dirty="0"/>
          </a:p>
        </p:txBody>
      </p:sp>
      <p:sp>
        <p:nvSpPr>
          <p:cNvPr id="138" name="Section Title"/>
          <p:cNvSpPr txBox="1"/>
          <p:nvPr/>
        </p:nvSpPr>
        <p:spPr>
          <a:xfrm>
            <a:off x="12894846" y="7474953"/>
            <a:ext cx="7587013" cy="108747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6400">
                <a:solidFill>
                  <a:srgbClr val="0183BF"/>
                </a:solidFill>
                <a:latin typeface="Arial"/>
                <a:ea typeface="Arial"/>
                <a:cs typeface="Arial"/>
                <a:sym typeface="Arial"/>
              </a:defRPr>
            </a:lvl1pPr>
          </a:lstStyle>
          <a:p>
            <a:r>
              <a:rPr lang="en-US" dirty="0"/>
              <a:t>Template Structure</a:t>
            </a:r>
          </a:p>
        </p:txBody>
      </p:sp>
      <p:sp>
        <p:nvSpPr>
          <p:cNvPr id="140" name="1"/>
          <p:cNvSpPr txBox="1"/>
          <p:nvPr/>
        </p:nvSpPr>
        <p:spPr>
          <a:xfrm>
            <a:off x="11993587" y="1507877"/>
            <a:ext cx="396826" cy="65648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b="0">
                <a:solidFill>
                  <a:srgbClr val="FFFFFF"/>
                </a:solidFill>
                <a:latin typeface="Arial"/>
                <a:ea typeface="Arial"/>
                <a:cs typeface="Arial"/>
                <a:sym typeface="Arial"/>
              </a:defRPr>
            </a:lvl1pPr>
          </a:lstStyle>
          <a:p>
            <a:r>
              <a:rPr dirty="0"/>
              <a:t>1</a:t>
            </a:r>
          </a:p>
        </p:txBody>
      </p:sp>
      <p:sp>
        <p:nvSpPr>
          <p:cNvPr id="141" name="2"/>
          <p:cNvSpPr txBox="1"/>
          <p:nvPr/>
        </p:nvSpPr>
        <p:spPr>
          <a:xfrm>
            <a:off x="11993587" y="4526818"/>
            <a:ext cx="396826" cy="656482"/>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b="0">
                <a:solidFill>
                  <a:srgbClr val="FFFFFF"/>
                </a:solidFill>
                <a:latin typeface="Arial"/>
                <a:ea typeface="Arial"/>
                <a:cs typeface="Arial"/>
                <a:sym typeface="Arial"/>
              </a:defRPr>
            </a:lvl1pPr>
          </a:lstStyle>
          <a:p>
            <a:r>
              <a:rPr dirty="0"/>
              <a:t>2</a:t>
            </a:r>
          </a:p>
        </p:txBody>
      </p:sp>
      <p:sp>
        <p:nvSpPr>
          <p:cNvPr id="142" name="3"/>
          <p:cNvSpPr txBox="1"/>
          <p:nvPr/>
        </p:nvSpPr>
        <p:spPr>
          <a:xfrm>
            <a:off x="11993587" y="7545759"/>
            <a:ext cx="396826" cy="656482"/>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b="0">
                <a:solidFill>
                  <a:srgbClr val="FFFFFF"/>
                </a:solidFill>
                <a:latin typeface="Arial"/>
                <a:ea typeface="Arial"/>
                <a:cs typeface="Arial"/>
                <a:sym typeface="Arial"/>
              </a:defRPr>
            </a:lvl1pPr>
          </a:lstStyle>
          <a:p>
            <a:r>
              <a:rPr dirty="0"/>
              <a:t>3</a:t>
            </a:r>
          </a:p>
        </p:txBody>
      </p:sp>
      <p:sp>
        <p:nvSpPr>
          <p:cNvPr id="143" name="4"/>
          <p:cNvSpPr txBox="1"/>
          <p:nvPr/>
        </p:nvSpPr>
        <p:spPr>
          <a:xfrm>
            <a:off x="11980887" y="10590100"/>
            <a:ext cx="396826" cy="656482"/>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b="0">
                <a:solidFill>
                  <a:srgbClr val="FFFFFF"/>
                </a:solidFill>
                <a:latin typeface="Arial"/>
                <a:ea typeface="Arial"/>
                <a:cs typeface="Arial"/>
                <a:sym typeface="Arial"/>
              </a:defRPr>
            </a:lvl1pPr>
          </a:lstStyle>
          <a:p>
            <a:r>
              <a:rPr dirty="0"/>
              <a:t>4</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397" y="914400"/>
            <a:ext cx="9433370" cy="3200400"/>
          </a:xfrm>
        </p:spPr>
        <p:txBody>
          <a:bodyPr>
            <a:normAutofit/>
          </a:bodyPr>
          <a:lstStyle/>
          <a:p>
            <a:r>
              <a:rPr lang="en-US" dirty="0"/>
              <a:t>LD Templates</a:t>
            </a:r>
            <a:br>
              <a:rPr lang="en-US" dirty="0"/>
            </a:br>
            <a:endParaRPr lang="en-US" sz="3600" i="1" dirty="0"/>
          </a:p>
        </p:txBody>
      </p:sp>
      <p:sp>
        <p:nvSpPr>
          <p:cNvPr id="6" name="Content Placeholder 5"/>
          <p:cNvSpPr>
            <a:spLocks noGrp="1"/>
          </p:cNvSpPr>
          <p:nvPr>
            <p:ph type="body" sz="half" idx="2"/>
          </p:nvPr>
        </p:nvSpPr>
        <p:spPr>
          <a:xfrm>
            <a:off x="1377385" y="4989464"/>
            <a:ext cx="8235890" cy="5242556"/>
          </a:xfrm>
        </p:spPr>
        <p:txBody>
          <a:bodyPr>
            <a:normAutofit/>
          </a:bodyPr>
          <a:lstStyle/>
          <a:p>
            <a:pPr>
              <a:spcBef>
                <a:spcPts val="1200"/>
              </a:spcBef>
            </a:pPr>
            <a:r>
              <a:rPr lang="en-US" sz="2800" b="1" dirty="0"/>
              <a:t>Credit Template Resources for downloading:</a:t>
            </a:r>
          </a:p>
          <a:p>
            <a:pPr marL="685800" indent="-685800">
              <a:spcBef>
                <a:spcPts val="1200"/>
              </a:spcBef>
              <a:buFont typeface="+mj-lt"/>
              <a:buAutoNum type="arabicPeriod"/>
            </a:pPr>
            <a:r>
              <a:rPr lang="en-US" sz="2800" dirty="0"/>
              <a:t>NHTSA CAFE Projections Reporting Template</a:t>
            </a:r>
          </a:p>
          <a:p>
            <a:pPr marL="685800" indent="-685800">
              <a:spcBef>
                <a:spcPts val="1200"/>
              </a:spcBef>
              <a:buFont typeface="+mj-lt"/>
              <a:buAutoNum type="arabicPeriod"/>
            </a:pPr>
            <a:r>
              <a:rPr lang="en-US" sz="2800" dirty="0"/>
              <a:t>NHTSA CAFE Credit Transaction Template </a:t>
            </a:r>
          </a:p>
          <a:p>
            <a:pPr marL="685800" indent="-685800">
              <a:spcBef>
                <a:spcPts val="1200"/>
              </a:spcBef>
              <a:buFont typeface="+mj-lt"/>
              <a:buAutoNum type="arabicPeriod"/>
            </a:pPr>
            <a:r>
              <a:rPr lang="en-US" sz="2800" dirty="0"/>
              <a:t>NHTSA CAFE Credit Value Template </a:t>
            </a:r>
          </a:p>
        </p:txBody>
      </p:sp>
      <p:pic>
        <p:nvPicPr>
          <p:cNvPr id="18" name="Picture 17">
            <a:hlinkClick r:id="rId2"/>
            <a:extLst>
              <a:ext uri="{FF2B5EF4-FFF2-40B4-BE49-F238E27FC236}">
                <a16:creationId xmlns:a16="http://schemas.microsoft.com/office/drawing/2014/main" id="{28960BA1-BD12-4A66-A180-B511C817DFC3}"/>
              </a:ext>
            </a:extLst>
          </p:cNvPr>
          <p:cNvPicPr>
            <a:picLocks noChangeAspect="1"/>
          </p:cNvPicPr>
          <p:nvPr/>
        </p:nvPicPr>
        <p:blipFill>
          <a:blip r:embed="rId3"/>
          <a:stretch>
            <a:fillRect/>
          </a:stretch>
        </p:blipFill>
        <p:spPr>
          <a:xfrm>
            <a:off x="4900346" y="11524148"/>
            <a:ext cx="5630784" cy="1312188"/>
          </a:xfrm>
          <a:prstGeom prst="rect">
            <a:avLst/>
          </a:prstGeom>
        </p:spPr>
      </p:pic>
      <p:pic>
        <p:nvPicPr>
          <p:cNvPr id="15" name="Picture 14">
            <a:extLst>
              <a:ext uri="{FF2B5EF4-FFF2-40B4-BE49-F238E27FC236}">
                <a16:creationId xmlns:a16="http://schemas.microsoft.com/office/drawing/2014/main" id="{A48474AB-0799-4955-9338-6C223CF9BC78}"/>
              </a:ext>
            </a:extLst>
          </p:cNvPr>
          <p:cNvPicPr>
            <a:picLocks noChangeAspect="1"/>
          </p:cNvPicPr>
          <p:nvPr/>
        </p:nvPicPr>
        <p:blipFill>
          <a:blip r:embed="rId4"/>
          <a:stretch>
            <a:fillRect/>
          </a:stretch>
        </p:blipFill>
        <p:spPr>
          <a:xfrm>
            <a:off x="15192328" y="2238720"/>
            <a:ext cx="5228012" cy="1876080"/>
          </a:xfrm>
          <a:prstGeom prst="rect">
            <a:avLst/>
          </a:prstGeom>
        </p:spPr>
      </p:pic>
      <p:pic>
        <p:nvPicPr>
          <p:cNvPr id="16" name="Picture 15">
            <a:extLst>
              <a:ext uri="{FF2B5EF4-FFF2-40B4-BE49-F238E27FC236}">
                <a16:creationId xmlns:a16="http://schemas.microsoft.com/office/drawing/2014/main" id="{C9D7D1B9-3425-475E-9EED-E3C39EEC9087}"/>
              </a:ext>
            </a:extLst>
          </p:cNvPr>
          <p:cNvPicPr>
            <a:picLocks noChangeAspect="1"/>
          </p:cNvPicPr>
          <p:nvPr/>
        </p:nvPicPr>
        <p:blipFill rotWithShape="1">
          <a:blip r:embed="rId5"/>
          <a:srcRect l="2352" t="-688" r="1885" b="688"/>
          <a:stretch/>
        </p:blipFill>
        <p:spPr>
          <a:xfrm>
            <a:off x="13089651" y="4114800"/>
            <a:ext cx="9433370" cy="8862004"/>
          </a:xfrm>
          <a:prstGeom prst="rect">
            <a:avLst/>
          </a:prstGeom>
        </p:spPr>
      </p:pic>
    </p:spTree>
    <p:extLst>
      <p:ext uri="{BB962C8B-B14F-4D97-AF65-F5344CB8AC3E}">
        <p14:creationId xmlns:p14="http://schemas.microsoft.com/office/powerpoint/2010/main" val="382385394"/>
      </p:ext>
    </p:extLst>
  </p:cSld>
  <p:clrMapOvr>
    <a:masterClrMapping/>
  </p:clrMapOvr>
  <mc:AlternateContent xmlns:mc="http://schemas.openxmlformats.org/markup-compatibility/2006" xmlns:p14="http://schemas.microsoft.com/office/powerpoint/2010/main">
    <mc:Choice Requires="p14">
      <p:transition spd="slow" p14:dur="2000" advTm="30808"/>
    </mc:Choice>
    <mc:Fallback xmlns="">
      <p:transition spd="slow" advTm="30808"/>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MDHD reports-</a:t>
            </a:r>
            <a:br>
              <a:rPr lang="en-US" dirty="0"/>
            </a:br>
            <a:r>
              <a:rPr lang="en-US" dirty="0"/>
              <a:t>Manufacturer Fuel Economy Performance Report</a:t>
            </a:r>
          </a:p>
        </p:txBody>
      </p:sp>
      <p:sp>
        <p:nvSpPr>
          <p:cNvPr id="11" name="Content Placeholder 5">
            <a:extLst>
              <a:ext uri="{FF2B5EF4-FFF2-40B4-BE49-F238E27FC236}">
                <a16:creationId xmlns:a16="http://schemas.microsoft.com/office/drawing/2014/main" id="{20B16417-8ADE-4C17-A7A0-8212235531AF}"/>
              </a:ext>
            </a:extLst>
          </p:cNvPr>
          <p:cNvSpPr txBox="1">
            <a:spLocks/>
          </p:cNvSpPr>
          <p:nvPr/>
        </p:nvSpPr>
        <p:spPr>
          <a:xfrm>
            <a:off x="1517993" y="3500854"/>
            <a:ext cx="8295080" cy="39069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E5E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E5E5E"/>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E5E5E"/>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E5E5E"/>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E5E5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828800">
              <a:spcBef>
                <a:spcPts val="1200"/>
              </a:spcBef>
              <a:buNone/>
            </a:pPr>
            <a:r>
              <a:rPr lang="en-US" b="0" dirty="0">
                <a:latin typeface="Arial" panose="020B0604020202020204"/>
              </a:rPr>
              <a:t>Static Report:</a:t>
            </a:r>
            <a:endParaRPr lang="en-US" dirty="0">
              <a:latin typeface="Arial" panose="020B0604020202020204"/>
            </a:endParaRPr>
          </a:p>
          <a:p>
            <a:pPr marL="0" indent="0" defTabSz="1828800">
              <a:spcBef>
                <a:spcPts val="1200"/>
              </a:spcBef>
              <a:buNone/>
            </a:pPr>
            <a:r>
              <a:rPr lang="en-US" dirty="0">
                <a:latin typeface="Arial" panose="020B0604020202020204"/>
              </a:rPr>
              <a:t>Data level: </a:t>
            </a:r>
            <a:r>
              <a:rPr lang="en-US" b="0" dirty="0">
                <a:latin typeface="Arial" panose="020B0604020202020204"/>
              </a:rPr>
              <a:t>industry as combined fleets (by regulatory subcategory)</a:t>
            </a:r>
          </a:p>
          <a:p>
            <a:pPr marL="0" indent="0" defTabSz="1828800">
              <a:spcBef>
                <a:spcPts val="1200"/>
              </a:spcBef>
              <a:buNone/>
            </a:pPr>
            <a:r>
              <a:rPr lang="en-US" dirty="0">
                <a:latin typeface="Arial" panose="020B0604020202020204"/>
              </a:rPr>
              <a:t>Data Includes: </a:t>
            </a:r>
          </a:p>
          <a:p>
            <a:pPr marL="1485900" lvl="1" indent="-571500" defTabSz="1828800">
              <a:spcBef>
                <a:spcPts val="1200"/>
              </a:spcBef>
            </a:pPr>
            <a:r>
              <a:rPr lang="en-US" sz="2800" b="0" dirty="0">
                <a:latin typeface="Arial" panose="020B0604020202020204"/>
              </a:rPr>
              <a:t>performance/standards </a:t>
            </a:r>
          </a:p>
          <a:p>
            <a:pPr marL="1485900" lvl="1" indent="-571500" defTabSz="1828800">
              <a:spcBef>
                <a:spcPts val="1200"/>
              </a:spcBef>
            </a:pPr>
            <a:r>
              <a:rPr lang="en-US" sz="2800" b="0" dirty="0">
                <a:latin typeface="Arial" panose="020B0604020202020204"/>
              </a:rPr>
              <a:t>Credit status by average set/regulatory subcategory (per 49 CFR 535)</a:t>
            </a:r>
          </a:p>
          <a:p>
            <a:pPr marL="457200" indent="-457200" defTabSz="1828800">
              <a:spcBef>
                <a:spcPts val="1200"/>
              </a:spcBef>
            </a:pPr>
            <a:endParaRPr lang="en-US" dirty="0">
              <a:latin typeface="Arial" panose="020B0604020202020204"/>
            </a:endParaRPr>
          </a:p>
        </p:txBody>
      </p:sp>
      <p:pic>
        <p:nvPicPr>
          <p:cNvPr id="12" name="Picture 11">
            <a:hlinkClick r:id="rId2"/>
            <a:extLst>
              <a:ext uri="{FF2B5EF4-FFF2-40B4-BE49-F238E27FC236}">
                <a16:creationId xmlns:a16="http://schemas.microsoft.com/office/drawing/2014/main" id="{9BEB2806-BD6D-40C6-9ACE-F37E050D69AD}"/>
              </a:ext>
            </a:extLst>
          </p:cNvPr>
          <p:cNvPicPr>
            <a:picLocks noChangeAspect="1"/>
          </p:cNvPicPr>
          <p:nvPr/>
        </p:nvPicPr>
        <p:blipFill>
          <a:blip r:embed="rId3"/>
          <a:stretch>
            <a:fillRect/>
          </a:stretch>
        </p:blipFill>
        <p:spPr>
          <a:xfrm>
            <a:off x="5158230" y="11899338"/>
            <a:ext cx="5630784" cy="1312188"/>
          </a:xfrm>
          <a:prstGeom prst="rect">
            <a:avLst/>
          </a:prstGeom>
        </p:spPr>
      </p:pic>
      <p:pic>
        <p:nvPicPr>
          <p:cNvPr id="15" name="Picture 14">
            <a:extLst>
              <a:ext uri="{FF2B5EF4-FFF2-40B4-BE49-F238E27FC236}">
                <a16:creationId xmlns:a16="http://schemas.microsoft.com/office/drawing/2014/main" id="{5CACAF5F-5B51-44EA-80B8-7885C9158460}"/>
              </a:ext>
            </a:extLst>
          </p:cNvPr>
          <p:cNvPicPr>
            <a:picLocks noChangeAspect="1"/>
          </p:cNvPicPr>
          <p:nvPr/>
        </p:nvPicPr>
        <p:blipFill>
          <a:blip r:embed="rId4"/>
          <a:stretch>
            <a:fillRect/>
          </a:stretch>
        </p:blipFill>
        <p:spPr>
          <a:xfrm>
            <a:off x="13122075" y="6858000"/>
            <a:ext cx="9129402" cy="6552692"/>
          </a:xfrm>
          <a:prstGeom prst="rect">
            <a:avLst/>
          </a:prstGeom>
        </p:spPr>
      </p:pic>
      <p:pic>
        <p:nvPicPr>
          <p:cNvPr id="16" name="Content Placeholder 3">
            <a:extLst>
              <a:ext uri="{FF2B5EF4-FFF2-40B4-BE49-F238E27FC236}">
                <a16:creationId xmlns:a16="http://schemas.microsoft.com/office/drawing/2014/main" id="{FDBBFCBF-6C98-419A-BF53-F957190E5A1A}"/>
              </a:ext>
            </a:extLst>
          </p:cNvPr>
          <p:cNvPicPr>
            <a:picLocks noChangeAspect="1"/>
          </p:cNvPicPr>
          <p:nvPr/>
        </p:nvPicPr>
        <p:blipFill rotWithShape="1">
          <a:blip r:embed="rId5"/>
          <a:srcRect t="12128" r="55041"/>
          <a:stretch/>
        </p:blipFill>
        <p:spPr>
          <a:xfrm>
            <a:off x="13644219" y="3843612"/>
            <a:ext cx="8085118" cy="3029892"/>
          </a:xfrm>
          <a:prstGeom prst="rect">
            <a:avLst/>
          </a:prstGeom>
        </p:spPr>
      </p:pic>
      <p:pic>
        <p:nvPicPr>
          <p:cNvPr id="4" name="Picture 3">
            <a:extLst>
              <a:ext uri="{FF2B5EF4-FFF2-40B4-BE49-F238E27FC236}">
                <a16:creationId xmlns:a16="http://schemas.microsoft.com/office/drawing/2014/main" id="{2AC0B19E-3AB2-4021-8CC8-05A3993A298E}"/>
              </a:ext>
            </a:extLst>
          </p:cNvPr>
          <p:cNvPicPr>
            <a:picLocks noChangeAspect="1"/>
          </p:cNvPicPr>
          <p:nvPr/>
        </p:nvPicPr>
        <p:blipFill>
          <a:blip r:embed="rId6"/>
          <a:stretch>
            <a:fillRect/>
          </a:stretch>
        </p:blipFill>
        <p:spPr>
          <a:xfrm>
            <a:off x="914401" y="7168377"/>
            <a:ext cx="11416958" cy="4388550"/>
          </a:xfrm>
          <a:prstGeom prst="rect">
            <a:avLst/>
          </a:prstGeom>
        </p:spPr>
      </p:pic>
    </p:spTree>
    <p:extLst>
      <p:ext uri="{BB962C8B-B14F-4D97-AF65-F5344CB8AC3E}">
        <p14:creationId xmlns:p14="http://schemas.microsoft.com/office/powerpoint/2010/main" val="3066871315"/>
      </p:ext>
    </p:extLst>
  </p:cSld>
  <p:clrMapOvr>
    <a:masterClrMapping/>
  </p:clrMapOvr>
  <mc:AlternateContent xmlns:mc="http://schemas.openxmlformats.org/markup-compatibility/2006" xmlns:p14="http://schemas.microsoft.com/office/powerpoint/2010/main">
    <mc:Choice Requires="p14">
      <p:transition spd="slow" p14:dur="2000" advTm="41514"/>
    </mc:Choice>
    <mc:Fallback xmlns="">
      <p:transition spd="slow" advTm="41514"/>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10E1CE-34C2-4061-A6D8-B25F4A5D64BB}"/>
              </a:ext>
            </a:extLst>
          </p:cNvPr>
          <p:cNvSpPr>
            <a:spLocks noGrp="1"/>
          </p:cNvSpPr>
          <p:nvPr>
            <p:ph type="title"/>
          </p:nvPr>
        </p:nvSpPr>
        <p:spPr/>
        <p:txBody>
          <a:bodyPr>
            <a:normAutofit fontScale="90000"/>
          </a:bodyPr>
          <a:lstStyle/>
          <a:p>
            <a:r>
              <a:rPr lang="en-US" dirty="0"/>
              <a:t>MDHD reports-</a:t>
            </a:r>
            <a:br>
              <a:rPr lang="en-US" dirty="0"/>
            </a:br>
            <a:r>
              <a:rPr lang="en-US" dirty="0"/>
              <a:t>Credit Allocation Template</a:t>
            </a:r>
          </a:p>
        </p:txBody>
      </p:sp>
      <p:pic>
        <p:nvPicPr>
          <p:cNvPr id="4" name="Content Placeholder 3">
            <a:extLst>
              <a:ext uri="{FF2B5EF4-FFF2-40B4-BE49-F238E27FC236}">
                <a16:creationId xmlns:a16="http://schemas.microsoft.com/office/drawing/2014/main" id="{B812D5A8-5407-439D-BE6F-0DE4872B5E51}"/>
              </a:ext>
            </a:extLst>
          </p:cNvPr>
          <p:cNvPicPr>
            <a:picLocks noChangeAspect="1"/>
          </p:cNvPicPr>
          <p:nvPr/>
        </p:nvPicPr>
        <p:blipFill rotWithShape="1">
          <a:blip r:embed="rId2"/>
          <a:srcRect l="48478" t="12128"/>
          <a:stretch/>
        </p:blipFill>
        <p:spPr>
          <a:xfrm>
            <a:off x="324090" y="3828108"/>
            <a:ext cx="9265332" cy="3029892"/>
          </a:xfrm>
          <a:prstGeom prst="rect">
            <a:avLst/>
          </a:prstGeom>
        </p:spPr>
      </p:pic>
      <p:pic>
        <p:nvPicPr>
          <p:cNvPr id="5" name="Picture 4">
            <a:extLst>
              <a:ext uri="{FF2B5EF4-FFF2-40B4-BE49-F238E27FC236}">
                <a16:creationId xmlns:a16="http://schemas.microsoft.com/office/drawing/2014/main" id="{8F45B95C-4A0C-44EB-9735-4336473B6097}"/>
              </a:ext>
            </a:extLst>
          </p:cNvPr>
          <p:cNvPicPr>
            <a:picLocks noChangeAspect="1"/>
          </p:cNvPicPr>
          <p:nvPr/>
        </p:nvPicPr>
        <p:blipFill rotWithShape="1">
          <a:blip r:embed="rId3"/>
          <a:srcRect l="345" t="2120"/>
          <a:stretch/>
        </p:blipFill>
        <p:spPr>
          <a:xfrm>
            <a:off x="1010315" y="6688127"/>
            <a:ext cx="11181686" cy="4974130"/>
          </a:xfrm>
          <a:prstGeom prst="rect">
            <a:avLst/>
          </a:prstGeom>
        </p:spPr>
      </p:pic>
    </p:spTree>
    <p:extLst>
      <p:ext uri="{BB962C8B-B14F-4D97-AF65-F5344CB8AC3E}">
        <p14:creationId xmlns:p14="http://schemas.microsoft.com/office/powerpoint/2010/main" val="3704804965"/>
      </p:ext>
    </p:extLst>
  </p:cSld>
  <p:clrMapOvr>
    <a:masterClrMapping/>
  </p:clrMapOvr>
  <mc:AlternateContent xmlns:mc="http://schemas.openxmlformats.org/markup-compatibility/2006" xmlns:p14="http://schemas.microsoft.com/office/powerpoint/2010/main">
    <mc:Choice Requires="p14">
      <p:transition spd="slow" p14:dur="2000" advTm="27307"/>
    </mc:Choice>
    <mc:Fallback xmlns="">
      <p:transition spd="slow" advTm="27307"/>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719"/>
            <a:ext cx="24441778" cy="16294519"/>
          </a:xfrm>
          <a:prstGeom prst="rect">
            <a:avLst/>
          </a:prstGeom>
        </p:spPr>
      </p:pic>
      <p:sp>
        <p:nvSpPr>
          <p:cNvPr id="10" name="Rectangle"/>
          <p:cNvSpPr/>
          <p:nvPr/>
        </p:nvSpPr>
        <p:spPr>
          <a:xfrm>
            <a:off x="0" y="0"/>
            <a:ext cx="24441778" cy="16245800"/>
          </a:xfrm>
          <a:prstGeom prst="rect">
            <a:avLst/>
          </a:prstGeom>
          <a:gradFill>
            <a:gsLst>
              <a:gs pos="0">
                <a:srgbClr val="0083BF">
                  <a:alpha val="74445"/>
                </a:srgbClr>
              </a:gs>
              <a:gs pos="49964">
                <a:srgbClr val="006292">
                  <a:alpha val="74445"/>
                </a:srgbClr>
              </a:gs>
              <a:gs pos="100000">
                <a:srgbClr val="004065">
                  <a:alpha val="74445"/>
                </a:srgbClr>
              </a:gs>
            </a:gsLst>
            <a:lin ang="5400000"/>
          </a:gradFill>
          <a:ln w="12700">
            <a:miter lim="400000"/>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16312" t="35186" r="16003" b="39159"/>
          <a:stretch/>
        </p:blipFill>
        <p:spPr>
          <a:xfrm>
            <a:off x="4441371" y="2372801"/>
            <a:ext cx="15185572" cy="4648978"/>
          </a:xfrm>
          <a:prstGeom prst="rect">
            <a:avLst/>
          </a:prstGeom>
        </p:spPr>
      </p:pic>
      <p:sp>
        <p:nvSpPr>
          <p:cNvPr id="121" name="PRESENTATION TITLE"/>
          <p:cNvSpPr txBox="1"/>
          <p:nvPr/>
        </p:nvSpPr>
        <p:spPr>
          <a:xfrm>
            <a:off x="3115783" y="7308581"/>
            <a:ext cx="18028974"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9600" b="0">
                <a:solidFill>
                  <a:srgbClr val="FFFFF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9600" b="0" i="0" u="none" strike="noStrike" kern="0" cap="none" spc="0" normalizeH="0" baseline="0" noProof="0" dirty="0">
                <a:ln>
                  <a:noFill/>
                </a:ln>
                <a:solidFill>
                  <a:srgbClr val="FFFFFF"/>
                </a:solidFill>
                <a:effectLst/>
                <a:uLnTx/>
                <a:uFillTx/>
                <a:latin typeface="Arial"/>
                <a:cs typeface="Arial"/>
                <a:sym typeface="Arial"/>
              </a:rPr>
              <a:t>Credit Value Reporting Template</a:t>
            </a:r>
            <a:endParaRPr kumimoji="0" sz="9600" b="0" i="0" u="none" strike="noStrike" kern="0" cap="none" spc="0" normalizeH="0" baseline="0" noProof="0" dirty="0">
              <a:ln>
                <a:noFill/>
              </a:ln>
              <a:solidFill>
                <a:srgbClr val="FFFFFF"/>
              </a:solidFill>
              <a:effectLst/>
              <a:uLnTx/>
              <a:uFillTx/>
              <a:latin typeface="Arial"/>
              <a:cs typeface="Arial"/>
              <a:sym typeface="Arial"/>
            </a:endParaRPr>
          </a:p>
        </p:txBody>
      </p:sp>
      <p:sp>
        <p:nvSpPr>
          <p:cNvPr id="122" name="Rectangle"/>
          <p:cNvSpPr/>
          <p:nvPr/>
        </p:nvSpPr>
        <p:spPr>
          <a:xfrm>
            <a:off x="11351994" y="9286692"/>
            <a:ext cx="1680012" cy="265687"/>
          </a:xfrm>
          <a:prstGeom prst="rect">
            <a:avLst/>
          </a:prstGeom>
          <a:solidFill>
            <a:srgbClr val="D5D5D5"/>
          </a:solidFill>
          <a:ln w="12700">
            <a:miter lim="400000"/>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b="0">
                <a:solidFill>
                  <a:srgbClr val="D5D5D5"/>
                </a:solidFill>
                <a:latin typeface="+mn-lt"/>
                <a:ea typeface="+mn-ea"/>
                <a:cs typeface="+mn-cs"/>
                <a:sym typeface="Helvetica Neue Medium"/>
              </a:defRPr>
            </a:pPr>
            <a:endParaRPr kumimoji="0" sz="3200" b="0" i="0" u="none" strike="noStrike" kern="0" cap="none" spc="0" normalizeH="0" baseline="0" noProof="0" dirty="0">
              <a:ln>
                <a:noFill/>
              </a:ln>
              <a:solidFill>
                <a:srgbClr val="D5D5D5"/>
              </a:solidFill>
              <a:effectLst/>
              <a:uLnTx/>
              <a:uFillTx/>
              <a:latin typeface="Helvetica Neue Medium"/>
              <a:sym typeface="Helvetica Neue Medium"/>
            </a:endParaRPr>
          </a:p>
        </p:txBody>
      </p:sp>
      <p:sp>
        <p:nvSpPr>
          <p:cNvPr id="123" name="Subheading"/>
          <p:cNvSpPr txBox="1"/>
          <p:nvPr/>
        </p:nvSpPr>
        <p:spPr>
          <a:xfrm>
            <a:off x="12078935" y="9925458"/>
            <a:ext cx="102657" cy="99514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5800" b="0" i="1">
                <a:solidFill>
                  <a:srgbClr val="FFFFF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sz="5800" b="0" i="1" u="none" strike="noStrike" kern="0" cap="none" spc="0" normalizeH="0" baseline="0" noProof="0" dirty="0">
              <a:ln>
                <a:noFill/>
              </a:ln>
              <a:solidFill>
                <a:srgbClr val="FFFFFF"/>
              </a:solidFill>
              <a:effectLst/>
              <a:uLnTx/>
              <a:uFillTx/>
              <a:latin typeface="Arial"/>
              <a:cs typeface="Arial"/>
              <a:sym typeface="Arial"/>
            </a:endParaRPr>
          </a:p>
        </p:txBody>
      </p:sp>
      <p:sp>
        <p:nvSpPr>
          <p:cNvPr id="124" name="xx. xx. 2018"/>
          <p:cNvSpPr txBox="1"/>
          <p:nvPr/>
        </p:nvSpPr>
        <p:spPr>
          <a:xfrm>
            <a:off x="10860686" y="11095017"/>
            <a:ext cx="2539158" cy="65659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i="1">
                <a:solidFill>
                  <a:srgbClr val="FFFFF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600" b="0" i="1" u="none" strike="noStrike" kern="0" cap="none" spc="0" normalizeH="0" baseline="0" noProof="0" dirty="0">
                <a:ln>
                  <a:noFill/>
                </a:ln>
                <a:solidFill>
                  <a:srgbClr val="FFFFFF"/>
                </a:solidFill>
                <a:effectLst/>
                <a:uLnTx/>
                <a:uFillTx/>
                <a:latin typeface="Arial"/>
                <a:cs typeface="Arial"/>
                <a:sym typeface="Arial"/>
              </a:rPr>
              <a:t>07</a:t>
            </a:r>
            <a:r>
              <a:rPr kumimoji="0" sz="3600" b="0" i="1" u="none" strike="noStrike" kern="0" cap="none" spc="0" normalizeH="0" baseline="0" noProof="0" dirty="0">
                <a:ln>
                  <a:noFill/>
                </a:ln>
                <a:solidFill>
                  <a:srgbClr val="FFFFFF"/>
                </a:solidFill>
                <a:effectLst/>
                <a:uLnTx/>
                <a:uFillTx/>
                <a:latin typeface="Arial"/>
                <a:cs typeface="Arial"/>
                <a:sym typeface="Arial"/>
              </a:rPr>
              <a:t>.</a:t>
            </a:r>
            <a:r>
              <a:rPr kumimoji="0" lang="en-US" sz="3600" b="0" i="1" u="none" strike="noStrike" kern="0" cap="none" spc="0" normalizeH="0" baseline="0" noProof="0" dirty="0">
                <a:ln>
                  <a:noFill/>
                </a:ln>
                <a:solidFill>
                  <a:srgbClr val="FFFFFF"/>
                </a:solidFill>
                <a:effectLst/>
                <a:uLnTx/>
                <a:uFillTx/>
                <a:latin typeface="Arial"/>
                <a:cs typeface="Arial"/>
                <a:sym typeface="Arial"/>
              </a:rPr>
              <a:t>12</a:t>
            </a:r>
            <a:r>
              <a:rPr kumimoji="0" sz="3600" b="0" i="1" u="none" strike="noStrike" kern="0" cap="none" spc="0" normalizeH="0" baseline="0" noProof="0" dirty="0">
                <a:ln>
                  <a:noFill/>
                </a:ln>
                <a:solidFill>
                  <a:srgbClr val="FFFFFF"/>
                </a:solidFill>
                <a:effectLst/>
                <a:uLnTx/>
                <a:uFillTx/>
                <a:latin typeface="Arial"/>
                <a:cs typeface="Arial"/>
                <a:sym typeface="Arial"/>
              </a:rPr>
              <a:t>. 20</a:t>
            </a:r>
            <a:r>
              <a:rPr kumimoji="0" lang="en-US" sz="3600" b="0" i="1" u="none" strike="noStrike" kern="0" cap="none" spc="0" normalizeH="0" baseline="0" noProof="0" dirty="0">
                <a:ln>
                  <a:noFill/>
                </a:ln>
                <a:solidFill>
                  <a:srgbClr val="FFFFFF"/>
                </a:solidFill>
                <a:effectLst/>
                <a:uLnTx/>
                <a:uFillTx/>
                <a:latin typeface="Arial"/>
                <a:cs typeface="Arial"/>
                <a:sym typeface="Arial"/>
              </a:rPr>
              <a:t>22</a:t>
            </a:r>
            <a:endParaRPr kumimoji="0" sz="3600" b="0" i="1" u="none" strike="noStrike" kern="0" cap="none" spc="0" normalizeH="0" baseline="0" noProof="0" dirty="0">
              <a:ln>
                <a:noFill/>
              </a:ln>
              <a:solidFill>
                <a:srgbClr val="FFFFFF"/>
              </a:solidFill>
              <a:effectLst/>
              <a:uLnTx/>
              <a:uFillTx/>
              <a:latin typeface="Arial"/>
              <a:cs typeface="Arial"/>
              <a:sym typeface="Arial"/>
            </a:endParaRP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2">
            <a:extLst>
              <a:ext uri="{28A0092B-C50C-407E-A947-70E740481C1C}">
                <a14:useLocalDpi xmlns:a14="http://schemas.microsoft.com/office/drawing/2010/main" val="0"/>
              </a:ext>
            </a:extLst>
          </a:blip>
          <a:srcRect r="40923"/>
          <a:stretch/>
        </p:blipFill>
        <p:spPr>
          <a:xfrm>
            <a:off x="-125539" y="-83490"/>
            <a:ext cx="12285628" cy="13882979"/>
          </a:xfrm>
          <a:prstGeom prst="rect">
            <a:avLst/>
          </a:prstGeom>
        </p:spPr>
      </p:pic>
      <p:sp>
        <p:nvSpPr>
          <p:cNvPr id="20" name="Rectangle"/>
          <p:cNvSpPr/>
          <p:nvPr/>
        </p:nvSpPr>
        <p:spPr>
          <a:xfrm>
            <a:off x="-125539" y="-112474"/>
            <a:ext cx="12372788" cy="13940948"/>
          </a:xfrm>
          <a:prstGeom prst="rect">
            <a:avLst/>
          </a:prstGeom>
          <a:gradFill>
            <a:gsLst>
              <a:gs pos="0">
                <a:srgbClr val="0083BF">
                  <a:alpha val="74445"/>
                </a:srgbClr>
              </a:gs>
              <a:gs pos="49964">
                <a:srgbClr val="006292">
                  <a:alpha val="74445"/>
                </a:srgbClr>
              </a:gs>
              <a:gs pos="100000">
                <a:srgbClr val="004065">
                  <a:alpha val="74445"/>
                </a:srgbClr>
              </a:gs>
            </a:gsLst>
            <a:lin ang="5400000"/>
          </a:gradFill>
          <a:ln w="12700">
            <a:miter lim="400000"/>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129" name="Line"/>
          <p:cNvSpPr/>
          <p:nvPr/>
        </p:nvSpPr>
        <p:spPr>
          <a:xfrm flipV="1">
            <a:off x="12191999" y="-112474"/>
            <a:ext cx="1" cy="13940948"/>
          </a:xfrm>
          <a:prstGeom prst="line">
            <a:avLst/>
          </a:prstGeom>
          <a:ln w="88900">
            <a:solidFill>
              <a:srgbClr val="0083BF"/>
            </a:solidFill>
            <a:miter lim="400000"/>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130" name="Circle"/>
          <p:cNvSpPr/>
          <p:nvPr/>
        </p:nvSpPr>
        <p:spPr>
          <a:xfrm>
            <a:off x="11556999" y="1201117"/>
            <a:ext cx="1270001" cy="1270001"/>
          </a:xfrm>
          <a:prstGeom prst="ellipse">
            <a:avLst/>
          </a:prstGeom>
          <a:solidFill>
            <a:srgbClr val="0083BF"/>
          </a:solidFill>
          <a:ln w="12700">
            <a:miter lim="400000"/>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131" name="Circle"/>
          <p:cNvSpPr/>
          <p:nvPr/>
        </p:nvSpPr>
        <p:spPr>
          <a:xfrm>
            <a:off x="11556999" y="4220058"/>
            <a:ext cx="1270001" cy="1270001"/>
          </a:xfrm>
          <a:prstGeom prst="ellipse">
            <a:avLst/>
          </a:prstGeom>
          <a:solidFill>
            <a:srgbClr val="0083BF"/>
          </a:solidFill>
          <a:ln w="12700">
            <a:miter lim="400000"/>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133" name="AGENDA"/>
          <p:cNvSpPr txBox="1"/>
          <p:nvPr/>
        </p:nvSpPr>
        <p:spPr>
          <a:xfrm>
            <a:off x="2126989" y="3896034"/>
            <a:ext cx="7837588" cy="2149972"/>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14400" b="0">
                <a:solidFill>
                  <a:srgbClr val="FFFFF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sz="14400" b="0" i="0" u="none" strike="noStrike" kern="0" cap="none" spc="0" normalizeH="0" baseline="0" noProof="0" dirty="0">
                <a:ln>
                  <a:noFill/>
                </a:ln>
                <a:solidFill>
                  <a:srgbClr val="FFFFFF"/>
                </a:solidFill>
                <a:effectLst/>
                <a:uLnTx/>
                <a:uFillTx/>
                <a:latin typeface="Arial"/>
                <a:cs typeface="Arial"/>
                <a:sym typeface="Arial"/>
              </a:rPr>
              <a:t>AGENDA</a:t>
            </a:r>
          </a:p>
        </p:txBody>
      </p:sp>
      <p:sp>
        <p:nvSpPr>
          <p:cNvPr id="134" name="xx. xx. 2018"/>
          <p:cNvSpPr txBox="1"/>
          <p:nvPr/>
        </p:nvSpPr>
        <p:spPr>
          <a:xfrm>
            <a:off x="4840325" y="6836637"/>
            <a:ext cx="2410916" cy="65659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i="1">
                <a:solidFill>
                  <a:srgbClr val="FFFFF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600" b="0" i="1" u="none" strike="noStrike" kern="0" cap="none" spc="0" normalizeH="0" baseline="0" noProof="0" dirty="0">
                <a:ln>
                  <a:noFill/>
                </a:ln>
                <a:solidFill>
                  <a:srgbClr val="FFFFFF"/>
                </a:solidFill>
                <a:effectLst/>
                <a:uLnTx/>
                <a:uFillTx/>
                <a:latin typeface="Arial"/>
                <a:cs typeface="Arial"/>
                <a:sym typeface="Arial"/>
              </a:rPr>
              <a:t>07.12</a:t>
            </a:r>
            <a:r>
              <a:rPr kumimoji="0" sz="3600" b="0" i="1" u="none" strike="noStrike" kern="0" cap="none" spc="0" normalizeH="0" baseline="0" noProof="0" dirty="0">
                <a:ln>
                  <a:noFill/>
                </a:ln>
                <a:solidFill>
                  <a:srgbClr val="FFFFFF"/>
                </a:solidFill>
                <a:effectLst/>
                <a:uLnTx/>
                <a:uFillTx/>
                <a:latin typeface="Arial"/>
                <a:cs typeface="Arial"/>
                <a:sym typeface="Arial"/>
              </a:rPr>
              <a:t>.</a:t>
            </a:r>
            <a:r>
              <a:rPr kumimoji="0" lang="en-US" sz="3600" b="0" i="1" u="none" strike="noStrike" kern="0" cap="none" spc="0" normalizeH="0" baseline="0" noProof="0" dirty="0">
                <a:ln>
                  <a:noFill/>
                </a:ln>
                <a:solidFill>
                  <a:srgbClr val="FFFFFF"/>
                </a:solidFill>
                <a:effectLst/>
                <a:uLnTx/>
                <a:uFillTx/>
                <a:latin typeface="Arial"/>
                <a:cs typeface="Arial"/>
                <a:sym typeface="Arial"/>
              </a:rPr>
              <a:t>2022</a:t>
            </a:r>
            <a:endParaRPr kumimoji="0" sz="3600" b="0" i="1" u="none" strike="noStrike" kern="0" cap="none" spc="0" normalizeH="0" baseline="0" noProof="0" dirty="0">
              <a:ln>
                <a:noFill/>
              </a:ln>
              <a:solidFill>
                <a:srgbClr val="FFFFFF"/>
              </a:solidFill>
              <a:effectLst/>
              <a:uLnTx/>
              <a:uFillTx/>
              <a:latin typeface="Arial"/>
              <a:cs typeface="Arial"/>
              <a:sym typeface="Arial"/>
            </a:endParaRPr>
          </a:p>
        </p:txBody>
      </p:sp>
      <p:sp>
        <p:nvSpPr>
          <p:cNvPr id="135" name="Circle"/>
          <p:cNvSpPr/>
          <p:nvPr/>
        </p:nvSpPr>
        <p:spPr>
          <a:xfrm>
            <a:off x="11557000" y="7238999"/>
            <a:ext cx="1270001" cy="1270001"/>
          </a:xfrm>
          <a:prstGeom prst="ellipse">
            <a:avLst/>
          </a:prstGeom>
          <a:solidFill>
            <a:srgbClr val="0083BF"/>
          </a:solidFill>
          <a:ln w="12700">
            <a:miter lim="400000"/>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136" name="Section Title"/>
          <p:cNvSpPr txBox="1"/>
          <p:nvPr/>
        </p:nvSpPr>
        <p:spPr>
          <a:xfrm>
            <a:off x="13263588" y="4311319"/>
            <a:ext cx="9685344" cy="108747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6400">
                <a:solidFill>
                  <a:srgbClr val="0183B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6400" b="1" i="0" u="none" strike="noStrike" kern="0" cap="none" spc="0" normalizeH="0" baseline="0" noProof="0" dirty="0">
                <a:ln>
                  <a:noFill/>
                </a:ln>
                <a:solidFill>
                  <a:srgbClr val="0183BF"/>
                </a:solidFill>
                <a:effectLst/>
                <a:uLnTx/>
                <a:uFillTx/>
                <a:latin typeface="Arial"/>
                <a:cs typeface="Arial"/>
                <a:sym typeface="Arial"/>
              </a:rPr>
              <a:t>Purpose of the Template</a:t>
            </a:r>
            <a:endParaRPr kumimoji="0" sz="6400" b="1" i="0" u="none" strike="noStrike" kern="0" cap="none" spc="0" normalizeH="0" baseline="0" noProof="0" dirty="0">
              <a:ln>
                <a:noFill/>
              </a:ln>
              <a:solidFill>
                <a:srgbClr val="0183BF"/>
              </a:solidFill>
              <a:effectLst/>
              <a:uLnTx/>
              <a:uFillTx/>
              <a:latin typeface="Arial"/>
              <a:cs typeface="Arial"/>
              <a:sym typeface="Arial"/>
            </a:endParaRPr>
          </a:p>
        </p:txBody>
      </p:sp>
      <p:sp>
        <p:nvSpPr>
          <p:cNvPr id="137" name="Section Title"/>
          <p:cNvSpPr txBox="1"/>
          <p:nvPr/>
        </p:nvSpPr>
        <p:spPr>
          <a:xfrm>
            <a:off x="13327789" y="7330260"/>
            <a:ext cx="10049226" cy="108747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6400">
                <a:solidFill>
                  <a:srgbClr val="0183B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6400" b="1" i="0" u="none" strike="noStrike" kern="0" cap="none" spc="0" normalizeH="0" baseline="0" noProof="0" dirty="0">
                <a:ln>
                  <a:noFill/>
                </a:ln>
                <a:solidFill>
                  <a:srgbClr val="0183BF"/>
                </a:solidFill>
                <a:effectLst/>
                <a:uLnTx/>
                <a:uFillTx/>
                <a:latin typeface="Arial"/>
                <a:cs typeface="Arial"/>
                <a:sym typeface="Arial"/>
              </a:rPr>
              <a:t>Overview of the Template</a:t>
            </a:r>
            <a:endParaRPr kumimoji="0" sz="6400" b="1" i="0" u="none" strike="noStrike" kern="0" cap="none" spc="0" normalizeH="0" baseline="0" noProof="0" dirty="0">
              <a:ln>
                <a:noFill/>
              </a:ln>
              <a:solidFill>
                <a:srgbClr val="0183BF"/>
              </a:solidFill>
              <a:effectLst/>
              <a:uLnTx/>
              <a:uFillTx/>
              <a:latin typeface="Arial"/>
              <a:cs typeface="Arial"/>
              <a:sym typeface="Arial"/>
            </a:endParaRPr>
          </a:p>
        </p:txBody>
      </p:sp>
      <p:sp>
        <p:nvSpPr>
          <p:cNvPr id="138" name="Section Title"/>
          <p:cNvSpPr txBox="1"/>
          <p:nvPr/>
        </p:nvSpPr>
        <p:spPr>
          <a:xfrm>
            <a:off x="13327789" y="9989996"/>
            <a:ext cx="5897448" cy="108747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6400">
                <a:solidFill>
                  <a:srgbClr val="0183B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6400" b="1" i="0" u="none" strike="noStrike" kern="0" cap="none" spc="0" normalizeH="0" baseline="0" noProof="0" dirty="0">
                <a:ln>
                  <a:noFill/>
                </a:ln>
                <a:solidFill>
                  <a:srgbClr val="0183BF"/>
                </a:solidFill>
                <a:effectLst/>
                <a:uLnTx/>
                <a:uFillTx/>
                <a:latin typeface="Arial"/>
                <a:cs typeface="Arial"/>
                <a:sym typeface="Arial"/>
              </a:rPr>
              <a:t>Demonstration</a:t>
            </a:r>
            <a:endParaRPr kumimoji="0" sz="6400" b="1" i="0" u="none" strike="noStrike" kern="0" cap="none" spc="0" normalizeH="0" baseline="0" noProof="0" dirty="0">
              <a:ln>
                <a:noFill/>
              </a:ln>
              <a:solidFill>
                <a:srgbClr val="0183BF"/>
              </a:solidFill>
              <a:effectLst/>
              <a:uLnTx/>
              <a:uFillTx/>
              <a:latin typeface="Arial"/>
              <a:cs typeface="Arial"/>
              <a:sym typeface="Arial"/>
            </a:endParaRPr>
          </a:p>
        </p:txBody>
      </p:sp>
      <p:sp>
        <p:nvSpPr>
          <p:cNvPr id="140" name="1"/>
          <p:cNvSpPr txBox="1"/>
          <p:nvPr/>
        </p:nvSpPr>
        <p:spPr>
          <a:xfrm>
            <a:off x="11993587" y="1507877"/>
            <a:ext cx="396826" cy="65648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b="0">
                <a:solidFill>
                  <a:srgbClr val="FFFFF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sz="4000" b="0" i="0" u="none" strike="noStrike" kern="0" cap="none" spc="0" normalizeH="0" baseline="0" noProof="0" dirty="0">
                <a:ln>
                  <a:noFill/>
                </a:ln>
                <a:solidFill>
                  <a:srgbClr val="FFFFFF"/>
                </a:solidFill>
                <a:effectLst/>
                <a:uLnTx/>
                <a:uFillTx/>
                <a:latin typeface="Arial"/>
                <a:cs typeface="Arial"/>
                <a:sym typeface="Arial"/>
              </a:rPr>
              <a:t>1</a:t>
            </a:r>
          </a:p>
        </p:txBody>
      </p:sp>
      <p:sp>
        <p:nvSpPr>
          <p:cNvPr id="141" name="2"/>
          <p:cNvSpPr txBox="1"/>
          <p:nvPr/>
        </p:nvSpPr>
        <p:spPr>
          <a:xfrm>
            <a:off x="11993587" y="4526818"/>
            <a:ext cx="396826" cy="656482"/>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b="0">
                <a:solidFill>
                  <a:srgbClr val="FFFFF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sz="4000" b="0" i="0" u="none" strike="noStrike" kern="0" cap="none" spc="0" normalizeH="0" baseline="0" noProof="0" dirty="0">
                <a:ln>
                  <a:noFill/>
                </a:ln>
                <a:solidFill>
                  <a:srgbClr val="FFFFFF"/>
                </a:solidFill>
                <a:effectLst/>
                <a:uLnTx/>
                <a:uFillTx/>
                <a:latin typeface="Arial"/>
                <a:cs typeface="Arial"/>
                <a:sym typeface="Arial"/>
              </a:rPr>
              <a:t>2</a:t>
            </a:r>
          </a:p>
        </p:txBody>
      </p:sp>
      <p:sp>
        <p:nvSpPr>
          <p:cNvPr id="142" name="3"/>
          <p:cNvSpPr txBox="1"/>
          <p:nvPr/>
        </p:nvSpPr>
        <p:spPr>
          <a:xfrm>
            <a:off x="11993587" y="7545759"/>
            <a:ext cx="396826" cy="656482"/>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b="0">
                <a:solidFill>
                  <a:srgbClr val="FFFFF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sz="4000" b="0" i="0" u="none" strike="noStrike" kern="0" cap="none" spc="0" normalizeH="0" baseline="0" noProof="0" dirty="0">
                <a:ln>
                  <a:noFill/>
                </a:ln>
                <a:solidFill>
                  <a:srgbClr val="FFFFFF"/>
                </a:solidFill>
                <a:effectLst/>
                <a:uLnTx/>
                <a:uFillTx/>
                <a:latin typeface="Arial"/>
                <a:cs typeface="Arial"/>
                <a:sym typeface="Arial"/>
              </a:rPr>
              <a:t>3</a:t>
            </a:r>
          </a:p>
        </p:txBody>
      </p:sp>
      <p:sp>
        <p:nvSpPr>
          <p:cNvPr id="16" name="Circle">
            <a:extLst>
              <a:ext uri="{FF2B5EF4-FFF2-40B4-BE49-F238E27FC236}">
                <a16:creationId xmlns:a16="http://schemas.microsoft.com/office/drawing/2014/main" id="{1010F626-1AF4-4D1E-BFF7-6CFF2F58EB7C}"/>
              </a:ext>
            </a:extLst>
          </p:cNvPr>
          <p:cNvSpPr/>
          <p:nvPr/>
        </p:nvSpPr>
        <p:spPr>
          <a:xfrm>
            <a:off x="11565842" y="9898735"/>
            <a:ext cx="1270001" cy="1270001"/>
          </a:xfrm>
          <a:prstGeom prst="ellipse">
            <a:avLst/>
          </a:prstGeom>
          <a:solidFill>
            <a:srgbClr val="0083BF"/>
          </a:solidFill>
          <a:ln w="12700">
            <a:miter lim="400000"/>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17" name="3">
            <a:extLst>
              <a:ext uri="{FF2B5EF4-FFF2-40B4-BE49-F238E27FC236}">
                <a16:creationId xmlns:a16="http://schemas.microsoft.com/office/drawing/2014/main" id="{340D23FC-0138-4277-B125-B5051C09ECF7}"/>
              </a:ext>
            </a:extLst>
          </p:cNvPr>
          <p:cNvSpPr txBox="1"/>
          <p:nvPr/>
        </p:nvSpPr>
        <p:spPr>
          <a:xfrm>
            <a:off x="12006878" y="10138690"/>
            <a:ext cx="387928" cy="71814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b="0">
                <a:solidFill>
                  <a:srgbClr val="FFFFF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US" dirty="0"/>
              <a:t>4</a:t>
            </a:r>
            <a:endParaRPr kumimoji="0" sz="4000" b="0" i="0" u="none" strike="noStrike" kern="0" cap="none" spc="0" normalizeH="0" baseline="0" noProof="0" dirty="0">
              <a:ln>
                <a:noFill/>
              </a:ln>
              <a:solidFill>
                <a:srgbClr val="FFFFFF"/>
              </a:solidFill>
              <a:effectLst/>
              <a:uLnTx/>
              <a:uFillTx/>
              <a:latin typeface="Arial"/>
              <a:cs typeface="Arial"/>
              <a:sym typeface="Arial"/>
            </a:endParaRPr>
          </a:p>
        </p:txBody>
      </p:sp>
      <p:sp>
        <p:nvSpPr>
          <p:cNvPr id="18" name="Section Title">
            <a:extLst>
              <a:ext uri="{FF2B5EF4-FFF2-40B4-BE49-F238E27FC236}">
                <a16:creationId xmlns:a16="http://schemas.microsoft.com/office/drawing/2014/main" id="{DA730B3F-6AFA-465F-ACE0-7035495A81CF}"/>
              </a:ext>
            </a:extLst>
          </p:cNvPr>
          <p:cNvSpPr txBox="1"/>
          <p:nvPr/>
        </p:nvSpPr>
        <p:spPr>
          <a:xfrm>
            <a:off x="13263588" y="1292378"/>
            <a:ext cx="4893968" cy="108747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6400">
                <a:solidFill>
                  <a:srgbClr val="0183B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6400" b="1" i="0" u="none" strike="noStrike" kern="0" cap="none" spc="0" normalizeH="0" baseline="0" noProof="0" dirty="0">
                <a:ln>
                  <a:noFill/>
                </a:ln>
                <a:solidFill>
                  <a:srgbClr val="0183BF"/>
                </a:solidFill>
                <a:effectLst/>
                <a:uLnTx/>
                <a:uFillTx/>
                <a:latin typeface="Arial"/>
                <a:cs typeface="Arial"/>
                <a:sym typeface="Arial"/>
              </a:rPr>
              <a:t>Background</a:t>
            </a:r>
            <a:endParaRPr kumimoji="0" sz="6400" b="1" i="0" u="none" strike="noStrike" kern="0" cap="none" spc="0" normalizeH="0" baseline="0" noProof="0" dirty="0">
              <a:ln>
                <a:noFill/>
              </a:ln>
              <a:solidFill>
                <a:srgbClr val="0183BF"/>
              </a:solidFill>
              <a:effectLst/>
              <a:uLnTx/>
              <a:uFillTx/>
              <a:latin typeface="Arial"/>
              <a:cs typeface="Arial"/>
              <a:sym typeface="Arial"/>
            </a:endParaRP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849472" y="0"/>
            <a:ext cx="6671699"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9600" b="0">
                <a:solidFill>
                  <a:srgbClr val="0183B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9600" b="0" i="0" u="none" strike="noStrike" kern="0" cap="none" spc="0" normalizeH="0" baseline="0" noProof="0" dirty="0">
                <a:ln>
                  <a:noFill/>
                </a:ln>
                <a:solidFill>
                  <a:srgbClr val="0183BF"/>
                </a:solidFill>
                <a:effectLst/>
                <a:uLnTx/>
                <a:uFillTx/>
                <a:latin typeface="Arial"/>
                <a:cs typeface="Arial"/>
                <a:sym typeface="Arial"/>
              </a:rPr>
              <a:t>Background</a:t>
            </a:r>
            <a:endParaRPr kumimoji="0" sz="9600" b="0" i="0" u="none" strike="noStrike" kern="0" cap="none" spc="0" normalizeH="0" baseline="0" noProof="0" dirty="0">
              <a:ln>
                <a:noFill/>
              </a:ln>
              <a:solidFill>
                <a:srgbClr val="0183BF"/>
              </a:solidFill>
              <a:effectLst/>
              <a:uLnTx/>
              <a:uFillTx/>
              <a:latin typeface="Arial"/>
              <a:cs typeface="Arial"/>
              <a:sym typeface="Arial"/>
            </a:endParaRPr>
          </a:p>
        </p:txBody>
      </p:sp>
      <p:sp>
        <p:nvSpPr>
          <p:cNvPr id="159" name="Line"/>
          <p:cNvSpPr/>
          <p:nvPr/>
        </p:nvSpPr>
        <p:spPr>
          <a:xfrm flipV="1">
            <a:off x="432455" y="1532102"/>
            <a:ext cx="19830483" cy="47818"/>
          </a:xfrm>
          <a:prstGeom prst="line">
            <a:avLst/>
          </a:prstGeom>
          <a:ln w="50800" cap="rnd">
            <a:solidFill>
              <a:srgbClr val="929292"/>
            </a:solidFill>
            <a:custDash>
              <a:ds d="100000" sp="200000"/>
            </a:custDash>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160" name="Lorem ipsum dolor sit amet, consectetur adipiscing…"/>
          <p:cNvSpPr txBox="1"/>
          <p:nvPr/>
        </p:nvSpPr>
        <p:spPr>
          <a:xfrm>
            <a:off x="632060" y="1778291"/>
            <a:ext cx="23588389" cy="12588574"/>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pPr marL="228600" marR="0" lvl="0"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200" b="0" i="0" u="none" strike="noStrike" kern="0" cap="none" spc="0" normalizeH="0" baseline="0" noProof="0" dirty="0">
                <a:ln>
                  <a:noFill/>
                </a:ln>
                <a:solidFill>
                  <a:srgbClr val="5E5E5E"/>
                </a:solidFill>
                <a:effectLst/>
                <a:uLnTx/>
                <a:uFillTx/>
                <a:latin typeface="Arial"/>
                <a:cs typeface="Arial"/>
                <a:sym typeface="Arial"/>
              </a:rPr>
              <a:t>NHTSA adopted requirements in the 2020 Final Rule requiring manufacturers to submit the costs of all credit trade contracts to the agency, enforcement will begin </a:t>
            </a:r>
            <a:r>
              <a:rPr kumimoji="0" lang="en-US" sz="4200" b="0" i="0" u="none" strike="noStrike" kern="0" cap="none" spc="0" normalizeH="0" baseline="0" noProof="0" dirty="0">
                <a:ln>
                  <a:noFill/>
                </a:ln>
                <a:solidFill>
                  <a:srgbClr val="5E5E5E"/>
                </a:solidFill>
                <a:effectLst/>
                <a:highlight>
                  <a:srgbClr val="FFFFFF"/>
                </a:highlight>
                <a:uLnTx/>
                <a:uFillTx/>
                <a:latin typeface="Arial"/>
                <a:cs typeface="Arial"/>
                <a:sym typeface="Arial"/>
              </a:rPr>
              <a:t>September 1, 2022</a:t>
            </a:r>
          </a:p>
          <a:p>
            <a:pPr marL="914400" lvl="1" indent="-228600" algn="l">
              <a:lnSpc>
                <a:spcPct val="120000"/>
              </a:lnSpc>
              <a:buClr>
                <a:srgbClr val="0183BF"/>
              </a:buClr>
              <a:buSzPct val="75000"/>
              <a:buFontTx/>
              <a:buChar char="•"/>
              <a:defRPr sz="4800" b="0">
                <a:solidFill>
                  <a:srgbClr val="5E5E5E"/>
                </a:solidFill>
                <a:latin typeface="Arial"/>
                <a:ea typeface="Arial"/>
                <a:cs typeface="Arial"/>
                <a:sym typeface="Arial"/>
              </a:defRPr>
            </a:pPr>
            <a:r>
              <a:rPr lang="en-US" sz="2600" dirty="0">
                <a:solidFill>
                  <a:schemeClr val="tx1"/>
                </a:solidFill>
                <a:effectLst/>
                <a:latin typeface="Arial" panose="020B0604020202020204" pitchFamily="34" charset="0"/>
                <a:ea typeface="Calibri" panose="020F0502020204030204" pitchFamily="34" charset="0"/>
                <a:cs typeface="Arial" panose="020B0604020202020204" pitchFamily="34" charset="0"/>
              </a:rPr>
              <a:t>49 CFR 536.5(c)(5)  </a:t>
            </a:r>
            <a:r>
              <a:rPr lang="en-US" sz="2600" b="0" i="0" dirty="0">
                <a:solidFill>
                  <a:schemeClr val="tx1"/>
                </a:solidFill>
                <a:effectLst/>
                <a:latin typeface="Arial" panose="020B0604020202020204" pitchFamily="34" charset="0"/>
                <a:cs typeface="Arial" panose="020B0604020202020204" pitchFamily="34" charset="0"/>
              </a:rPr>
              <a:t>Starting in model year 2021, manufacturers or credit holders issuing credit instructions or providing credit allocation plans as specified in </a:t>
            </a:r>
            <a:r>
              <a:rPr lang="en-US" sz="2600" b="0" i="0" u="none" strike="noStrike" dirty="0">
                <a:solidFill>
                  <a:schemeClr val="tx1"/>
                </a:solidFill>
                <a:effectLst/>
                <a:latin typeface="Arial" panose="020B0604020202020204" pitchFamily="34" charset="0"/>
                <a:cs typeface="Arial" panose="020B0604020202020204" pitchFamily="34" charset="0"/>
              </a:rPr>
              <a:t>§ 536.5(d)</a:t>
            </a:r>
            <a:r>
              <a:rPr lang="en-US" sz="2600" b="0" i="0" dirty="0">
                <a:solidFill>
                  <a:schemeClr val="tx1"/>
                </a:solidFill>
                <a:effectLst/>
                <a:latin typeface="Arial" panose="020B0604020202020204" pitchFamily="34" charset="0"/>
                <a:cs typeface="Arial" panose="020B0604020202020204" pitchFamily="34" charset="0"/>
              </a:rPr>
              <a:t>, must use the NHTSA Credit Template fillable form (OMB Control No. 2127-0019, NHTSA Form 1475). The NHTSA Credit Template is available for download on NHTSA's website. If a credit instruction includes a </a:t>
            </a:r>
            <a:r>
              <a:rPr lang="en-US" sz="2600" b="0" i="0" u="none" strike="noStrike" dirty="0">
                <a:solidFill>
                  <a:schemeClr val="tx1"/>
                </a:solidFill>
                <a:effectLst/>
                <a:latin typeface="Arial" panose="020B0604020202020204" pitchFamily="34" charset="0"/>
                <a:cs typeface="Arial" panose="020B0604020202020204" pitchFamily="34" charset="0"/>
              </a:rPr>
              <a:t>trade</a:t>
            </a:r>
            <a:r>
              <a:rPr lang="en-US" sz="2600" b="0" i="0" dirty="0">
                <a:solidFill>
                  <a:schemeClr val="tx1"/>
                </a:solidFill>
                <a:effectLst/>
                <a:latin typeface="Arial" panose="020B0604020202020204" pitchFamily="34" charset="0"/>
                <a:cs typeface="Arial" panose="020B0604020202020204" pitchFamily="34" charset="0"/>
              </a:rPr>
              <a:t>, the NHTSA Credit Template must be signed by managers legally authorized to obligate the sale and/or purchase of the </a:t>
            </a:r>
            <a:r>
              <a:rPr lang="en-US" sz="2600" b="0" i="0" u="none" strike="noStrike" dirty="0">
                <a:solidFill>
                  <a:schemeClr val="tx1"/>
                </a:solidFill>
                <a:effectLst/>
                <a:latin typeface="Arial" panose="020B0604020202020204" pitchFamily="34" charset="0"/>
                <a:cs typeface="Arial" panose="020B0604020202020204" pitchFamily="34" charset="0"/>
              </a:rPr>
              <a:t>traded</a:t>
            </a:r>
            <a:r>
              <a:rPr lang="en-US" sz="2600" b="0" i="0" dirty="0">
                <a:solidFill>
                  <a:schemeClr val="tx1"/>
                </a:solidFill>
                <a:effectLst/>
                <a:latin typeface="Arial" panose="020B0604020202020204" pitchFamily="34" charset="0"/>
                <a:cs typeface="Arial" panose="020B0604020202020204" pitchFamily="34" charset="0"/>
              </a:rPr>
              <a:t> credits from both parties to the </a:t>
            </a:r>
            <a:r>
              <a:rPr lang="en-US" sz="2600" b="0" i="0" u="none" strike="noStrike" dirty="0">
                <a:solidFill>
                  <a:schemeClr val="tx1"/>
                </a:solidFill>
                <a:effectLst/>
                <a:latin typeface="Arial" panose="020B0604020202020204" pitchFamily="34" charset="0"/>
                <a:cs typeface="Arial" panose="020B0604020202020204" pitchFamily="34" charset="0"/>
              </a:rPr>
              <a:t>trade</a:t>
            </a:r>
            <a:r>
              <a:rPr lang="en-US" sz="2600" b="0" i="0" dirty="0">
                <a:solidFill>
                  <a:schemeClr val="tx1"/>
                </a:solidFill>
                <a:effectLst/>
                <a:latin typeface="Arial" panose="020B0604020202020204" pitchFamily="34" charset="0"/>
                <a:cs typeface="Arial" panose="020B0604020202020204" pitchFamily="34" charset="0"/>
              </a:rPr>
              <a:t>. The NHTSA Credit Template signed by both parties to the </a:t>
            </a:r>
            <a:r>
              <a:rPr lang="en-US" sz="2600" b="0" i="0" u="none" strike="noStrike" dirty="0">
                <a:solidFill>
                  <a:schemeClr val="tx1"/>
                </a:solidFill>
                <a:effectLst/>
                <a:latin typeface="Arial" panose="020B0604020202020204" pitchFamily="34" charset="0"/>
                <a:cs typeface="Arial" panose="020B0604020202020204" pitchFamily="34" charset="0"/>
              </a:rPr>
              <a:t>trade</a:t>
            </a:r>
            <a:r>
              <a:rPr lang="en-US" sz="2600" b="0" i="0" dirty="0">
                <a:solidFill>
                  <a:schemeClr val="tx1"/>
                </a:solidFill>
                <a:effectLst/>
                <a:latin typeface="Arial" panose="020B0604020202020204" pitchFamily="34" charset="0"/>
                <a:cs typeface="Arial" panose="020B0604020202020204" pitchFamily="34" charset="0"/>
              </a:rPr>
              <a:t> serves as an acknowledgement that the parties have agreed to </a:t>
            </a:r>
            <a:r>
              <a:rPr lang="en-US" sz="2600" b="0" i="0" u="none" strike="noStrike" dirty="0">
                <a:solidFill>
                  <a:schemeClr val="tx1"/>
                </a:solidFill>
                <a:effectLst/>
                <a:latin typeface="Arial" panose="020B0604020202020204" pitchFamily="34" charset="0"/>
                <a:cs typeface="Arial" panose="020B0604020202020204" pitchFamily="34" charset="0"/>
              </a:rPr>
              <a:t>trade</a:t>
            </a:r>
            <a:r>
              <a:rPr lang="en-US" sz="2600" b="0" i="0" dirty="0">
                <a:solidFill>
                  <a:schemeClr val="tx1"/>
                </a:solidFill>
                <a:effectLst/>
                <a:latin typeface="Arial" panose="020B0604020202020204" pitchFamily="34" charset="0"/>
                <a:cs typeface="Arial" panose="020B0604020202020204" pitchFamily="34" charset="0"/>
              </a:rPr>
              <a:t> credits, and does not dictate terms, conditions, or other business obligations of the parties. </a:t>
            </a:r>
            <a:r>
              <a:rPr lang="en-US" sz="2600" b="0" i="0" dirty="0">
                <a:solidFill>
                  <a:schemeClr val="tx1"/>
                </a:solidFill>
                <a:effectLst/>
                <a:highlight>
                  <a:srgbClr val="FFFF00"/>
                </a:highlight>
                <a:latin typeface="Arial" panose="020B0604020202020204" pitchFamily="34" charset="0"/>
                <a:cs typeface="Arial" panose="020B0604020202020204" pitchFamily="34" charset="0"/>
              </a:rPr>
              <a:t>All parties trading credits must also provide NHTSA the price paid for the credits including a description of any other monetary or non-monetary terms affecting the price of the </a:t>
            </a:r>
            <a:r>
              <a:rPr lang="en-US" sz="2600" b="0" i="0" u="none" strike="noStrike" dirty="0">
                <a:solidFill>
                  <a:schemeClr val="tx1"/>
                </a:solidFill>
                <a:effectLst/>
                <a:highlight>
                  <a:srgbClr val="FFFF00"/>
                </a:highlight>
                <a:latin typeface="Arial" panose="020B0604020202020204" pitchFamily="34" charset="0"/>
                <a:cs typeface="Arial" panose="020B0604020202020204" pitchFamily="34" charset="0"/>
              </a:rPr>
              <a:t>traded</a:t>
            </a:r>
            <a:r>
              <a:rPr lang="en-US" sz="2600" b="0" i="0" dirty="0">
                <a:solidFill>
                  <a:schemeClr val="tx1"/>
                </a:solidFill>
                <a:effectLst/>
                <a:highlight>
                  <a:srgbClr val="FFFF00"/>
                </a:highlight>
                <a:latin typeface="Arial" panose="020B0604020202020204" pitchFamily="34" charset="0"/>
                <a:cs typeface="Arial" panose="020B0604020202020204" pitchFamily="34" charset="0"/>
              </a:rPr>
              <a:t> credits, such as any technology exchanged or shared for the credits, any other non-monetary payment for the credits, or any other agreements related to the </a:t>
            </a:r>
            <a:r>
              <a:rPr lang="en-US" sz="2600" b="0" i="0" u="none" strike="noStrike" dirty="0">
                <a:solidFill>
                  <a:schemeClr val="tx1"/>
                </a:solidFill>
                <a:effectLst/>
                <a:highlight>
                  <a:srgbClr val="FFFF00"/>
                </a:highlight>
                <a:latin typeface="Arial" panose="020B0604020202020204" pitchFamily="34" charset="0"/>
                <a:cs typeface="Arial" panose="020B0604020202020204" pitchFamily="34" charset="0"/>
              </a:rPr>
              <a:t>trade</a:t>
            </a:r>
            <a:r>
              <a:rPr lang="en-US" sz="2600" b="0" i="0" dirty="0">
                <a:solidFill>
                  <a:schemeClr val="tx1"/>
                </a:solidFill>
                <a:effectLst/>
                <a:highlight>
                  <a:srgbClr val="FFFF00"/>
                </a:highlight>
                <a:latin typeface="Arial" panose="020B0604020202020204" pitchFamily="34" charset="0"/>
                <a:cs typeface="Arial" panose="020B0604020202020204" pitchFamily="34" charset="0"/>
              </a:rPr>
              <a:t>. </a:t>
            </a:r>
            <a:r>
              <a:rPr lang="en-US" sz="2600" b="0" i="0" dirty="0">
                <a:solidFill>
                  <a:schemeClr val="tx1"/>
                </a:solidFill>
                <a:effectLst/>
                <a:highlight>
                  <a:srgbClr val="FFFFFF"/>
                </a:highlight>
                <a:latin typeface="Arial" panose="020B0604020202020204" pitchFamily="34" charset="0"/>
                <a:cs typeface="Arial" panose="020B0604020202020204" pitchFamily="34" charset="0"/>
              </a:rPr>
              <a:t>Manufacturers must submit this information to NHTSA in a PDF document along with the Credit Template through the CAFE email, </a:t>
            </a:r>
            <a:r>
              <a:rPr lang="en-US" sz="2600" b="0" i="1" dirty="0">
                <a:solidFill>
                  <a:schemeClr val="tx1"/>
                </a:solidFill>
                <a:effectLst/>
                <a:highlight>
                  <a:srgbClr val="FFFFFF"/>
                </a:highlight>
                <a:latin typeface="Arial" panose="020B0604020202020204" pitchFamily="34" charset="0"/>
                <a:cs typeface="Arial" panose="020B0604020202020204" pitchFamily="34" charset="0"/>
              </a:rPr>
              <a:t>cafe@dot.gov</a:t>
            </a:r>
            <a:r>
              <a:rPr lang="en-US" sz="2600" b="0" i="0" dirty="0">
                <a:solidFill>
                  <a:schemeClr val="tx1"/>
                </a:solidFill>
                <a:effectLst/>
                <a:highlight>
                  <a:srgbClr val="FFFFFF"/>
                </a:highlight>
                <a:latin typeface="Arial" panose="020B0604020202020204" pitchFamily="34" charset="0"/>
                <a:cs typeface="Arial" panose="020B0604020202020204" pitchFamily="34" charset="0"/>
              </a:rPr>
              <a:t>. NHTSA reserves the right to request additional information from the parties regarding the terms of the </a:t>
            </a:r>
            <a:r>
              <a:rPr lang="en-US" sz="2600" b="0" i="0" u="none" strike="noStrike" dirty="0">
                <a:solidFill>
                  <a:schemeClr val="tx1"/>
                </a:solidFill>
                <a:effectLst/>
                <a:highlight>
                  <a:srgbClr val="FFFFFF"/>
                </a:highlight>
                <a:latin typeface="Arial" panose="020B0604020202020204" pitchFamily="34" charset="0"/>
                <a:cs typeface="Arial" panose="020B0604020202020204" pitchFamily="34" charset="0"/>
              </a:rPr>
              <a:t>trade</a:t>
            </a:r>
            <a:r>
              <a:rPr lang="en-US" sz="2600" b="0" i="0" dirty="0">
                <a:solidFill>
                  <a:schemeClr val="tx1"/>
                </a:solidFill>
                <a:effectLst/>
                <a:highlight>
                  <a:srgbClr val="FFFFFF"/>
                </a:highlight>
                <a:latin typeface="Arial" panose="020B0604020202020204" pitchFamily="34" charset="0"/>
                <a:cs typeface="Arial" panose="020B0604020202020204" pitchFamily="34" charset="0"/>
              </a:rPr>
              <a:t>.</a:t>
            </a:r>
            <a:endParaRPr kumimoji="0" lang="en-US" sz="2600" b="0" i="0" u="none" strike="noStrike" kern="0" cap="none" spc="0" normalizeH="0" baseline="0" noProof="0" dirty="0">
              <a:ln>
                <a:noFill/>
              </a:ln>
              <a:solidFill>
                <a:schemeClr val="tx1"/>
              </a:solidFill>
              <a:effectLst/>
              <a:highlight>
                <a:srgbClr val="FFFFFF"/>
              </a:highlight>
              <a:uLnTx/>
              <a:uFillTx/>
              <a:latin typeface="Arial" panose="020B0604020202020204" pitchFamily="34" charset="0"/>
              <a:cs typeface="Arial" panose="020B0604020202020204" pitchFamily="34" charset="0"/>
              <a:sym typeface="Arial"/>
            </a:endParaRPr>
          </a:p>
          <a:p>
            <a:pPr marL="228600" marR="0" lvl="0"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200" b="0" i="0" u="none" strike="noStrike" kern="0" cap="none" spc="0" normalizeH="0" baseline="0" noProof="0" dirty="0">
                <a:ln>
                  <a:noFill/>
                </a:ln>
                <a:solidFill>
                  <a:srgbClr val="5E5E5E"/>
                </a:solidFill>
                <a:effectLst/>
                <a:uLnTx/>
                <a:uFillTx/>
                <a:latin typeface="Arial"/>
                <a:cs typeface="Arial"/>
                <a:sym typeface="Arial"/>
              </a:rPr>
              <a:t>Manufacturers were concerned that they didn’t understand what needed to be reported as part of the non-monetary cost of credit trades</a:t>
            </a:r>
          </a:p>
          <a:p>
            <a:pPr marL="228600" marR="0" lvl="0"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200" b="0" i="0" u="none" strike="noStrike" kern="0" cap="none" spc="0" normalizeH="0" baseline="0" noProof="0" dirty="0">
                <a:ln>
                  <a:noFill/>
                </a:ln>
                <a:solidFill>
                  <a:srgbClr val="5E5E5E"/>
                </a:solidFill>
                <a:effectLst/>
                <a:uLnTx/>
                <a:uFillTx/>
                <a:latin typeface="Arial"/>
                <a:cs typeface="Arial"/>
                <a:sym typeface="Arial"/>
              </a:rPr>
              <a:t>To assist manufacturers in submitting the required information, NHTSA has developed an optional Credit Value Template</a:t>
            </a:r>
          </a:p>
          <a:p>
            <a:pPr marL="914400" lvl="1" indent="-228600" algn="l">
              <a:lnSpc>
                <a:spcPct val="120000"/>
              </a:lnSpc>
              <a:buClr>
                <a:srgbClr val="0183BF"/>
              </a:buClr>
              <a:buSzPct val="75000"/>
              <a:buFontTx/>
              <a:buChar char="•"/>
              <a:defRPr sz="4800" b="0">
                <a:solidFill>
                  <a:srgbClr val="5E5E5E"/>
                </a:solidFill>
                <a:latin typeface="Arial"/>
                <a:ea typeface="Arial"/>
                <a:cs typeface="Arial"/>
                <a:sym typeface="Arial"/>
              </a:defRPr>
            </a:pPr>
            <a:r>
              <a:rPr lang="en-US" sz="4200" b="0" dirty="0">
                <a:solidFill>
                  <a:srgbClr val="5E5E5E"/>
                </a:solidFill>
                <a:latin typeface="Arial"/>
                <a:cs typeface="Arial"/>
                <a:sym typeface="Arial"/>
              </a:rPr>
              <a:t>The Template was originally proposed as required in the most recent NPRM</a:t>
            </a:r>
          </a:p>
          <a:p>
            <a:pPr marL="914400" lvl="1" indent="-228600" algn="l">
              <a:lnSpc>
                <a:spcPct val="120000"/>
              </a:lnSpc>
              <a:buClr>
                <a:srgbClr val="0183BF"/>
              </a:buClr>
              <a:buSzPct val="75000"/>
              <a:buFontTx/>
              <a:buChar char="•"/>
              <a:defRPr sz="4800" b="0">
                <a:solidFill>
                  <a:srgbClr val="5E5E5E"/>
                </a:solidFill>
                <a:latin typeface="Arial"/>
                <a:ea typeface="Arial"/>
                <a:cs typeface="Arial"/>
                <a:sym typeface="Arial"/>
              </a:defRPr>
            </a:pPr>
            <a:r>
              <a:rPr kumimoji="0" lang="en-US" sz="4200" b="0" i="0" u="none" strike="noStrike" kern="0" cap="none" spc="0" normalizeH="0" baseline="0" noProof="0" dirty="0">
                <a:ln>
                  <a:noFill/>
                </a:ln>
                <a:solidFill>
                  <a:srgbClr val="5E5E5E"/>
                </a:solidFill>
                <a:effectLst/>
                <a:uLnTx/>
                <a:uFillTx/>
                <a:latin typeface="Arial"/>
                <a:cs typeface="Arial"/>
                <a:sym typeface="Arial"/>
              </a:rPr>
              <a:t>Upon receipt</a:t>
            </a:r>
            <a:r>
              <a:rPr lang="en-US" sz="4200" b="0" dirty="0">
                <a:solidFill>
                  <a:srgbClr val="5E5E5E"/>
                </a:solidFill>
                <a:latin typeface="Arial"/>
                <a:cs typeface="Arial"/>
                <a:sym typeface="Arial"/>
              </a:rPr>
              <a:t> of comments the template was changed to optional in the Final Rule </a:t>
            </a:r>
            <a:endParaRPr kumimoji="0" lang="en-US" sz="4200" b="0" i="0" u="none" strike="noStrike" kern="0" cap="none" spc="0" normalizeH="0" baseline="0" noProof="0" dirty="0">
              <a:ln>
                <a:noFill/>
              </a:ln>
              <a:solidFill>
                <a:srgbClr val="5E5E5E"/>
              </a:solidFill>
              <a:effectLst/>
              <a:uLnTx/>
              <a:uFillTx/>
              <a:latin typeface="Arial"/>
              <a:cs typeface="Arial"/>
              <a:sym typeface="Arial"/>
            </a:endParaRPr>
          </a:p>
          <a:p>
            <a:pPr marL="0" marR="0" lvl="0" indent="0" algn="l" defTabSz="825500" rtl="0" eaLnBrk="1" fontAlgn="auto" latinLnBrk="0" hangingPunct="0">
              <a:lnSpc>
                <a:spcPct val="120000"/>
              </a:lnSpc>
              <a:spcBef>
                <a:spcPts val="0"/>
              </a:spcBef>
              <a:spcAft>
                <a:spcPts val="0"/>
              </a:spcAft>
              <a:buClr>
                <a:srgbClr val="0183BF"/>
              </a:buClr>
              <a:buSzPct val="75000"/>
              <a:buFontTx/>
              <a:buNone/>
              <a:tabLst/>
              <a:defRPr sz="4800" b="0">
                <a:solidFill>
                  <a:srgbClr val="5E5E5E"/>
                </a:solidFill>
                <a:latin typeface="Arial"/>
                <a:ea typeface="Arial"/>
                <a:cs typeface="Arial"/>
                <a:sym typeface="Arial"/>
              </a:defRPr>
            </a:pPr>
            <a:endParaRPr kumimoji="0" lang="en-US" sz="4200" b="0" i="0" u="none" strike="noStrike" kern="0" cap="none" spc="0" normalizeH="0" baseline="0" noProof="0" dirty="0">
              <a:ln>
                <a:noFill/>
              </a:ln>
              <a:solidFill>
                <a:srgbClr val="5E5E5E"/>
              </a:solidFill>
              <a:effectLst/>
              <a:uLnTx/>
              <a:uFillTx/>
              <a:latin typeface="Arial"/>
              <a:cs typeface="Arial"/>
              <a:sym typeface="Arial"/>
            </a:endParaRPr>
          </a:p>
          <a:p>
            <a:pPr marL="228600" marR="0" lvl="6"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endParaRPr kumimoji="0" lang="en-US" sz="4200" b="0" i="0" u="none" strike="noStrike" kern="0" cap="none" spc="0" normalizeH="0" baseline="0" noProof="0" dirty="0">
              <a:ln>
                <a:noFill/>
              </a:ln>
              <a:solidFill>
                <a:srgbClr val="5E5E5E"/>
              </a:solidFill>
              <a:effectLst/>
              <a:uLnTx/>
              <a:uFillTx/>
              <a:latin typeface="Arial"/>
              <a:cs typeface="Arial"/>
              <a:sym typeface="Arial"/>
            </a:endParaRPr>
          </a:p>
        </p:txBody>
      </p:sp>
      <p:sp>
        <p:nvSpPr>
          <p:cNvPr id="162" name="#"/>
          <p:cNvSpPr txBox="1"/>
          <p:nvPr/>
        </p:nvSpPr>
        <p:spPr>
          <a:xfrm>
            <a:off x="23408839" y="656716"/>
            <a:ext cx="368574" cy="62004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sz="3600" b="0" i="0" u="none" strike="noStrike" kern="0" cap="none" spc="0" normalizeH="0" baseline="0" noProof="0" dirty="0">
                <a:ln>
                  <a:noFill/>
                </a:ln>
                <a:solidFill>
                  <a:srgbClr val="FFFFFF"/>
                </a:solidFill>
                <a:effectLst/>
                <a:uLnTx/>
                <a:uFillTx/>
                <a:latin typeface="Arial"/>
                <a:cs typeface="Arial"/>
                <a:sym typeface="Arial"/>
              </a:rPr>
              <a:t>#</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1932061" y="1453628"/>
            <a:ext cx="18915435"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9600" b="0">
                <a:solidFill>
                  <a:srgbClr val="0183B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9600" b="0" i="0" u="none" strike="noStrike" kern="0" cap="none" spc="0" normalizeH="0" baseline="0" noProof="0" dirty="0">
                <a:ln>
                  <a:noFill/>
                </a:ln>
                <a:solidFill>
                  <a:srgbClr val="0183BF"/>
                </a:solidFill>
                <a:effectLst/>
                <a:uLnTx/>
                <a:uFillTx/>
                <a:latin typeface="Arial"/>
                <a:cs typeface="Arial"/>
                <a:sym typeface="Arial"/>
              </a:rPr>
              <a:t>Monetary Value of Traded Credits </a:t>
            </a:r>
            <a:endParaRPr kumimoji="0" sz="9600" b="0" i="0" u="none" strike="noStrike" kern="0" cap="none" spc="0" normalizeH="0" baseline="0" noProof="0" dirty="0">
              <a:ln>
                <a:noFill/>
              </a:ln>
              <a:solidFill>
                <a:srgbClr val="0183BF"/>
              </a:solidFill>
              <a:effectLst/>
              <a:uLnTx/>
              <a:uFillTx/>
              <a:latin typeface="Arial"/>
              <a:cs typeface="Arial"/>
              <a:sym typeface="Arial"/>
            </a:endParaRPr>
          </a:p>
        </p:txBody>
      </p:sp>
      <p:sp>
        <p:nvSpPr>
          <p:cNvPr id="159" name="Line"/>
          <p:cNvSpPr/>
          <p:nvPr/>
        </p:nvSpPr>
        <p:spPr>
          <a:xfrm>
            <a:off x="1705837" y="3018571"/>
            <a:ext cx="18422019" cy="1"/>
          </a:xfrm>
          <a:prstGeom prst="line">
            <a:avLst/>
          </a:prstGeom>
          <a:ln w="50800" cap="rnd">
            <a:solidFill>
              <a:srgbClr val="929292"/>
            </a:solidFill>
            <a:custDash>
              <a:ds d="100000" sp="200000"/>
            </a:custDash>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160" name="Lorem ipsum dolor sit amet, consectetur adipiscing…"/>
          <p:cNvSpPr txBox="1"/>
          <p:nvPr/>
        </p:nvSpPr>
        <p:spPr>
          <a:xfrm>
            <a:off x="2426784" y="4395808"/>
            <a:ext cx="17925990" cy="7273594"/>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pPr marL="228600" marR="0" lvl="0"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800" b="0" i="0" u="none" strike="noStrike" kern="0" cap="none" spc="0" normalizeH="0" baseline="0" noProof="0" dirty="0">
                <a:ln>
                  <a:noFill/>
                </a:ln>
                <a:solidFill>
                  <a:srgbClr val="5E5E5E"/>
                </a:solidFill>
                <a:effectLst/>
                <a:uLnTx/>
                <a:uFillTx/>
                <a:latin typeface="Arial"/>
                <a:cs typeface="Arial"/>
                <a:sym typeface="Arial"/>
              </a:rPr>
              <a:t>Dollar value related to the CAFE fine rate</a:t>
            </a:r>
          </a:p>
          <a:p>
            <a:pPr marL="0" marR="0" lvl="2" indent="0" algn="l" defTabSz="825500" rtl="0" eaLnBrk="1" fontAlgn="auto" latinLnBrk="0" hangingPunct="0">
              <a:lnSpc>
                <a:spcPct val="120000"/>
              </a:lnSpc>
              <a:spcBef>
                <a:spcPts val="0"/>
              </a:spcBef>
              <a:spcAft>
                <a:spcPts val="0"/>
              </a:spcAft>
              <a:buClr>
                <a:srgbClr val="0183BF"/>
              </a:buClr>
              <a:buSzPct val="75000"/>
              <a:buFontTx/>
              <a:buNone/>
              <a:tabLst/>
              <a:defRPr sz="4800" b="0">
                <a:solidFill>
                  <a:srgbClr val="5E5E5E"/>
                </a:solidFill>
                <a:latin typeface="Arial"/>
                <a:ea typeface="Arial"/>
                <a:cs typeface="Arial"/>
                <a:sym typeface="Arial"/>
              </a:defRPr>
            </a:pPr>
            <a:r>
              <a:rPr kumimoji="0" lang="en-US" sz="4800" b="0" i="0" u="none" strike="noStrike" kern="0" cap="none" spc="0" normalizeH="0" baseline="0" noProof="0" dirty="0">
                <a:ln>
                  <a:noFill/>
                </a:ln>
                <a:solidFill>
                  <a:srgbClr val="5E5E5E"/>
                </a:solidFill>
                <a:effectLst/>
                <a:uLnTx/>
                <a:uFillTx/>
                <a:latin typeface="Arial"/>
                <a:cs typeface="Arial"/>
                <a:sym typeface="Arial"/>
              </a:rPr>
              <a:t>	Up to </a:t>
            </a:r>
            <a:r>
              <a:rPr kumimoji="0" lang="en-US" sz="4000" b="0" i="0" u="none" strike="noStrike" kern="0" cap="none" spc="0" normalizeH="0" baseline="0" noProof="0" dirty="0">
                <a:ln>
                  <a:noFill/>
                </a:ln>
                <a:solidFill>
                  <a:srgbClr val="5E5E5E"/>
                </a:solidFill>
                <a:effectLst/>
                <a:uLnTx/>
                <a:uFillTx/>
                <a:latin typeface="Arial"/>
                <a:cs typeface="Arial"/>
                <a:sym typeface="Arial"/>
              </a:rPr>
              <a:t>MY 2018 = $5.50 per 1/10</a:t>
            </a:r>
            <a:r>
              <a:rPr kumimoji="0" lang="en-US" sz="4000" b="0" i="0" u="none" strike="noStrike" kern="0" cap="none" spc="0" normalizeH="0" baseline="30000" noProof="0" dirty="0">
                <a:ln>
                  <a:noFill/>
                </a:ln>
                <a:solidFill>
                  <a:srgbClr val="5E5E5E"/>
                </a:solidFill>
                <a:effectLst/>
                <a:uLnTx/>
                <a:uFillTx/>
                <a:latin typeface="Arial"/>
                <a:cs typeface="Arial"/>
                <a:sym typeface="Arial"/>
              </a:rPr>
              <a:t>th</a:t>
            </a:r>
            <a:r>
              <a:rPr kumimoji="0" lang="en-US" sz="4000" b="0" i="0" u="none" strike="noStrike" kern="0" cap="none" spc="0" normalizeH="0" baseline="0" noProof="0" dirty="0">
                <a:ln>
                  <a:noFill/>
                </a:ln>
                <a:solidFill>
                  <a:srgbClr val="5E5E5E"/>
                </a:solidFill>
                <a:effectLst/>
                <a:uLnTx/>
                <a:uFillTx/>
                <a:latin typeface="Arial"/>
                <a:cs typeface="Arial"/>
                <a:sym typeface="Arial"/>
              </a:rPr>
              <a:t> mpg</a:t>
            </a:r>
          </a:p>
          <a:p>
            <a:pPr marL="0" marR="0" lvl="2" indent="0" algn="l" defTabSz="825500" rtl="0" eaLnBrk="1" fontAlgn="auto" latinLnBrk="0" hangingPunct="0">
              <a:lnSpc>
                <a:spcPct val="120000"/>
              </a:lnSpc>
              <a:spcBef>
                <a:spcPts val="0"/>
              </a:spcBef>
              <a:spcAft>
                <a:spcPts val="0"/>
              </a:spcAft>
              <a:buClr>
                <a:srgbClr val="0183BF"/>
              </a:buClr>
              <a:buSzPct val="75000"/>
              <a:buFontTx/>
              <a:buNone/>
              <a:tabLst/>
              <a:defRPr sz="4800" b="0">
                <a:solidFill>
                  <a:srgbClr val="5E5E5E"/>
                </a:solidFill>
                <a:latin typeface="Arial"/>
                <a:ea typeface="Arial"/>
                <a:cs typeface="Arial"/>
                <a:sym typeface="Arial"/>
              </a:defRPr>
            </a:pPr>
            <a:r>
              <a:rPr kumimoji="0" lang="en-US" sz="4000" b="0" i="0" u="none" strike="noStrike" kern="0" cap="none" spc="0" normalizeH="0" baseline="0" noProof="0" dirty="0">
                <a:ln>
                  <a:noFill/>
                </a:ln>
                <a:solidFill>
                  <a:srgbClr val="5E5E5E"/>
                </a:solidFill>
                <a:effectLst/>
                <a:uLnTx/>
                <a:uFillTx/>
                <a:latin typeface="Arial"/>
                <a:cs typeface="Arial"/>
                <a:sym typeface="Arial"/>
              </a:rPr>
              <a:t>	MY 2019-2021 = $14 per 1/10</a:t>
            </a:r>
            <a:r>
              <a:rPr kumimoji="0" lang="en-US" sz="4000" b="0" i="0" u="none" strike="noStrike" kern="0" cap="none" spc="0" normalizeH="0" baseline="30000" noProof="0" dirty="0">
                <a:ln>
                  <a:noFill/>
                </a:ln>
                <a:solidFill>
                  <a:srgbClr val="5E5E5E"/>
                </a:solidFill>
                <a:effectLst/>
                <a:uLnTx/>
                <a:uFillTx/>
                <a:latin typeface="Arial"/>
                <a:cs typeface="Arial"/>
                <a:sym typeface="Arial"/>
              </a:rPr>
              <a:t>th</a:t>
            </a:r>
            <a:r>
              <a:rPr kumimoji="0" lang="en-US" sz="4000" b="0" i="0" u="none" strike="noStrike" kern="0" cap="none" spc="0" normalizeH="0" baseline="0" noProof="0" dirty="0">
                <a:ln>
                  <a:noFill/>
                </a:ln>
                <a:solidFill>
                  <a:srgbClr val="5E5E5E"/>
                </a:solidFill>
                <a:effectLst/>
                <a:uLnTx/>
                <a:uFillTx/>
                <a:latin typeface="Arial"/>
                <a:cs typeface="Arial"/>
                <a:sym typeface="Arial"/>
              </a:rPr>
              <a:t> mpg</a:t>
            </a:r>
          </a:p>
          <a:p>
            <a:pPr marL="0" marR="0" lvl="2" indent="0" algn="l" defTabSz="825500" rtl="0" eaLnBrk="1" fontAlgn="auto" latinLnBrk="0" hangingPunct="0">
              <a:lnSpc>
                <a:spcPct val="120000"/>
              </a:lnSpc>
              <a:spcBef>
                <a:spcPts val="0"/>
              </a:spcBef>
              <a:spcAft>
                <a:spcPts val="0"/>
              </a:spcAft>
              <a:buClr>
                <a:srgbClr val="0183BF"/>
              </a:buClr>
              <a:buSzPct val="75000"/>
              <a:buFontTx/>
              <a:buNone/>
              <a:tabLst/>
              <a:defRPr sz="4800" b="0">
                <a:solidFill>
                  <a:srgbClr val="5E5E5E"/>
                </a:solidFill>
                <a:latin typeface="Arial"/>
                <a:ea typeface="Arial"/>
                <a:cs typeface="Arial"/>
                <a:sym typeface="Arial"/>
              </a:defRPr>
            </a:pPr>
            <a:r>
              <a:rPr kumimoji="0" lang="en-US" sz="4000" b="0" i="0" u="none" strike="noStrike" kern="0" cap="none" spc="0" normalizeH="0" baseline="0" noProof="0" dirty="0">
                <a:ln>
                  <a:noFill/>
                </a:ln>
                <a:solidFill>
                  <a:srgbClr val="5E5E5E"/>
                </a:solidFill>
                <a:effectLst/>
                <a:uLnTx/>
                <a:uFillTx/>
                <a:latin typeface="Arial"/>
                <a:cs typeface="Arial"/>
                <a:sym typeface="Arial"/>
              </a:rPr>
              <a:t>	MY 2022 = $15 per 1/10</a:t>
            </a:r>
            <a:r>
              <a:rPr kumimoji="0" lang="en-US" sz="4000" b="0" i="0" u="none" strike="noStrike" kern="0" cap="none" spc="0" normalizeH="0" baseline="30000" noProof="0" dirty="0">
                <a:ln>
                  <a:noFill/>
                </a:ln>
                <a:solidFill>
                  <a:srgbClr val="5E5E5E"/>
                </a:solidFill>
                <a:effectLst/>
                <a:uLnTx/>
                <a:uFillTx/>
                <a:latin typeface="Arial"/>
                <a:cs typeface="Arial"/>
                <a:sym typeface="Arial"/>
              </a:rPr>
              <a:t>th</a:t>
            </a:r>
            <a:r>
              <a:rPr kumimoji="0" lang="en-US" sz="4000" b="0" i="0" u="none" strike="noStrike" kern="0" cap="none" spc="0" normalizeH="0" baseline="0" noProof="0" dirty="0">
                <a:ln>
                  <a:noFill/>
                </a:ln>
                <a:solidFill>
                  <a:srgbClr val="5E5E5E"/>
                </a:solidFill>
                <a:effectLst/>
                <a:uLnTx/>
                <a:uFillTx/>
                <a:latin typeface="Arial"/>
                <a:cs typeface="Arial"/>
                <a:sym typeface="Arial"/>
              </a:rPr>
              <a:t> mpg</a:t>
            </a:r>
          </a:p>
          <a:p>
            <a:pPr marL="0" marR="0" lvl="2" indent="0" algn="l" defTabSz="825500" rtl="0" eaLnBrk="1" fontAlgn="auto" latinLnBrk="0" hangingPunct="0">
              <a:lnSpc>
                <a:spcPct val="120000"/>
              </a:lnSpc>
              <a:spcBef>
                <a:spcPts val="0"/>
              </a:spcBef>
              <a:spcAft>
                <a:spcPts val="0"/>
              </a:spcAft>
              <a:buClr>
                <a:srgbClr val="0183BF"/>
              </a:buClr>
              <a:buSzPct val="75000"/>
              <a:buFontTx/>
              <a:buNone/>
              <a:tabLst/>
              <a:defRPr sz="4800" b="0">
                <a:solidFill>
                  <a:srgbClr val="5E5E5E"/>
                </a:solidFill>
                <a:latin typeface="Arial"/>
                <a:ea typeface="Arial"/>
                <a:cs typeface="Arial"/>
                <a:sym typeface="Arial"/>
              </a:defRPr>
            </a:pPr>
            <a:r>
              <a:rPr kumimoji="0" lang="en-US" sz="4000" b="0" i="0" u="none" strike="noStrike" kern="0" cap="none" spc="0" normalizeH="0" baseline="0" noProof="0" dirty="0">
                <a:ln>
                  <a:noFill/>
                </a:ln>
                <a:solidFill>
                  <a:srgbClr val="5E5E5E"/>
                </a:solidFill>
                <a:effectLst/>
                <a:uLnTx/>
                <a:uFillTx/>
                <a:latin typeface="Arial"/>
                <a:cs typeface="Arial"/>
                <a:sym typeface="Arial"/>
              </a:rPr>
              <a:t>	Rates continue to increase in accordance with 28 USC 2461</a:t>
            </a:r>
          </a:p>
          <a:p>
            <a:pPr marL="228600" marR="0" lvl="0"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800" b="0" i="0" u="none" strike="noStrike" kern="0" cap="none" spc="0" normalizeH="0" baseline="0" noProof="0" dirty="0">
                <a:ln>
                  <a:noFill/>
                </a:ln>
                <a:solidFill>
                  <a:srgbClr val="5E5E5E"/>
                </a:solidFill>
                <a:effectLst/>
                <a:uLnTx/>
                <a:uFillTx/>
                <a:latin typeface="Arial"/>
                <a:cs typeface="Arial"/>
                <a:sym typeface="Arial"/>
              </a:rPr>
              <a:t>NHTSA will study influencing factors </a:t>
            </a:r>
          </a:p>
          <a:p>
            <a:pPr marL="0" marR="0" lvl="2" indent="0" algn="l" defTabSz="825500" rtl="0" eaLnBrk="1" fontAlgn="auto" latinLnBrk="0" hangingPunct="0">
              <a:lnSpc>
                <a:spcPct val="120000"/>
              </a:lnSpc>
              <a:spcBef>
                <a:spcPts val="0"/>
              </a:spcBef>
              <a:spcAft>
                <a:spcPts val="0"/>
              </a:spcAft>
              <a:buClr>
                <a:srgbClr val="0183BF"/>
              </a:buClr>
              <a:buSzPct val="75000"/>
              <a:buFontTx/>
              <a:buNone/>
              <a:tabLst/>
              <a:defRPr sz="4800" b="0">
                <a:solidFill>
                  <a:srgbClr val="5E5E5E"/>
                </a:solidFill>
                <a:latin typeface="Arial"/>
                <a:ea typeface="Arial"/>
                <a:cs typeface="Arial"/>
                <a:sym typeface="Arial"/>
              </a:defRPr>
            </a:pPr>
            <a:r>
              <a:rPr kumimoji="0" lang="en-US" sz="4800" b="0" i="0" u="none" strike="noStrike" kern="0" cap="none" spc="0" normalizeH="0" baseline="0" noProof="0" dirty="0">
                <a:ln>
                  <a:noFill/>
                </a:ln>
                <a:solidFill>
                  <a:srgbClr val="5E5E5E"/>
                </a:solidFill>
                <a:effectLst/>
                <a:uLnTx/>
                <a:uFillTx/>
                <a:latin typeface="Arial"/>
                <a:cs typeface="Arial"/>
                <a:sym typeface="Arial"/>
              </a:rPr>
              <a:t>	</a:t>
            </a:r>
            <a:r>
              <a:rPr kumimoji="0" lang="en-US" sz="4000" b="0" i="0" u="none" strike="noStrike" kern="0" cap="none" spc="0" normalizeH="0" baseline="0" noProof="0" dirty="0">
                <a:ln>
                  <a:noFill/>
                </a:ln>
                <a:solidFill>
                  <a:srgbClr val="5E5E5E"/>
                </a:solidFill>
                <a:effectLst/>
                <a:uLnTx/>
                <a:uFillTx/>
                <a:latin typeface="Arial"/>
                <a:cs typeface="Arial"/>
                <a:sym typeface="Arial"/>
              </a:rPr>
              <a:t>Credit life</a:t>
            </a:r>
          </a:p>
          <a:p>
            <a:pPr marL="0" marR="0" lvl="2" indent="0" algn="l" defTabSz="825500" rtl="0" eaLnBrk="1" fontAlgn="auto" latinLnBrk="0" hangingPunct="0">
              <a:lnSpc>
                <a:spcPct val="120000"/>
              </a:lnSpc>
              <a:spcBef>
                <a:spcPts val="0"/>
              </a:spcBef>
              <a:spcAft>
                <a:spcPts val="0"/>
              </a:spcAft>
              <a:buClr>
                <a:srgbClr val="0183BF"/>
              </a:buClr>
              <a:buSzPct val="75000"/>
              <a:buFontTx/>
              <a:buNone/>
              <a:tabLst/>
              <a:defRPr sz="4800" b="0">
                <a:solidFill>
                  <a:srgbClr val="5E5E5E"/>
                </a:solidFill>
                <a:latin typeface="Arial"/>
                <a:ea typeface="Arial"/>
                <a:cs typeface="Arial"/>
                <a:sym typeface="Arial"/>
              </a:defRPr>
            </a:pPr>
            <a:r>
              <a:rPr kumimoji="0" lang="en-US" sz="4000" b="0" i="0" u="none" strike="noStrike" kern="0" cap="none" spc="0" normalizeH="0" baseline="0" noProof="0" dirty="0">
                <a:ln>
                  <a:noFill/>
                </a:ln>
                <a:solidFill>
                  <a:srgbClr val="5E5E5E"/>
                </a:solidFill>
                <a:effectLst/>
                <a:uLnTx/>
                <a:uFillTx/>
                <a:latin typeface="Arial"/>
                <a:cs typeface="Arial"/>
                <a:sym typeface="Arial"/>
              </a:rPr>
              <a:t>	Originating fleet</a:t>
            </a:r>
          </a:p>
          <a:p>
            <a:pPr marL="0" marR="0" lvl="2" indent="0" algn="l" defTabSz="825500" rtl="0" eaLnBrk="1" fontAlgn="auto" latinLnBrk="0" hangingPunct="0">
              <a:lnSpc>
                <a:spcPct val="120000"/>
              </a:lnSpc>
              <a:spcBef>
                <a:spcPts val="0"/>
              </a:spcBef>
              <a:spcAft>
                <a:spcPts val="0"/>
              </a:spcAft>
              <a:buClr>
                <a:srgbClr val="0183BF"/>
              </a:buClr>
              <a:buSzPct val="75000"/>
              <a:buFontTx/>
              <a:buNone/>
              <a:tabLst/>
              <a:defRPr sz="4800" b="0">
                <a:solidFill>
                  <a:srgbClr val="5E5E5E"/>
                </a:solidFill>
                <a:latin typeface="Arial"/>
                <a:ea typeface="Arial"/>
                <a:cs typeface="Arial"/>
                <a:sym typeface="Arial"/>
              </a:defRPr>
            </a:pPr>
            <a:r>
              <a:rPr kumimoji="0" lang="en-US" sz="4000" b="0" i="0" u="none" strike="noStrike" kern="0" cap="none" spc="0" normalizeH="0" baseline="0" noProof="0" dirty="0">
                <a:ln>
                  <a:noFill/>
                </a:ln>
                <a:solidFill>
                  <a:srgbClr val="5E5E5E"/>
                </a:solidFill>
                <a:effectLst/>
                <a:uLnTx/>
                <a:uFillTx/>
                <a:latin typeface="Arial"/>
                <a:cs typeface="Arial"/>
                <a:sym typeface="Arial"/>
              </a:rPr>
              <a:t>	Part 536 Adjustment Factors</a:t>
            </a:r>
          </a:p>
        </p:txBody>
      </p:sp>
      <p:sp>
        <p:nvSpPr>
          <p:cNvPr id="162" name="#"/>
          <p:cNvSpPr txBox="1"/>
          <p:nvPr/>
        </p:nvSpPr>
        <p:spPr>
          <a:xfrm>
            <a:off x="23240398" y="319834"/>
            <a:ext cx="368574" cy="62004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sz="3600" b="0" i="0" u="none" strike="noStrike" kern="0" cap="none" spc="0" normalizeH="0" baseline="0" noProof="0" dirty="0">
                <a:ln>
                  <a:noFill/>
                </a:ln>
                <a:solidFill>
                  <a:srgbClr val="FFFFFF"/>
                </a:solidFill>
                <a:effectLst/>
                <a:uLnTx/>
                <a:uFillTx/>
                <a:latin typeface="Arial"/>
                <a:cs typeface="Arial"/>
                <a:sym typeface="Arial"/>
              </a:rPr>
              <a:t>#</a:t>
            </a:r>
          </a:p>
        </p:txBody>
      </p:sp>
      <p:sp>
        <p:nvSpPr>
          <p:cNvPr id="6" name="Optional Subheading">
            <a:extLst>
              <a:ext uri="{FF2B5EF4-FFF2-40B4-BE49-F238E27FC236}">
                <a16:creationId xmlns:a16="http://schemas.microsoft.com/office/drawing/2014/main" id="{6BF65572-D15A-4439-97C6-25A3C090620A}"/>
              </a:ext>
            </a:extLst>
          </p:cNvPr>
          <p:cNvSpPr txBox="1"/>
          <p:nvPr/>
        </p:nvSpPr>
        <p:spPr>
          <a:xfrm>
            <a:off x="1766905" y="3133679"/>
            <a:ext cx="18299881" cy="90281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6400" b="0" i="1">
                <a:solidFill>
                  <a:srgbClr val="0183B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5200" b="0" i="1" u="none" strike="noStrike" kern="0" cap="none" spc="0" normalizeH="0" baseline="0" noProof="0" dirty="0">
                <a:ln>
                  <a:noFill/>
                </a:ln>
                <a:solidFill>
                  <a:srgbClr val="0183BF"/>
                </a:solidFill>
                <a:effectLst/>
                <a:uLnTx/>
                <a:uFillTx/>
                <a:latin typeface="Arial"/>
                <a:cs typeface="Arial"/>
                <a:sym typeface="Arial"/>
              </a:rPr>
              <a:t> CAFE penalty rate sets the maximum value of a traded credit</a:t>
            </a:r>
            <a:endParaRPr kumimoji="0" sz="5200" b="0" i="1" u="none" strike="noStrike" kern="0" cap="none" spc="0" normalizeH="0" baseline="0" noProof="0" dirty="0">
              <a:ln>
                <a:noFill/>
              </a:ln>
              <a:solidFill>
                <a:srgbClr val="0183BF"/>
              </a:solidFill>
              <a:effectLst/>
              <a:uLnTx/>
              <a:uFillTx/>
              <a:latin typeface="Arial"/>
              <a:cs typeface="Arial"/>
              <a:sym typeface="Arial"/>
            </a:endParaRPr>
          </a:p>
        </p:txBody>
      </p:sp>
    </p:spTree>
    <p:extLst>
      <p:ext uri="{BB962C8B-B14F-4D97-AF65-F5344CB8AC3E}">
        <p14:creationId xmlns:p14="http://schemas.microsoft.com/office/powerpoint/2010/main" val="980317002"/>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2024537" y="1485279"/>
            <a:ext cx="21584435"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9600" b="0">
                <a:solidFill>
                  <a:srgbClr val="0183B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9600" b="0" i="0" u="none" strike="noStrike" kern="0" cap="none" spc="0" normalizeH="0" baseline="0" noProof="0" dirty="0">
                <a:ln>
                  <a:noFill/>
                </a:ln>
                <a:solidFill>
                  <a:srgbClr val="0183BF"/>
                </a:solidFill>
                <a:effectLst/>
                <a:uLnTx/>
                <a:uFillTx/>
                <a:latin typeface="Arial"/>
                <a:cs typeface="Arial"/>
                <a:sym typeface="Arial"/>
              </a:rPr>
              <a:t>Non-monetary Value of Traded Credits </a:t>
            </a:r>
            <a:endParaRPr kumimoji="0" sz="9600" b="0" i="0" u="none" strike="noStrike" kern="0" cap="none" spc="0" normalizeH="0" baseline="0" noProof="0" dirty="0">
              <a:ln>
                <a:noFill/>
              </a:ln>
              <a:solidFill>
                <a:srgbClr val="0183BF"/>
              </a:solidFill>
              <a:effectLst/>
              <a:uLnTx/>
              <a:uFillTx/>
              <a:latin typeface="Arial"/>
              <a:cs typeface="Arial"/>
              <a:sym typeface="Arial"/>
            </a:endParaRPr>
          </a:p>
        </p:txBody>
      </p:sp>
      <p:sp>
        <p:nvSpPr>
          <p:cNvPr id="159" name="Line"/>
          <p:cNvSpPr/>
          <p:nvPr/>
        </p:nvSpPr>
        <p:spPr>
          <a:xfrm>
            <a:off x="2200560" y="3209071"/>
            <a:ext cx="18422019" cy="1"/>
          </a:xfrm>
          <a:prstGeom prst="line">
            <a:avLst/>
          </a:prstGeom>
          <a:ln w="50800" cap="rnd">
            <a:solidFill>
              <a:srgbClr val="929292"/>
            </a:solidFill>
            <a:custDash>
              <a:ds d="100000" sp="200000"/>
            </a:custDash>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162" name="#"/>
          <p:cNvSpPr txBox="1"/>
          <p:nvPr/>
        </p:nvSpPr>
        <p:spPr>
          <a:xfrm>
            <a:off x="23240398" y="319834"/>
            <a:ext cx="368574" cy="62004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sz="3600" b="0" i="0" u="none" strike="noStrike" kern="0" cap="none" spc="0" normalizeH="0" baseline="0" noProof="0" dirty="0">
                <a:ln>
                  <a:noFill/>
                </a:ln>
                <a:solidFill>
                  <a:srgbClr val="FFFFFF"/>
                </a:solidFill>
                <a:effectLst/>
                <a:uLnTx/>
                <a:uFillTx/>
                <a:latin typeface="Arial"/>
                <a:cs typeface="Arial"/>
                <a:sym typeface="Arial"/>
              </a:rPr>
              <a:t>#</a:t>
            </a:r>
          </a:p>
        </p:txBody>
      </p:sp>
      <p:sp>
        <p:nvSpPr>
          <p:cNvPr id="6" name="Optional Subheading">
            <a:extLst>
              <a:ext uri="{FF2B5EF4-FFF2-40B4-BE49-F238E27FC236}">
                <a16:creationId xmlns:a16="http://schemas.microsoft.com/office/drawing/2014/main" id="{6BF65572-D15A-4439-97C6-25A3C090620A}"/>
              </a:ext>
            </a:extLst>
          </p:cNvPr>
          <p:cNvSpPr txBox="1"/>
          <p:nvPr/>
        </p:nvSpPr>
        <p:spPr>
          <a:xfrm>
            <a:off x="1064034" y="3385788"/>
            <a:ext cx="21916256" cy="933589"/>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6400" b="0" i="1">
                <a:solidFill>
                  <a:srgbClr val="0183B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5400" b="0" i="1" u="none" strike="noStrike" kern="0" cap="none" spc="0" normalizeH="0" baseline="0" noProof="0" dirty="0">
                <a:ln>
                  <a:noFill/>
                </a:ln>
                <a:solidFill>
                  <a:srgbClr val="0183BF"/>
                </a:solidFill>
                <a:effectLst/>
                <a:uLnTx/>
                <a:uFillTx/>
                <a:latin typeface="Arial"/>
                <a:cs typeface="Arial"/>
                <a:sym typeface="Arial"/>
              </a:rPr>
              <a:t>Several non-monetary factors found to impact the price of credit trades </a:t>
            </a:r>
            <a:endParaRPr kumimoji="0" sz="5400" b="0" i="1" u="none" strike="noStrike" kern="0" cap="none" spc="0" normalizeH="0" baseline="0" noProof="0" dirty="0">
              <a:ln>
                <a:noFill/>
              </a:ln>
              <a:solidFill>
                <a:srgbClr val="0183BF"/>
              </a:solidFill>
              <a:effectLst/>
              <a:uLnTx/>
              <a:uFillTx/>
              <a:latin typeface="Arial"/>
              <a:cs typeface="Arial"/>
              <a:sym typeface="Arial"/>
            </a:endParaRPr>
          </a:p>
        </p:txBody>
      </p:sp>
      <p:sp>
        <p:nvSpPr>
          <p:cNvPr id="7" name="Lorem ipsum dolor sit amet, consectetur adipiscing…">
            <a:extLst>
              <a:ext uri="{FF2B5EF4-FFF2-40B4-BE49-F238E27FC236}">
                <a16:creationId xmlns:a16="http://schemas.microsoft.com/office/drawing/2014/main" id="{EAB6644B-DD45-4525-8E23-19953C29C74A}"/>
              </a:ext>
            </a:extLst>
          </p:cNvPr>
          <p:cNvSpPr txBox="1"/>
          <p:nvPr/>
        </p:nvSpPr>
        <p:spPr>
          <a:xfrm>
            <a:off x="2279533" y="4496093"/>
            <a:ext cx="20960865" cy="8750922"/>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pPr marL="228600" marR="0" lvl="0"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800" b="0" i="0" u="none" strike="noStrike" kern="0" cap="none" spc="0" normalizeH="0" baseline="0" noProof="0" dirty="0">
                <a:ln>
                  <a:noFill/>
                </a:ln>
                <a:solidFill>
                  <a:srgbClr val="5E5E5E"/>
                </a:solidFill>
                <a:effectLst/>
                <a:uLnTx/>
                <a:uFillTx/>
                <a:latin typeface="Arial"/>
                <a:cs typeface="Arial"/>
                <a:sym typeface="Arial"/>
              </a:rPr>
              <a:t>An exchange for credits</a:t>
            </a:r>
          </a:p>
          <a:p>
            <a:pPr marL="228600" marR="0" lvl="0"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800" b="0" i="0" u="none" strike="noStrike" kern="0" cap="none" spc="0" normalizeH="0" baseline="0" noProof="0" dirty="0">
                <a:ln>
                  <a:noFill/>
                </a:ln>
                <a:solidFill>
                  <a:srgbClr val="5E5E5E"/>
                </a:solidFill>
                <a:effectLst/>
                <a:uLnTx/>
                <a:uFillTx/>
                <a:latin typeface="Arial"/>
                <a:cs typeface="Arial"/>
                <a:sym typeface="Arial"/>
              </a:rPr>
              <a:t>An exchange for intellectual property</a:t>
            </a:r>
          </a:p>
          <a:p>
            <a:pPr marL="228600" marR="0" lvl="0"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800" b="0" i="0" u="none" strike="noStrike" kern="0" cap="none" spc="0" normalizeH="0" baseline="0" noProof="0" dirty="0">
                <a:ln>
                  <a:noFill/>
                </a:ln>
                <a:solidFill>
                  <a:srgbClr val="5E5E5E"/>
                </a:solidFill>
                <a:effectLst/>
                <a:uLnTx/>
                <a:uFillTx/>
                <a:latin typeface="Arial"/>
                <a:cs typeface="Arial"/>
                <a:sym typeface="Arial"/>
              </a:rPr>
              <a:t>An exchange for technology</a:t>
            </a:r>
          </a:p>
          <a:p>
            <a:pPr marL="228600" marR="0" lvl="0"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800" b="0" i="0" u="none" strike="noStrike" kern="0" cap="none" spc="0" normalizeH="0" baseline="0" noProof="0" dirty="0">
                <a:ln>
                  <a:noFill/>
                </a:ln>
                <a:solidFill>
                  <a:srgbClr val="5E5E5E"/>
                </a:solidFill>
                <a:effectLst/>
                <a:uLnTx/>
                <a:uFillTx/>
                <a:latin typeface="Arial"/>
                <a:cs typeface="Arial"/>
                <a:sym typeface="Arial"/>
              </a:rPr>
              <a:t>An exchange for goods and services</a:t>
            </a:r>
          </a:p>
          <a:p>
            <a:pPr marL="228600" marR="0" lvl="0"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800" b="0" i="0" u="none" strike="noStrike" kern="0" cap="none" spc="0" normalizeH="0" baseline="0" noProof="0" dirty="0">
                <a:ln>
                  <a:noFill/>
                </a:ln>
                <a:solidFill>
                  <a:srgbClr val="5E5E5E"/>
                </a:solidFill>
                <a:effectLst/>
                <a:uLnTx/>
                <a:uFillTx/>
                <a:latin typeface="Arial"/>
                <a:cs typeface="Arial"/>
                <a:sym typeface="Arial"/>
              </a:rPr>
              <a:t>An exchange for corporate control</a:t>
            </a:r>
          </a:p>
          <a:p>
            <a:pPr marL="228600" marR="0" lvl="0"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800" b="0" i="0" u="none" strike="noStrike" kern="0" cap="none" spc="0" normalizeH="0" baseline="0" noProof="0" dirty="0">
                <a:ln>
                  <a:noFill/>
                </a:ln>
                <a:solidFill>
                  <a:srgbClr val="5E5E5E"/>
                </a:solidFill>
                <a:effectLst/>
                <a:uLnTx/>
                <a:uFillTx/>
                <a:latin typeface="Arial"/>
                <a:cs typeface="Arial"/>
                <a:sym typeface="Arial"/>
              </a:rPr>
              <a:t>Other factors </a:t>
            </a:r>
          </a:p>
          <a:p>
            <a:pPr marL="228600" marR="0" lvl="0"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endParaRPr kumimoji="0" lang="en-US" sz="4800" b="0" i="0" u="none" strike="noStrike" kern="0" cap="none" spc="0" normalizeH="0" baseline="0" noProof="0" dirty="0">
              <a:ln>
                <a:noFill/>
              </a:ln>
              <a:solidFill>
                <a:srgbClr val="5E5E5E"/>
              </a:solidFill>
              <a:effectLst/>
              <a:uLnTx/>
              <a:uFillTx/>
              <a:latin typeface="Arial"/>
              <a:cs typeface="Arial"/>
              <a:sym typeface="Arial"/>
            </a:endParaRPr>
          </a:p>
          <a:p>
            <a:pPr marL="228600" marR="0" lvl="0"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800" b="0" i="0" u="none" strike="noStrike" kern="0" cap="none" spc="0" normalizeH="0" baseline="0" noProof="0" dirty="0">
                <a:ln>
                  <a:noFill/>
                </a:ln>
                <a:solidFill>
                  <a:srgbClr val="5E5E5E"/>
                </a:solidFill>
                <a:effectLst/>
                <a:uLnTx/>
                <a:uFillTx/>
                <a:latin typeface="Arial"/>
                <a:cs typeface="Arial"/>
                <a:sym typeface="Arial"/>
              </a:rPr>
              <a:t>The template will be modified and improved as we receive information from manufacturers</a:t>
            </a:r>
          </a:p>
          <a:p>
            <a:pPr marL="228600" marR="0" lvl="0"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endParaRPr kumimoji="0" lang="en-US" sz="4000" b="0" i="0" u="none" strike="noStrike" kern="0" cap="none" spc="0" normalizeH="0" baseline="0" noProof="0" dirty="0">
              <a:ln>
                <a:noFill/>
              </a:ln>
              <a:solidFill>
                <a:srgbClr val="5E5E5E"/>
              </a:solidFill>
              <a:effectLst/>
              <a:uLnTx/>
              <a:uFillTx/>
              <a:latin typeface="Arial"/>
              <a:cs typeface="Arial"/>
              <a:sym typeface="Arial"/>
            </a:endParaRPr>
          </a:p>
        </p:txBody>
      </p:sp>
    </p:spTree>
    <p:extLst>
      <p:ext uri="{BB962C8B-B14F-4D97-AF65-F5344CB8AC3E}">
        <p14:creationId xmlns:p14="http://schemas.microsoft.com/office/powerpoint/2010/main" val="2818166848"/>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4065211" y="1375874"/>
            <a:ext cx="11868634"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9600" b="0">
                <a:solidFill>
                  <a:srgbClr val="0183B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9600" b="0" i="0" u="none" strike="noStrike" kern="0" cap="none" spc="0" normalizeH="0" baseline="0" noProof="0" dirty="0">
                <a:ln>
                  <a:noFill/>
                </a:ln>
                <a:solidFill>
                  <a:srgbClr val="0183BF"/>
                </a:solidFill>
                <a:effectLst/>
                <a:uLnTx/>
                <a:uFillTx/>
                <a:latin typeface="Arial"/>
                <a:cs typeface="Arial"/>
                <a:sym typeface="Arial"/>
              </a:rPr>
              <a:t>Template Instructions</a:t>
            </a:r>
            <a:endParaRPr kumimoji="0" sz="9600" b="0" i="0" u="none" strike="noStrike" kern="0" cap="none" spc="0" normalizeH="0" baseline="0" noProof="0" dirty="0">
              <a:ln>
                <a:noFill/>
              </a:ln>
              <a:solidFill>
                <a:srgbClr val="0183BF"/>
              </a:solidFill>
              <a:effectLst/>
              <a:uLnTx/>
              <a:uFillTx/>
              <a:latin typeface="Arial"/>
              <a:cs typeface="Arial"/>
              <a:sym typeface="Arial"/>
            </a:endParaRPr>
          </a:p>
        </p:txBody>
      </p:sp>
      <p:sp>
        <p:nvSpPr>
          <p:cNvPr id="159" name="Line"/>
          <p:cNvSpPr/>
          <p:nvPr/>
        </p:nvSpPr>
        <p:spPr>
          <a:xfrm>
            <a:off x="2200560" y="3209071"/>
            <a:ext cx="18422019" cy="1"/>
          </a:xfrm>
          <a:prstGeom prst="line">
            <a:avLst/>
          </a:prstGeom>
          <a:ln w="50800" cap="rnd">
            <a:solidFill>
              <a:srgbClr val="929292"/>
            </a:solidFill>
            <a:custDash>
              <a:ds d="100000" sp="200000"/>
            </a:custDash>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160" name="Lorem ipsum dolor sit amet, consectetur adipiscing…"/>
          <p:cNvSpPr txBox="1"/>
          <p:nvPr/>
        </p:nvSpPr>
        <p:spPr>
          <a:xfrm>
            <a:off x="2200560" y="4201702"/>
            <a:ext cx="18422019" cy="6225872"/>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pPr marL="228600" marR="0" lvl="0"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800" b="0" i="0" u="sng" strike="noStrike" kern="0" cap="none" spc="0" normalizeH="0" baseline="0" noProof="0" dirty="0">
                <a:ln>
                  <a:noFill/>
                </a:ln>
                <a:solidFill>
                  <a:srgbClr val="5E5E5E"/>
                </a:solidFill>
                <a:effectLst/>
                <a:uLnTx/>
                <a:uFillTx/>
                <a:latin typeface="Arial"/>
                <a:cs typeface="Arial"/>
                <a:sym typeface="Arial"/>
              </a:rPr>
              <a:t>Credit Buyers </a:t>
            </a:r>
            <a:r>
              <a:rPr kumimoji="0" lang="en-US" sz="4800" b="0" i="0" u="none" strike="noStrike" kern="0" cap="none" spc="0" normalizeH="0" baseline="0" noProof="0" dirty="0">
                <a:ln>
                  <a:noFill/>
                </a:ln>
                <a:solidFill>
                  <a:srgbClr val="5E5E5E"/>
                </a:solidFill>
                <a:effectLst/>
                <a:uLnTx/>
                <a:uFillTx/>
                <a:latin typeface="Arial"/>
                <a:cs typeface="Arial"/>
                <a:sym typeface="Arial"/>
              </a:rPr>
              <a:t>may fill out the Credit Value Reporting Template every time they complete a trade (49 FR 536.5) or they may report credit cost information using another format </a:t>
            </a:r>
          </a:p>
          <a:p>
            <a:pPr marL="228600" marR="0" lvl="8"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800" b="0" i="0" u="sng" strike="noStrike" kern="0" cap="none" spc="0" normalizeH="0" baseline="0" noProof="0" dirty="0">
                <a:ln>
                  <a:noFill/>
                </a:ln>
                <a:solidFill>
                  <a:srgbClr val="5E5E5E"/>
                </a:solidFill>
                <a:effectLst/>
                <a:uLnTx/>
                <a:uFillTx/>
                <a:latin typeface="Arial"/>
                <a:cs typeface="Arial"/>
                <a:sym typeface="Arial"/>
              </a:rPr>
              <a:t>Credit Buyers </a:t>
            </a:r>
            <a:r>
              <a:rPr kumimoji="0" lang="en-US" sz="4800" b="0" i="0" u="none" strike="noStrike" kern="0" cap="none" spc="0" normalizeH="0" baseline="0" noProof="0" dirty="0">
                <a:ln>
                  <a:noFill/>
                </a:ln>
                <a:solidFill>
                  <a:srgbClr val="5E5E5E"/>
                </a:solidFill>
                <a:effectLst/>
                <a:uLnTx/>
                <a:uFillTx/>
                <a:latin typeface="Arial"/>
                <a:cs typeface="Arial"/>
                <a:sym typeface="Arial"/>
              </a:rPr>
              <a:t>must submit the Credit Transaction Template and cost information for each transaction</a:t>
            </a:r>
          </a:p>
          <a:p>
            <a:pPr marL="228600" marR="0" lvl="3"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800" b="0" i="0" u="sng" strike="noStrike" kern="0" cap="none" spc="0" normalizeH="0" baseline="0" noProof="0" dirty="0">
                <a:ln>
                  <a:noFill/>
                </a:ln>
                <a:solidFill>
                  <a:srgbClr val="5E5E5E"/>
                </a:solidFill>
                <a:effectLst/>
                <a:uLnTx/>
                <a:uFillTx/>
                <a:latin typeface="Arial"/>
                <a:cs typeface="Arial"/>
                <a:sym typeface="Arial"/>
              </a:rPr>
              <a:t>Credit Buyers </a:t>
            </a:r>
            <a:r>
              <a:rPr kumimoji="0" lang="en-US" sz="4800" b="0" i="0" u="none" strike="noStrike" kern="0" cap="none" spc="0" normalizeH="0" baseline="0" noProof="0" dirty="0">
                <a:ln>
                  <a:noFill/>
                </a:ln>
                <a:solidFill>
                  <a:srgbClr val="5E5E5E"/>
                </a:solidFill>
                <a:effectLst/>
                <a:uLnTx/>
                <a:uFillTx/>
                <a:latin typeface="Arial"/>
                <a:cs typeface="Arial"/>
                <a:sym typeface="Arial"/>
              </a:rPr>
              <a:t>will use the Unique ID from Credit Transaction Template for both templates</a:t>
            </a:r>
          </a:p>
        </p:txBody>
      </p:sp>
      <p:sp>
        <p:nvSpPr>
          <p:cNvPr id="162" name="#"/>
          <p:cNvSpPr txBox="1"/>
          <p:nvPr/>
        </p:nvSpPr>
        <p:spPr>
          <a:xfrm>
            <a:off x="23240398" y="319834"/>
            <a:ext cx="368574" cy="62004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sz="3600" b="0" i="0" u="none" strike="noStrike" kern="0" cap="none" spc="0" normalizeH="0" baseline="0" noProof="0" dirty="0">
                <a:ln>
                  <a:noFill/>
                </a:ln>
                <a:solidFill>
                  <a:srgbClr val="FFFFFF"/>
                </a:solidFill>
                <a:effectLst/>
                <a:uLnTx/>
                <a:uFillTx/>
                <a:latin typeface="Arial"/>
                <a:cs typeface="Arial"/>
                <a:sym typeface="Arial"/>
              </a:rPr>
              <a:t>#</a:t>
            </a:r>
          </a:p>
        </p:txBody>
      </p:sp>
    </p:spTree>
    <p:extLst>
      <p:ext uri="{BB962C8B-B14F-4D97-AF65-F5344CB8AC3E}">
        <p14:creationId xmlns:p14="http://schemas.microsoft.com/office/powerpoint/2010/main" val="2520946070"/>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7382626" y="1375874"/>
            <a:ext cx="5233805"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9600" b="0">
                <a:solidFill>
                  <a:srgbClr val="0183B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9600" b="0" i="0" u="none" strike="noStrike" kern="0" cap="none" spc="0" normalizeH="0" baseline="0" noProof="0" dirty="0">
                <a:ln>
                  <a:noFill/>
                </a:ln>
                <a:solidFill>
                  <a:srgbClr val="0183BF"/>
                </a:solidFill>
                <a:effectLst/>
                <a:uLnTx/>
                <a:uFillTx/>
                <a:latin typeface="Arial"/>
                <a:cs typeface="Arial"/>
                <a:sym typeface="Arial"/>
              </a:rPr>
              <a:t>Overview</a:t>
            </a:r>
            <a:endParaRPr kumimoji="0" sz="9600" b="0" i="0" u="none" strike="noStrike" kern="0" cap="none" spc="0" normalizeH="0" baseline="0" noProof="0" dirty="0">
              <a:ln>
                <a:noFill/>
              </a:ln>
              <a:solidFill>
                <a:srgbClr val="0183BF"/>
              </a:solidFill>
              <a:effectLst/>
              <a:uLnTx/>
              <a:uFillTx/>
              <a:latin typeface="Arial"/>
              <a:cs typeface="Arial"/>
              <a:sym typeface="Arial"/>
            </a:endParaRPr>
          </a:p>
        </p:txBody>
      </p:sp>
      <p:sp>
        <p:nvSpPr>
          <p:cNvPr id="159" name="Line"/>
          <p:cNvSpPr/>
          <p:nvPr/>
        </p:nvSpPr>
        <p:spPr>
          <a:xfrm>
            <a:off x="2200560" y="3209071"/>
            <a:ext cx="18422019" cy="1"/>
          </a:xfrm>
          <a:prstGeom prst="line">
            <a:avLst/>
          </a:prstGeom>
          <a:ln w="50800" cap="rnd">
            <a:solidFill>
              <a:srgbClr val="929292"/>
            </a:solidFill>
            <a:custDash>
              <a:ds d="100000" sp="200000"/>
            </a:custDash>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160" name="Lorem ipsum dolor sit amet, consectetur adipiscing…"/>
          <p:cNvSpPr txBox="1"/>
          <p:nvPr/>
        </p:nvSpPr>
        <p:spPr>
          <a:xfrm>
            <a:off x="2200560" y="3638227"/>
            <a:ext cx="18422019" cy="8885061"/>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pPr marL="228600" marR="0" lvl="0"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800" b="0" i="0" u="none" strike="noStrike" kern="0" cap="none" spc="0" normalizeH="0" baseline="0" noProof="0" dirty="0">
                <a:ln>
                  <a:noFill/>
                </a:ln>
                <a:solidFill>
                  <a:srgbClr val="5E5E5E"/>
                </a:solidFill>
                <a:effectLst/>
                <a:uLnTx/>
                <a:uFillTx/>
                <a:latin typeface="Arial"/>
                <a:cs typeface="Arial"/>
                <a:sym typeface="Arial"/>
              </a:rPr>
              <a:t>When: Credit Buyers will be required to submit cost information for credit transactions </a:t>
            </a:r>
          </a:p>
          <a:p>
            <a:pPr marL="228600" marR="0" lvl="0"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800" b="0" i="0" u="none" strike="noStrike" kern="0" cap="none" spc="0" normalizeH="0" baseline="0" noProof="0" dirty="0">
                <a:ln>
                  <a:noFill/>
                </a:ln>
                <a:solidFill>
                  <a:srgbClr val="5E5E5E"/>
                </a:solidFill>
                <a:effectLst/>
                <a:uLnTx/>
                <a:uFillTx/>
                <a:latin typeface="Arial"/>
                <a:cs typeface="Arial"/>
                <a:sym typeface="Arial"/>
              </a:rPr>
              <a:t>Location: </a:t>
            </a:r>
            <a:r>
              <a:rPr kumimoji="0" lang="en-US" sz="4800" b="0" i="0" u="none" strike="noStrike" kern="0" cap="none" spc="0" normalizeH="0" baseline="0" noProof="0" dirty="0">
                <a:ln>
                  <a:noFill/>
                </a:ln>
                <a:solidFill>
                  <a:srgbClr val="5E5E5E"/>
                </a:solidFill>
                <a:effectLst/>
                <a:uLnTx/>
                <a:uFillTx/>
                <a:latin typeface="Arial"/>
                <a:cs typeface="Arial"/>
                <a:sym typeface="Arial"/>
                <a:hlinkClick r:id="rId2"/>
              </a:rPr>
              <a:t>https://one.nhtsa.gov/cafe_pic/AdditionalInfo.htm</a:t>
            </a:r>
            <a:r>
              <a:rPr kumimoji="0" lang="en-US" sz="4800" b="0" i="0" u="none" strike="noStrike" kern="0" cap="none" spc="0" normalizeH="0" baseline="0" noProof="0" dirty="0">
                <a:ln>
                  <a:noFill/>
                </a:ln>
                <a:solidFill>
                  <a:srgbClr val="5E5E5E"/>
                </a:solidFill>
                <a:effectLst/>
                <a:uLnTx/>
                <a:uFillTx/>
                <a:latin typeface="Arial"/>
                <a:cs typeface="Arial"/>
                <a:sym typeface="Arial"/>
              </a:rPr>
              <a:t> </a:t>
            </a:r>
          </a:p>
          <a:p>
            <a:pPr marL="228600" marR="0" lvl="8"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endParaRPr kumimoji="0" lang="en-US" sz="4800" b="0" i="0" u="none" strike="noStrike" kern="0" cap="none" spc="0" normalizeH="0" baseline="0" noProof="0" dirty="0">
              <a:ln>
                <a:noFill/>
              </a:ln>
              <a:solidFill>
                <a:srgbClr val="5E5E5E"/>
              </a:solidFill>
              <a:effectLst/>
              <a:uLnTx/>
              <a:uFillTx/>
              <a:latin typeface="Arial"/>
              <a:cs typeface="Arial"/>
              <a:sym typeface="Arial"/>
            </a:endParaRPr>
          </a:p>
          <a:p>
            <a:pPr marL="228600" marR="0" lvl="3"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800" b="0" i="0" u="none" strike="noStrike" kern="0" cap="none" spc="0" normalizeH="0" baseline="0" noProof="0" dirty="0">
                <a:ln>
                  <a:noFill/>
                </a:ln>
                <a:solidFill>
                  <a:srgbClr val="5E5E5E"/>
                </a:solidFill>
                <a:effectLst/>
                <a:uLnTx/>
                <a:uFillTx/>
                <a:latin typeface="Arial"/>
                <a:cs typeface="Arial"/>
                <a:sym typeface="Arial"/>
              </a:rPr>
              <a:t>For More Information:</a:t>
            </a:r>
          </a:p>
          <a:p>
            <a:pPr marL="228600" marR="0" lvl="8"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800" b="0" i="0" u="none" strike="noStrike" kern="0" cap="none" spc="0" normalizeH="0" baseline="0" noProof="0" dirty="0">
                <a:ln>
                  <a:noFill/>
                </a:ln>
                <a:solidFill>
                  <a:srgbClr val="5E5E5E"/>
                </a:solidFill>
                <a:effectLst/>
                <a:uLnTx/>
                <a:uFillTx/>
                <a:latin typeface="Arial"/>
                <a:cs typeface="Arial"/>
                <a:sym typeface="Arial"/>
                <a:hlinkClick r:id="rId3"/>
              </a:rPr>
              <a:t>Federal Register :: Corporate Average Fuel Economy Standards for Model Years 2024-2026 Passenger Cars and Light Trucks</a:t>
            </a:r>
            <a:endParaRPr kumimoji="0" lang="en-US" sz="4800" b="0" i="0" u="none" strike="noStrike" kern="0" cap="none" spc="0" normalizeH="0" baseline="0" noProof="0" dirty="0">
              <a:ln>
                <a:noFill/>
              </a:ln>
              <a:solidFill>
                <a:srgbClr val="5E5E5E"/>
              </a:solidFill>
              <a:effectLst/>
              <a:uLnTx/>
              <a:uFillTx/>
              <a:latin typeface="Arial"/>
              <a:cs typeface="Arial"/>
              <a:sym typeface="Arial"/>
            </a:endParaRPr>
          </a:p>
          <a:p>
            <a:pPr marL="228600" marR="0" lvl="8"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r>
              <a:rPr kumimoji="0" lang="en-US" sz="4800" b="0" i="0" u="none" strike="noStrike" kern="0" cap="none" spc="0" normalizeH="0" baseline="0" noProof="0" dirty="0">
                <a:ln>
                  <a:noFill/>
                </a:ln>
                <a:solidFill>
                  <a:srgbClr val="5E5E5E"/>
                </a:solidFill>
                <a:effectLst/>
                <a:uLnTx/>
                <a:uFillTx/>
                <a:latin typeface="Arial"/>
                <a:cs typeface="Arial"/>
                <a:sym typeface="Arial"/>
              </a:rPr>
              <a:t>Section: VII. B. 4.</a:t>
            </a:r>
          </a:p>
          <a:p>
            <a:pPr marL="228600" marR="0" lvl="8"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endParaRPr kumimoji="0" lang="en-US" sz="4800" b="0" i="0" u="none" strike="noStrike" kern="0" cap="none" spc="0" normalizeH="0" baseline="0" noProof="0" dirty="0">
              <a:ln>
                <a:noFill/>
              </a:ln>
              <a:solidFill>
                <a:srgbClr val="5E5E5E"/>
              </a:solidFill>
              <a:effectLst/>
              <a:uLnTx/>
              <a:uFillTx/>
              <a:latin typeface="Arial"/>
              <a:cs typeface="Arial"/>
              <a:sym typeface="Arial"/>
            </a:endParaRPr>
          </a:p>
          <a:p>
            <a:pPr marL="228600" marR="0" lvl="3" indent="-228600" algn="l" defTabSz="825500" rtl="0" eaLnBrk="1" fontAlgn="auto" latinLnBrk="0" hangingPunct="0">
              <a:lnSpc>
                <a:spcPct val="120000"/>
              </a:lnSpc>
              <a:spcBef>
                <a:spcPts val="0"/>
              </a:spcBef>
              <a:spcAft>
                <a:spcPts val="0"/>
              </a:spcAft>
              <a:buClr>
                <a:srgbClr val="0183BF"/>
              </a:buClr>
              <a:buSzPct val="75000"/>
              <a:buFontTx/>
              <a:buChar char="•"/>
              <a:tabLst/>
              <a:defRPr sz="4800" b="0">
                <a:solidFill>
                  <a:srgbClr val="5E5E5E"/>
                </a:solidFill>
                <a:latin typeface="Arial"/>
                <a:ea typeface="Arial"/>
                <a:cs typeface="Arial"/>
                <a:sym typeface="Arial"/>
              </a:defRPr>
            </a:pPr>
            <a:endParaRPr kumimoji="0" lang="en-US" sz="4800" b="0" i="0" u="none" strike="noStrike" kern="0" cap="none" spc="0" normalizeH="0" baseline="0" noProof="0" dirty="0">
              <a:ln>
                <a:noFill/>
              </a:ln>
              <a:solidFill>
                <a:srgbClr val="5E5E5E"/>
              </a:solidFill>
              <a:effectLst/>
              <a:uLnTx/>
              <a:uFillTx/>
              <a:latin typeface="Arial"/>
              <a:cs typeface="Arial"/>
              <a:sym typeface="Arial"/>
            </a:endParaRPr>
          </a:p>
        </p:txBody>
      </p:sp>
      <p:sp>
        <p:nvSpPr>
          <p:cNvPr id="162" name="#"/>
          <p:cNvSpPr txBox="1"/>
          <p:nvPr/>
        </p:nvSpPr>
        <p:spPr>
          <a:xfrm>
            <a:off x="23240398" y="319834"/>
            <a:ext cx="368574" cy="62004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sz="3600" b="0" i="0" u="none" strike="noStrike" kern="0" cap="none" spc="0" normalizeH="0" baseline="0" noProof="0" dirty="0">
                <a:ln>
                  <a:noFill/>
                </a:ln>
                <a:solidFill>
                  <a:srgbClr val="FFFFFF"/>
                </a:solidFill>
                <a:effectLst/>
                <a:uLnTx/>
                <a:uFillTx/>
                <a:latin typeface="Arial"/>
                <a:cs typeface="Arial"/>
                <a:sym typeface="Arial"/>
              </a:rPr>
              <a:t>#</a:t>
            </a:r>
          </a:p>
        </p:txBody>
      </p:sp>
    </p:spTree>
    <p:extLst>
      <p:ext uri="{BB962C8B-B14F-4D97-AF65-F5344CB8AC3E}">
        <p14:creationId xmlns:p14="http://schemas.microsoft.com/office/powerpoint/2010/main" val="39096404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0" y="149918"/>
            <a:ext cx="10776989" cy="157992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9600" b="0">
                <a:solidFill>
                  <a:srgbClr val="0183BF"/>
                </a:solidFill>
                <a:latin typeface="Arial"/>
                <a:ea typeface="Arial"/>
                <a:cs typeface="Arial"/>
                <a:sym typeface="Arial"/>
              </a:defRPr>
            </a:lvl1pPr>
          </a:lstStyle>
          <a:p>
            <a:r>
              <a:rPr lang="en-US" dirty="0"/>
              <a:t>Template Purpose</a:t>
            </a:r>
            <a:endParaRPr dirty="0"/>
          </a:p>
        </p:txBody>
      </p:sp>
      <p:sp>
        <p:nvSpPr>
          <p:cNvPr id="159" name="Line"/>
          <p:cNvSpPr/>
          <p:nvPr/>
        </p:nvSpPr>
        <p:spPr>
          <a:xfrm>
            <a:off x="0" y="1776609"/>
            <a:ext cx="18422019" cy="1"/>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162" name="#"/>
          <p:cNvSpPr txBox="1"/>
          <p:nvPr/>
        </p:nvSpPr>
        <p:spPr>
          <a:xfrm>
            <a:off x="23240398" y="319834"/>
            <a:ext cx="368574" cy="62004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sp>
        <p:nvSpPr>
          <p:cNvPr id="2" name="TextBox 1">
            <a:extLst>
              <a:ext uri="{FF2B5EF4-FFF2-40B4-BE49-F238E27FC236}">
                <a16:creationId xmlns:a16="http://schemas.microsoft.com/office/drawing/2014/main" id="{D0154133-B492-4B06-92D4-00C266F36E8E}"/>
              </a:ext>
            </a:extLst>
          </p:cNvPr>
          <p:cNvSpPr txBox="1"/>
          <p:nvPr/>
        </p:nvSpPr>
        <p:spPr>
          <a:xfrm>
            <a:off x="673406" y="1856664"/>
            <a:ext cx="20207165" cy="111271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685800" lvl="0" indent="-685800" algn="just" defTabSz="1828800" hangingPunct="1">
              <a:spcBef>
                <a:spcPct val="20000"/>
              </a:spcBef>
              <a:buFont typeface="Arial" pitchFamily="34" charset="0"/>
              <a:buChar char="•"/>
              <a:defRPr/>
            </a:pPr>
            <a:r>
              <a:rPr lang="en-US" sz="5600" b="0" kern="1200" dirty="0">
                <a:solidFill>
                  <a:prstClr val="black"/>
                </a:solidFill>
                <a:latin typeface="Arial" panose="020B0604020202020204" pitchFamily="34" charset="0"/>
                <a:ea typeface="+mn-ea"/>
                <a:cs typeface="Arial" panose="020B0604020202020204" pitchFamily="34" charset="0"/>
              </a:rPr>
              <a:t>Addresses non-compliant PMY/MMY submissions</a:t>
            </a:r>
          </a:p>
          <a:p>
            <a:pPr marL="1600200" lvl="1" indent="-685800" algn="just" defTabSz="1828800" hangingPunct="1">
              <a:spcBef>
                <a:spcPct val="20000"/>
              </a:spcBef>
              <a:buFont typeface="Arial" panose="020B0604020202020204" pitchFamily="34" charset="0"/>
              <a:buChar char="•"/>
              <a:defRPr/>
            </a:pPr>
            <a:r>
              <a:rPr lang="en-US" sz="5600" b="0" kern="1200" dirty="0">
                <a:solidFill>
                  <a:prstClr val="black"/>
                </a:solidFill>
                <a:latin typeface="Arial" panose="020B0604020202020204" pitchFamily="34" charset="0"/>
                <a:ea typeface="+mn-ea"/>
                <a:cs typeface="Arial" panose="020B0604020202020204" pitchFamily="34" charset="0"/>
              </a:rPr>
              <a:t>Encourages complete data submissions</a:t>
            </a:r>
          </a:p>
          <a:p>
            <a:pPr marL="1600200" lvl="1" indent="-685800" algn="just" defTabSz="1828800" hangingPunct="1">
              <a:spcBef>
                <a:spcPct val="20000"/>
              </a:spcBef>
              <a:buFont typeface="Arial" panose="020B0604020202020204" pitchFamily="34" charset="0"/>
              <a:buChar char="•"/>
              <a:defRPr/>
            </a:pPr>
            <a:r>
              <a:rPr lang="en-US" sz="5600" b="0" kern="1200" dirty="0">
                <a:solidFill>
                  <a:prstClr val="black"/>
                </a:solidFill>
                <a:latin typeface="Arial" panose="020B0604020202020204" pitchFamily="34" charset="0"/>
                <a:ea typeface="+mn-ea"/>
                <a:cs typeface="Arial" panose="020B0604020202020204" pitchFamily="34" charset="0"/>
              </a:rPr>
              <a:t>Corrects inaccurate data</a:t>
            </a:r>
          </a:p>
          <a:p>
            <a:pPr marL="1600200" lvl="1" indent="-685800" algn="just" defTabSz="1828800" hangingPunct="1">
              <a:spcBef>
                <a:spcPct val="20000"/>
              </a:spcBef>
              <a:buFont typeface="Arial" panose="020B0604020202020204" pitchFamily="34" charset="0"/>
              <a:buChar char="•"/>
              <a:defRPr/>
            </a:pPr>
            <a:r>
              <a:rPr lang="en-US" sz="5600" b="0" kern="1200" dirty="0">
                <a:solidFill>
                  <a:prstClr val="black"/>
                </a:solidFill>
                <a:latin typeface="Arial" panose="020B0604020202020204" pitchFamily="34" charset="0"/>
                <a:ea typeface="+mn-ea"/>
                <a:cs typeface="Arial" panose="020B0604020202020204" pitchFamily="34" charset="0"/>
              </a:rPr>
              <a:t>Standardizes the data</a:t>
            </a:r>
          </a:p>
          <a:p>
            <a:pPr marL="685800" lvl="0" indent="-685800" algn="just" defTabSz="1828800" hangingPunct="1">
              <a:spcBef>
                <a:spcPct val="20000"/>
              </a:spcBef>
              <a:buFont typeface="Arial" pitchFamily="34" charset="0"/>
              <a:buChar char="•"/>
              <a:defRPr/>
            </a:pPr>
            <a:r>
              <a:rPr lang="en-US" sz="5600" b="0" kern="1200" dirty="0">
                <a:solidFill>
                  <a:prstClr val="black"/>
                </a:solidFill>
                <a:latin typeface="Arial" panose="020B0604020202020204" pitchFamily="34" charset="0"/>
                <a:ea typeface="+mn-ea"/>
                <a:cs typeface="Arial" panose="020B0604020202020204" pitchFamily="34" charset="0"/>
              </a:rPr>
              <a:t>Requires same data for PMY/MMY submissions</a:t>
            </a:r>
          </a:p>
          <a:p>
            <a:pPr marL="685800" lvl="0" indent="-685800" algn="just" defTabSz="1828800" hangingPunct="1">
              <a:spcBef>
                <a:spcPct val="20000"/>
              </a:spcBef>
              <a:buFont typeface="Arial" pitchFamily="34" charset="0"/>
              <a:buChar char="•"/>
              <a:defRPr/>
            </a:pPr>
            <a:r>
              <a:rPr lang="en-US" sz="5600" b="0" kern="1200" dirty="0">
                <a:solidFill>
                  <a:prstClr val="black"/>
                </a:solidFill>
                <a:latin typeface="Arial" panose="020B0604020202020204" pitchFamily="34" charset="0"/>
                <a:ea typeface="+mn-ea"/>
                <a:cs typeface="Arial" panose="020B0604020202020204" pitchFamily="34" charset="0"/>
              </a:rPr>
              <a:t>Uses same data as EPA final data</a:t>
            </a:r>
          </a:p>
          <a:p>
            <a:pPr marL="685800" lvl="0" indent="-685800" algn="just" defTabSz="1828800" hangingPunct="1">
              <a:spcBef>
                <a:spcPct val="20000"/>
              </a:spcBef>
              <a:buFont typeface="Arial" pitchFamily="34" charset="0"/>
              <a:buChar char="•"/>
              <a:defRPr/>
            </a:pPr>
            <a:r>
              <a:rPr lang="en-US" sz="5400" b="0" kern="1200" dirty="0">
                <a:solidFill>
                  <a:prstClr val="black"/>
                </a:solidFill>
                <a:latin typeface="Arial" panose="020B0604020202020204" pitchFamily="34" charset="0"/>
                <a:ea typeface="+mn-ea"/>
                <a:cs typeface="Arial" panose="020B0604020202020204" pitchFamily="34" charset="0"/>
              </a:rPr>
              <a:t>Will aide with audits and compliance testing</a:t>
            </a:r>
          </a:p>
          <a:p>
            <a:pPr marL="685800" lvl="0" indent="-685800" algn="just" defTabSz="1828800" hangingPunct="1">
              <a:spcBef>
                <a:spcPct val="20000"/>
              </a:spcBef>
              <a:buFont typeface="Arial" pitchFamily="34" charset="0"/>
              <a:buChar char="•"/>
              <a:defRPr/>
            </a:pPr>
            <a:r>
              <a:rPr lang="en-US" sz="5400" b="0" kern="1200" dirty="0">
                <a:solidFill>
                  <a:prstClr val="black"/>
                </a:solidFill>
                <a:latin typeface="Arial" panose="020B0604020202020204" pitchFamily="34" charset="0"/>
                <a:ea typeface="+mn-ea"/>
                <a:cs typeface="Arial" panose="020B0604020202020204" pitchFamily="34" charset="0"/>
              </a:rPr>
              <a:t>Will help identify potential compliance issues</a:t>
            </a:r>
          </a:p>
          <a:p>
            <a:pPr marL="685800" lvl="0" indent="-685800" algn="just" defTabSz="1828800" hangingPunct="1">
              <a:spcBef>
                <a:spcPct val="20000"/>
              </a:spcBef>
              <a:buFont typeface="Arial" pitchFamily="34" charset="0"/>
              <a:buChar char="•"/>
              <a:defRPr/>
            </a:pPr>
            <a:r>
              <a:rPr lang="en-US" sz="5400" b="0" kern="1200" dirty="0">
                <a:solidFill>
                  <a:prstClr val="black"/>
                </a:solidFill>
                <a:latin typeface="Arial" panose="020B0604020202020204" pitchFamily="34" charset="0"/>
                <a:ea typeface="+mn-ea"/>
                <a:cs typeface="Arial" panose="020B0604020202020204" pitchFamily="34" charset="0"/>
              </a:rPr>
              <a:t>Allows better projections of industry trends which we will use to shape new CAFE standards</a:t>
            </a:r>
          </a:p>
          <a:p>
            <a:pPr marL="685800" lvl="0" indent="-685800" algn="just" defTabSz="1828800" hangingPunct="1">
              <a:spcBef>
                <a:spcPct val="20000"/>
              </a:spcBef>
              <a:buFont typeface="Arial" pitchFamily="34" charset="0"/>
              <a:buChar char="•"/>
              <a:defRPr/>
            </a:pPr>
            <a:r>
              <a:rPr lang="en-US" sz="5400" b="0" kern="1200" dirty="0">
                <a:solidFill>
                  <a:prstClr val="black"/>
                </a:solidFill>
                <a:latin typeface="Arial" panose="020B0604020202020204" pitchFamily="34" charset="0"/>
                <a:ea typeface="+mn-ea"/>
                <a:cs typeface="Arial" panose="020B0604020202020204" pitchFamily="34" charset="0"/>
              </a:rPr>
              <a:t>Collects more detailed AC and OC data</a:t>
            </a:r>
            <a:endParaRPr lang="en-US" sz="4600" b="0" kern="1200" dirty="0">
              <a:solidFill>
                <a:prstClr val="black"/>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55288734"/>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Steering Wheel"/>
          <p:cNvSpPr/>
          <p:nvPr/>
        </p:nvSpPr>
        <p:spPr>
          <a:xfrm>
            <a:off x="10967686" y="1596324"/>
            <a:ext cx="2448628" cy="244862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45" y="0"/>
                  <a:pt x="0" y="4845"/>
                  <a:pt x="0" y="10800"/>
                </a:cubicBezTo>
                <a:cubicBezTo>
                  <a:pt x="0" y="16755"/>
                  <a:pt x="4845" y="21600"/>
                  <a:pt x="10800" y="21600"/>
                </a:cubicBezTo>
                <a:cubicBezTo>
                  <a:pt x="16755" y="21600"/>
                  <a:pt x="21600" y="16755"/>
                  <a:pt x="21600" y="10800"/>
                </a:cubicBezTo>
                <a:cubicBezTo>
                  <a:pt x="21600" y="4845"/>
                  <a:pt x="16755" y="0"/>
                  <a:pt x="10800" y="0"/>
                </a:cubicBezTo>
                <a:close/>
                <a:moveTo>
                  <a:pt x="10800" y="2260"/>
                </a:moveTo>
                <a:cubicBezTo>
                  <a:pt x="15072" y="2260"/>
                  <a:pt x="18622" y="5411"/>
                  <a:pt x="19244" y="9512"/>
                </a:cubicBezTo>
                <a:cubicBezTo>
                  <a:pt x="18366" y="9557"/>
                  <a:pt x="15960" y="9552"/>
                  <a:pt x="13922" y="8382"/>
                </a:cubicBezTo>
                <a:cubicBezTo>
                  <a:pt x="13922" y="8382"/>
                  <a:pt x="12269" y="7476"/>
                  <a:pt x="10749" y="7476"/>
                </a:cubicBezTo>
                <a:lnTo>
                  <a:pt x="10589" y="7476"/>
                </a:lnTo>
                <a:cubicBezTo>
                  <a:pt x="9069" y="7476"/>
                  <a:pt x="7417" y="8382"/>
                  <a:pt x="7417" y="8382"/>
                </a:cubicBezTo>
                <a:cubicBezTo>
                  <a:pt x="5554" y="9451"/>
                  <a:pt x="3387" y="9548"/>
                  <a:pt x="2356" y="9523"/>
                </a:cubicBezTo>
                <a:cubicBezTo>
                  <a:pt x="2974" y="5417"/>
                  <a:pt x="6525" y="2260"/>
                  <a:pt x="10800" y="2260"/>
                </a:cubicBezTo>
                <a:close/>
                <a:moveTo>
                  <a:pt x="10800" y="8873"/>
                </a:moveTo>
                <a:cubicBezTo>
                  <a:pt x="11715" y="8873"/>
                  <a:pt x="12457" y="9615"/>
                  <a:pt x="12457" y="10530"/>
                </a:cubicBezTo>
                <a:cubicBezTo>
                  <a:pt x="12457" y="11445"/>
                  <a:pt x="11715" y="12187"/>
                  <a:pt x="10800" y="12187"/>
                </a:cubicBezTo>
                <a:cubicBezTo>
                  <a:pt x="9885" y="12187"/>
                  <a:pt x="9143" y="11445"/>
                  <a:pt x="9143" y="10530"/>
                </a:cubicBezTo>
                <a:cubicBezTo>
                  <a:pt x="9143" y="9615"/>
                  <a:pt x="9885" y="8873"/>
                  <a:pt x="10800" y="8873"/>
                </a:cubicBezTo>
                <a:close/>
                <a:moveTo>
                  <a:pt x="2433" y="12521"/>
                </a:moveTo>
                <a:lnTo>
                  <a:pt x="6056" y="12521"/>
                </a:lnTo>
                <a:cubicBezTo>
                  <a:pt x="6056" y="12521"/>
                  <a:pt x="9126" y="12580"/>
                  <a:pt x="9126" y="15295"/>
                </a:cubicBezTo>
                <a:lnTo>
                  <a:pt x="9126" y="19175"/>
                </a:lnTo>
                <a:cubicBezTo>
                  <a:pt x="5773" y="18506"/>
                  <a:pt x="3121" y="15868"/>
                  <a:pt x="2433" y="12521"/>
                </a:cubicBezTo>
                <a:close/>
                <a:moveTo>
                  <a:pt x="15400" y="12521"/>
                </a:moveTo>
                <a:lnTo>
                  <a:pt x="19167" y="12521"/>
                </a:lnTo>
                <a:cubicBezTo>
                  <a:pt x="18469" y="15915"/>
                  <a:pt x="15752" y="18579"/>
                  <a:pt x="12331" y="19200"/>
                </a:cubicBezTo>
                <a:lnTo>
                  <a:pt x="12331" y="15295"/>
                </a:lnTo>
                <a:cubicBezTo>
                  <a:pt x="12331" y="12580"/>
                  <a:pt x="15400" y="12521"/>
                  <a:pt x="15400" y="12521"/>
                </a:cubicBezTo>
                <a:close/>
              </a:path>
            </a:pathLst>
          </a:custGeom>
          <a:solidFill>
            <a:srgbClr val="5E5E5E"/>
          </a:solidFill>
          <a:ln w="12700">
            <a:miter lim="400000"/>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pic>
        <p:nvPicPr>
          <p:cNvPr id="187" name="pasted-image.pdf" descr="pasted-image.pdf"/>
          <p:cNvPicPr>
            <a:picLocks noChangeAspect="1"/>
          </p:cNvPicPr>
          <p:nvPr/>
        </p:nvPicPr>
        <p:blipFill>
          <a:blip r:embed="rId3"/>
          <a:stretch>
            <a:fillRect/>
          </a:stretch>
        </p:blipFill>
        <p:spPr>
          <a:xfrm>
            <a:off x="10153285" y="761535"/>
            <a:ext cx="4077430" cy="4118205"/>
          </a:xfrm>
          <a:prstGeom prst="rect">
            <a:avLst/>
          </a:prstGeom>
          <a:ln w="12700">
            <a:miter lim="400000"/>
          </a:ln>
        </p:spPr>
      </p:pic>
      <p:sp>
        <p:nvSpPr>
          <p:cNvPr id="188" name="HEADER"/>
          <p:cNvSpPr txBox="1"/>
          <p:nvPr/>
        </p:nvSpPr>
        <p:spPr>
          <a:xfrm>
            <a:off x="8138008" y="5695074"/>
            <a:ext cx="8107990"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9600" b="0">
                <a:solidFill>
                  <a:srgbClr val="0183B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9600" b="0" i="0" u="none" strike="noStrike" kern="0" cap="none" spc="0" normalizeH="0" baseline="0" noProof="0" dirty="0">
                <a:ln>
                  <a:noFill/>
                </a:ln>
                <a:solidFill>
                  <a:srgbClr val="0183BF"/>
                </a:solidFill>
                <a:effectLst/>
                <a:uLnTx/>
                <a:uFillTx/>
                <a:latin typeface="Arial"/>
                <a:cs typeface="Arial"/>
                <a:sym typeface="Arial"/>
              </a:rPr>
              <a:t>Demonstration</a:t>
            </a:r>
            <a:endParaRPr kumimoji="0" sz="9600" b="0" i="0" u="none" strike="noStrike" kern="0" cap="none" spc="0" normalizeH="0" baseline="0" noProof="0" dirty="0">
              <a:ln>
                <a:noFill/>
              </a:ln>
              <a:solidFill>
                <a:srgbClr val="0183BF"/>
              </a:solidFill>
              <a:effectLst/>
              <a:uLnTx/>
              <a:uFillTx/>
              <a:latin typeface="Arial"/>
              <a:cs typeface="Arial"/>
              <a:sym typeface="Arial"/>
            </a:endParaRPr>
          </a:p>
        </p:txBody>
      </p:sp>
      <p:sp>
        <p:nvSpPr>
          <p:cNvPr id="189" name="Rectangle"/>
          <p:cNvSpPr/>
          <p:nvPr/>
        </p:nvSpPr>
        <p:spPr>
          <a:xfrm>
            <a:off x="8411412" y="7450974"/>
            <a:ext cx="7561176" cy="100118"/>
          </a:xfrm>
          <a:prstGeom prst="rect">
            <a:avLst/>
          </a:prstGeom>
          <a:solidFill>
            <a:srgbClr val="0083BF"/>
          </a:solidFill>
          <a:ln w="12700">
            <a:miter lim="400000"/>
          </a:ln>
        </p:spPr>
        <p:txBody>
          <a:bodyPr lIns="0" tIns="0" rIns="0" bIns="0" anchor="ctr"/>
          <a:lstStyle/>
          <a:p>
            <a:pPr marL="0" marR="0" lvl="0" indent="0" algn="ctr" defTabSz="825500" rtl="0" eaLnBrk="1" fontAlgn="auto" latinLnBrk="0" hangingPunct="0">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190"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p:cNvSpPr txBox="1"/>
          <p:nvPr/>
        </p:nvSpPr>
        <p:spPr>
          <a:xfrm>
            <a:off x="5126119" y="9997044"/>
            <a:ext cx="14648415" cy="706284"/>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nSpc>
                <a:spcPct val="120000"/>
              </a:lnSpc>
              <a:defRPr sz="3600" b="0">
                <a:solidFill>
                  <a:srgbClr val="5E5E5E"/>
                </a:solidFill>
                <a:latin typeface="Arial"/>
                <a:ea typeface="Arial"/>
                <a:cs typeface="Arial"/>
                <a:sym typeface="Arial"/>
              </a:defRPr>
            </a:lvl1pPr>
          </a:lstStyle>
          <a:p>
            <a:pPr marL="0" marR="0" lvl="0" indent="0" algn="ctr" defTabSz="825500" rtl="0" eaLnBrk="1" fontAlgn="auto" latinLnBrk="0" hangingPunct="0">
              <a:lnSpc>
                <a:spcPct val="120000"/>
              </a:lnSpc>
              <a:spcBef>
                <a:spcPts val="0"/>
              </a:spcBef>
              <a:spcAft>
                <a:spcPts val="0"/>
              </a:spcAft>
              <a:buClrTx/>
              <a:buSzTx/>
              <a:buFontTx/>
              <a:buNone/>
              <a:tabLst/>
              <a:defRPr/>
            </a:pPr>
            <a:r>
              <a:rPr kumimoji="0" lang="en-US" sz="3600" b="0" i="0" u="none" strike="noStrike" kern="0" cap="none" spc="0" normalizeH="0" baseline="0" noProof="0" dirty="0">
                <a:ln>
                  <a:noFill/>
                </a:ln>
                <a:solidFill>
                  <a:srgbClr val="5E5E5E"/>
                </a:solidFill>
                <a:effectLst/>
                <a:uLnTx/>
                <a:uFillTx/>
                <a:latin typeface="Arial"/>
                <a:cs typeface="Arial"/>
                <a:sym typeface="Arial"/>
              </a:rPr>
              <a:t>how to fill out the credit value reporting template</a:t>
            </a:r>
            <a:endParaRPr kumimoji="0" sz="3600" b="0" i="0" u="none" strike="noStrike" kern="0" cap="none" spc="0" normalizeH="0" baseline="0" noProof="0" dirty="0">
              <a:ln>
                <a:noFill/>
              </a:ln>
              <a:solidFill>
                <a:srgbClr val="5E5E5E"/>
              </a:solidFill>
              <a:effectLst/>
              <a:uLnTx/>
              <a:uFillTx/>
              <a:latin typeface="Arial"/>
              <a:cs typeface="Arial"/>
              <a:sym typeface="Arial"/>
            </a:endParaRPr>
          </a:p>
        </p:txBody>
      </p:sp>
      <p:sp>
        <p:nvSpPr>
          <p:cNvPr id="191" name="#"/>
          <p:cNvSpPr txBox="1"/>
          <p:nvPr/>
        </p:nvSpPr>
        <p:spPr>
          <a:xfrm>
            <a:off x="23240398" y="319834"/>
            <a:ext cx="368574" cy="62004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sz="3600" b="0" i="0" u="none" strike="noStrike" kern="0" cap="none" spc="0" normalizeH="0" baseline="0" noProof="0" dirty="0">
                <a:ln>
                  <a:noFill/>
                </a:ln>
                <a:solidFill>
                  <a:srgbClr val="FFFFFF"/>
                </a:solidFill>
                <a:effectLst/>
                <a:uLnTx/>
                <a:uFillTx/>
                <a:latin typeface="Arial"/>
                <a:cs typeface="Arial"/>
                <a:sym typeface="Arial"/>
              </a:rPr>
              <a:t>#</a:t>
            </a: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720"/>
            <a:ext cx="24441778" cy="13764720"/>
          </a:xfrm>
          <a:prstGeom prst="rect">
            <a:avLst/>
          </a:prstGeom>
        </p:spPr>
      </p:pic>
      <p:sp>
        <p:nvSpPr>
          <p:cNvPr id="10" name="Rectangle"/>
          <p:cNvSpPr/>
          <p:nvPr/>
        </p:nvSpPr>
        <p:spPr>
          <a:xfrm>
            <a:off x="1" y="-48720"/>
            <a:ext cx="24441778" cy="13764720"/>
          </a:xfrm>
          <a:prstGeom prst="rect">
            <a:avLst/>
          </a:prstGeom>
          <a:gradFill>
            <a:gsLst>
              <a:gs pos="0">
                <a:srgbClr val="0083BF">
                  <a:alpha val="74445"/>
                </a:srgbClr>
              </a:gs>
              <a:gs pos="49964">
                <a:srgbClr val="006292">
                  <a:alpha val="74445"/>
                </a:srgbClr>
              </a:gs>
              <a:gs pos="100000">
                <a:srgbClr val="004065">
                  <a:alpha val="74445"/>
                </a:srgbClr>
              </a:gs>
            </a:gsLst>
            <a:lin ang="540000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200" dirty="0"/>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16312" t="35186" r="16003" b="39159"/>
          <a:stretch/>
        </p:blipFill>
        <p:spPr>
          <a:xfrm>
            <a:off x="3788096" y="1480619"/>
            <a:ext cx="15185572" cy="4648978"/>
          </a:xfrm>
          <a:prstGeom prst="rect">
            <a:avLst/>
          </a:prstGeom>
        </p:spPr>
      </p:pic>
      <p:sp>
        <p:nvSpPr>
          <p:cNvPr id="121" name="PRESENTATION TITLE"/>
          <p:cNvSpPr txBox="1"/>
          <p:nvPr/>
        </p:nvSpPr>
        <p:spPr>
          <a:xfrm>
            <a:off x="1289796" y="6129597"/>
            <a:ext cx="21257384" cy="1456809"/>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9600" b="0">
                <a:solidFill>
                  <a:srgbClr val="FFFFFF"/>
                </a:solidFill>
                <a:latin typeface="Arial"/>
                <a:ea typeface="Arial"/>
                <a:cs typeface="Arial"/>
                <a:sym typeface="Arial"/>
              </a:defRPr>
            </a:lvl1pPr>
          </a:lstStyle>
          <a:p>
            <a:pPr algn="ctr"/>
            <a:r>
              <a:rPr lang="en-US" sz="8800" dirty="0">
                <a:solidFill>
                  <a:schemeClr val="bg1"/>
                </a:solidFill>
              </a:rPr>
              <a:t>CAFE Compliance 101</a:t>
            </a:r>
          </a:p>
        </p:txBody>
      </p:sp>
      <p:sp>
        <p:nvSpPr>
          <p:cNvPr id="122" name="Rectangle"/>
          <p:cNvSpPr/>
          <p:nvPr/>
        </p:nvSpPr>
        <p:spPr>
          <a:xfrm>
            <a:off x="11380882" y="8453778"/>
            <a:ext cx="1680012" cy="265688"/>
          </a:xfrm>
          <a:prstGeom prst="rect">
            <a:avLst/>
          </a:prstGeom>
          <a:solidFill>
            <a:srgbClr val="D5D5D5"/>
          </a:solidFill>
          <a:ln w="12700">
            <a:miter lim="400000"/>
          </a:ln>
        </p:spPr>
        <p:txBody>
          <a:bodyPr lIns="0" tIns="0" rIns="0" bIns="0" anchor="ctr"/>
          <a:lstStyle/>
          <a:p>
            <a:pPr>
              <a:defRPr sz="3200" b="0">
                <a:solidFill>
                  <a:srgbClr val="D5D5D5"/>
                </a:solidFill>
                <a:latin typeface="+mn-lt"/>
                <a:ea typeface="+mn-ea"/>
                <a:cs typeface="+mn-cs"/>
                <a:sym typeface="Helvetica Neue Medium"/>
              </a:defRPr>
            </a:pPr>
            <a:endParaRPr sz="3200" dirty="0"/>
          </a:p>
        </p:txBody>
      </p:sp>
      <p:sp>
        <p:nvSpPr>
          <p:cNvPr id="123" name="Subheading"/>
          <p:cNvSpPr txBox="1"/>
          <p:nvPr/>
        </p:nvSpPr>
        <p:spPr>
          <a:xfrm>
            <a:off x="4615543" y="9593965"/>
            <a:ext cx="16851086" cy="1333698"/>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5800" b="0" i="1">
                <a:solidFill>
                  <a:srgbClr val="FFFFFF"/>
                </a:solidFill>
                <a:latin typeface="Arial"/>
                <a:ea typeface="Arial"/>
                <a:cs typeface="Arial"/>
                <a:sym typeface="Arial"/>
              </a:defRPr>
            </a:lvl1pPr>
          </a:lstStyle>
          <a:p>
            <a:r>
              <a:rPr lang="en-US" sz="4000" dirty="0">
                <a:solidFill>
                  <a:schemeClr val="bg1"/>
                </a:solidFill>
              </a:rPr>
              <a:t>Office of Vehicle Safety Compliance (OVSC) Fuel Efficiency Group</a:t>
            </a:r>
          </a:p>
          <a:p>
            <a:endParaRPr lang="en-US" sz="4000" dirty="0"/>
          </a:p>
        </p:txBody>
      </p:sp>
      <p:sp>
        <p:nvSpPr>
          <p:cNvPr id="124" name="xx. xx. 2018"/>
          <p:cNvSpPr txBox="1"/>
          <p:nvPr/>
        </p:nvSpPr>
        <p:spPr>
          <a:xfrm>
            <a:off x="10828700" y="11502437"/>
            <a:ext cx="2410917" cy="65659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i="1">
                <a:solidFill>
                  <a:srgbClr val="FFFFFF"/>
                </a:solidFill>
                <a:latin typeface="Arial"/>
                <a:ea typeface="Arial"/>
                <a:cs typeface="Arial"/>
                <a:sym typeface="Arial"/>
              </a:defRPr>
            </a:lvl1pPr>
          </a:lstStyle>
          <a:p>
            <a:r>
              <a:rPr lang="en-US" dirty="0">
                <a:solidFill>
                  <a:schemeClr val="bg1"/>
                </a:solidFill>
              </a:rPr>
              <a:t>07.12.2022</a:t>
            </a:r>
            <a:endParaRPr dirty="0">
              <a:solidFill>
                <a:schemeClr val="bg1"/>
              </a:solidFill>
            </a:endParaRP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77" y="0"/>
            <a:ext cx="24441778" cy="13716000"/>
          </a:xfrm>
          <a:prstGeom prst="rect">
            <a:avLst/>
          </a:prstGeom>
        </p:spPr>
      </p:pic>
      <p:sp>
        <p:nvSpPr>
          <p:cNvPr id="146" name="Rectangle"/>
          <p:cNvSpPr/>
          <p:nvPr/>
        </p:nvSpPr>
        <p:spPr>
          <a:xfrm>
            <a:off x="-57776" y="-1"/>
            <a:ext cx="5975976" cy="13716002"/>
          </a:xfrm>
          <a:prstGeom prst="rect">
            <a:avLst/>
          </a:prstGeom>
          <a:gradFill>
            <a:gsLst>
              <a:gs pos="0">
                <a:srgbClr val="0083BF">
                  <a:alpha val="74445"/>
                </a:srgbClr>
              </a:gs>
              <a:gs pos="49964">
                <a:srgbClr val="006292">
                  <a:alpha val="74445"/>
                </a:srgbClr>
              </a:gs>
              <a:gs pos="100000">
                <a:srgbClr val="004065">
                  <a:alpha val="74445"/>
                </a:srgbClr>
              </a:gs>
            </a:gsLst>
            <a:lin ang="540000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200" dirty="0"/>
          </a:p>
        </p:txBody>
      </p:sp>
      <p:sp>
        <p:nvSpPr>
          <p:cNvPr id="147" name="SECTION TITLE"/>
          <p:cNvSpPr txBox="1"/>
          <p:nvPr/>
        </p:nvSpPr>
        <p:spPr>
          <a:xfrm>
            <a:off x="177799" y="4085128"/>
            <a:ext cx="6549574" cy="3057247"/>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9600" b="0">
                <a:solidFill>
                  <a:srgbClr val="FFFFFF"/>
                </a:solidFill>
                <a:latin typeface="Arial"/>
                <a:ea typeface="Arial"/>
                <a:cs typeface="Arial"/>
                <a:sym typeface="Arial"/>
              </a:defRPr>
            </a:lvl1pPr>
          </a:lstStyle>
          <a:p>
            <a:r>
              <a:rPr lang="en-US" dirty="0"/>
              <a:t>Relevant History</a:t>
            </a:r>
            <a:endParaRPr dirty="0"/>
          </a:p>
        </p:txBody>
      </p:sp>
      <p:sp>
        <p:nvSpPr>
          <p:cNvPr id="7" name="Content Placeholder 2">
            <a:extLst>
              <a:ext uri="{FF2B5EF4-FFF2-40B4-BE49-F238E27FC236}">
                <a16:creationId xmlns:a16="http://schemas.microsoft.com/office/drawing/2014/main" id="{FFD30492-64E1-4C19-A6E8-EE275FAE871A}"/>
              </a:ext>
            </a:extLst>
          </p:cNvPr>
          <p:cNvSpPr txBox="1">
            <a:spLocks/>
          </p:cNvSpPr>
          <p:nvPr/>
        </p:nvSpPr>
        <p:spPr>
          <a:xfrm>
            <a:off x="6153775" y="203202"/>
            <a:ext cx="18052430" cy="13157200"/>
          </a:xfrm>
          <a:prstGeom prst="rect">
            <a:avLst/>
          </a:prstGeom>
          <a:solidFill>
            <a:schemeClr val="bg1">
              <a:alpha val="75000"/>
            </a:schemeClr>
          </a:solidFill>
        </p:spPr>
        <p:txBody>
          <a:bodyPr vert="horz" lIns="182880" tIns="91440" rIns="182880" bIns="91440" rtlCol="0" anchor="ctr">
            <a:normAutofit/>
          </a:bodyPr>
          <a:lstStyle>
            <a:lvl1pPr marL="0" indent="0" algn="ctr" defTabSz="914400" rtl="0" eaLnBrk="1" latinLnBrk="0" hangingPunct="1">
              <a:lnSpc>
                <a:spcPct val="90000"/>
              </a:lnSpc>
              <a:spcBef>
                <a:spcPts val="1400"/>
              </a:spcBef>
              <a:buClr>
                <a:schemeClr val="accent1"/>
              </a:buClr>
              <a:buSzPct val="80000"/>
              <a:buFont typeface="Corbel" pitchFamily="34" charset="0"/>
              <a:buNone/>
              <a:defRPr sz="2200" kern="1200">
                <a:solidFill>
                  <a:srgbClr val="FFFFFF"/>
                </a:solidFill>
                <a:latin typeface="+mn-lt"/>
                <a:ea typeface="+mn-ea"/>
                <a:cs typeface="+mn-cs"/>
              </a:defRPr>
            </a:lvl1pPr>
            <a:lvl2pPr marL="457200" indent="0" algn="ctr" defTabSz="914400" rtl="0" eaLnBrk="1" latinLnBrk="0" hangingPunct="1">
              <a:lnSpc>
                <a:spcPct val="90000"/>
              </a:lnSpc>
              <a:spcBef>
                <a:spcPts val="200"/>
              </a:spcBef>
              <a:spcAft>
                <a:spcPts val="400"/>
              </a:spcAft>
              <a:buClr>
                <a:schemeClr val="accent1"/>
              </a:buClr>
              <a:buSzPct val="80000"/>
              <a:buFont typeface="Corbel" pitchFamily="34" charset="0"/>
              <a:buNone/>
              <a:defRPr sz="2200" kern="1200">
                <a:solidFill>
                  <a:schemeClr val="accent1"/>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SzPct val="80000"/>
              <a:buFont typeface="Corbel" pitchFamily="34" charset="0"/>
              <a:buNone/>
              <a:defRPr sz="2200" kern="1200">
                <a:solidFill>
                  <a:schemeClr val="accent1"/>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SzPct val="80000"/>
              <a:buFont typeface="Corbel" pitchFamily="34" charset="0"/>
              <a:buNone/>
              <a:defRPr sz="2000" kern="1200">
                <a:solidFill>
                  <a:schemeClr val="accent1"/>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SzPct val="80000"/>
              <a:buFont typeface="Corbel" pitchFamily="34" charset="0"/>
              <a:buNone/>
              <a:defRPr sz="2000" kern="1200">
                <a:solidFill>
                  <a:schemeClr val="accent1"/>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SzPct val="80000"/>
              <a:buFont typeface="Corbel" pitchFamily="34" charset="0"/>
              <a:buNone/>
              <a:defRPr sz="2000" kern="1200">
                <a:solidFill>
                  <a:schemeClr val="accent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SzPct val="80000"/>
              <a:buFont typeface="Corbel" pitchFamily="34" charset="0"/>
              <a:buNone/>
              <a:defRPr sz="2000" kern="1200">
                <a:solidFill>
                  <a:schemeClr val="accent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SzPct val="80000"/>
              <a:buFont typeface="Corbel" pitchFamily="34" charset="0"/>
              <a:buNone/>
              <a:defRPr sz="2000" kern="1200">
                <a:solidFill>
                  <a:schemeClr val="accent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SzPct val="80000"/>
              <a:buFont typeface="Corbel" pitchFamily="34" charset="0"/>
              <a:buNone/>
              <a:defRPr sz="2000" kern="1200">
                <a:solidFill>
                  <a:schemeClr val="accent1"/>
                </a:solidFill>
                <a:latin typeface="+mn-lt"/>
                <a:ea typeface="+mn-ea"/>
                <a:cs typeface="+mn-cs"/>
              </a:defRPr>
            </a:lvl9pPr>
          </a:lstStyle>
          <a:p>
            <a:pPr marL="685800" indent="-685800" algn="l">
              <a:buFont typeface="Arial" panose="020B0604020202020204" pitchFamily="34" charset="0"/>
              <a:buChar char="•"/>
              <a:defRPr/>
            </a:pPr>
            <a:r>
              <a:rPr lang="en-US" sz="4400" b="0" dirty="0">
                <a:solidFill>
                  <a:schemeClr val="tx1"/>
                </a:solidFill>
                <a:latin typeface="Arial" panose="020B0604020202020204" pitchFamily="34" charset="0"/>
                <a:cs typeface="Arial" panose="020B0604020202020204" pitchFamily="34" charset="0"/>
              </a:rPr>
              <a:t>In 1978, the Energy Policy and Conservation Act (EPCA) established the CAFE Program, 49 USC 329:</a:t>
            </a:r>
          </a:p>
          <a:p>
            <a:pPr marL="1600200" lvl="1" indent="-685800" algn="l">
              <a:buFont typeface="Arial" panose="020B0604020202020204" pitchFamily="34" charset="0"/>
              <a:buChar char="•"/>
              <a:defRPr/>
            </a:pPr>
            <a:r>
              <a:rPr lang="en-US" sz="4000" b="0" dirty="0">
                <a:solidFill>
                  <a:schemeClr val="tx1"/>
                </a:solidFill>
                <a:latin typeface="Arial" panose="020B0604020202020204" pitchFamily="34" charset="0"/>
                <a:cs typeface="Arial" panose="020B0604020202020204" pitchFamily="34" charset="0"/>
              </a:rPr>
              <a:t>Flat CAFE standards with periodic increases for the first several model years</a:t>
            </a:r>
          </a:p>
          <a:p>
            <a:pPr marL="2514600" lvl="2" indent="-685800" algn="l">
              <a:buFont typeface="Arial" panose="020B0604020202020204" pitchFamily="34" charset="0"/>
              <a:buChar char="•"/>
              <a:defRPr/>
            </a:pPr>
            <a:r>
              <a:rPr lang="en-US" sz="4000" b="0" dirty="0">
                <a:solidFill>
                  <a:schemeClr val="tx1"/>
                </a:solidFill>
                <a:latin typeface="Arial" panose="020B0604020202020204" pitchFamily="34" charset="0"/>
                <a:cs typeface="Arial" panose="020B0604020202020204" pitchFamily="34" charset="0"/>
              </a:rPr>
              <a:t>Separate standards for domestic passenger cars, import passenger cars, and light trucks, with compliance separately for each</a:t>
            </a:r>
          </a:p>
          <a:p>
            <a:pPr marL="1600200" lvl="1" indent="-685800" algn="l">
              <a:buFont typeface="Arial" panose="020B0604020202020204" pitchFamily="34" charset="0"/>
              <a:buChar char="•"/>
              <a:defRPr/>
            </a:pPr>
            <a:r>
              <a:rPr lang="en-US" sz="4000" b="0" dirty="0">
                <a:solidFill>
                  <a:schemeClr val="tx1"/>
                </a:solidFill>
                <a:latin typeface="Arial" panose="020B0604020202020204" pitchFamily="34" charset="0"/>
                <a:cs typeface="Arial" panose="020B0604020202020204" pitchFamily="34" charset="0"/>
              </a:rPr>
              <a:t>Roles for both NHTSA and EPA</a:t>
            </a:r>
          </a:p>
          <a:p>
            <a:pPr marL="2514600" lvl="2" indent="-685800" algn="l">
              <a:buFont typeface="Arial" panose="020B0604020202020204" pitchFamily="34" charset="0"/>
              <a:buChar char="•"/>
              <a:defRPr/>
            </a:pPr>
            <a:r>
              <a:rPr lang="en-US" sz="4000" b="0" dirty="0">
                <a:solidFill>
                  <a:schemeClr val="tx1"/>
                </a:solidFill>
                <a:latin typeface="Arial" panose="020B0604020202020204" pitchFamily="34" charset="0"/>
                <a:cs typeface="Arial" panose="020B0604020202020204" pitchFamily="34" charset="0"/>
              </a:rPr>
              <a:t>NHTSA establishes the CAFE standards and administers the CAFE program</a:t>
            </a:r>
          </a:p>
          <a:p>
            <a:pPr marL="2514600" lvl="2" indent="-685800" algn="l">
              <a:buFont typeface="Arial" panose="020B0604020202020204" pitchFamily="34" charset="0"/>
              <a:buChar char="•"/>
              <a:defRPr/>
            </a:pPr>
            <a:r>
              <a:rPr lang="en-US" sz="4000" b="0" dirty="0">
                <a:solidFill>
                  <a:schemeClr val="tx1"/>
                </a:solidFill>
                <a:latin typeface="Arial" panose="020B0604020202020204" pitchFamily="34" charset="0"/>
                <a:cs typeface="Arial" panose="020B0604020202020204" pitchFamily="34" charset="0"/>
              </a:rPr>
              <a:t>EPA validates manufacturers’ final compliance values and provides them to NHTSA as a basis for NHTSA enforcement</a:t>
            </a:r>
          </a:p>
          <a:p>
            <a:pPr marL="1600200" lvl="1" indent="-685800" algn="l">
              <a:buFont typeface="Arial" panose="020B0604020202020204" pitchFamily="34" charset="0"/>
              <a:buChar char="•"/>
              <a:defRPr/>
            </a:pPr>
            <a:r>
              <a:rPr lang="en-US" sz="4000" b="0" dirty="0">
                <a:solidFill>
                  <a:schemeClr val="tx1"/>
                </a:solidFill>
                <a:latin typeface="Arial" panose="020B0604020202020204" pitchFamily="34" charset="0"/>
                <a:cs typeface="Arial" panose="020B0604020202020204" pitchFamily="34" charset="0"/>
              </a:rPr>
              <a:t>Credit program established for manufacturers</a:t>
            </a:r>
          </a:p>
          <a:p>
            <a:pPr marL="2514600" lvl="2" indent="-685800" algn="l">
              <a:buFont typeface="Arial" panose="020B0604020202020204" pitchFamily="34" charset="0"/>
              <a:buChar char="•"/>
              <a:defRPr/>
            </a:pPr>
            <a:r>
              <a:rPr lang="en-US" sz="4000" b="0" dirty="0">
                <a:solidFill>
                  <a:schemeClr val="tx1"/>
                </a:solidFill>
                <a:latin typeface="Arial" panose="020B0604020202020204" pitchFamily="34" charset="0"/>
                <a:cs typeface="Arial" panose="020B0604020202020204" pitchFamily="34" charset="0"/>
              </a:rPr>
              <a:t>Earned credits could be carried forward/backwards to resolve a current MY deficit </a:t>
            </a:r>
          </a:p>
          <a:p>
            <a:pPr marL="685800" indent="-685800" algn="l">
              <a:buFont typeface="Arial" panose="020B0604020202020204" pitchFamily="34" charset="0"/>
              <a:buChar char="•"/>
              <a:defRPr/>
            </a:pPr>
            <a:r>
              <a:rPr lang="en-US" sz="4400" b="0" dirty="0">
                <a:solidFill>
                  <a:schemeClr val="tx1"/>
                </a:solidFill>
                <a:latin typeface="Arial" panose="020B0604020202020204" pitchFamily="34" charset="0"/>
                <a:cs typeface="Arial" panose="020B0604020202020204" pitchFamily="34" charset="0"/>
              </a:rPr>
              <a:t>In 2007, the Energy Independence and Security Act (EISA) amended EPCA:</a:t>
            </a:r>
          </a:p>
          <a:p>
            <a:pPr marL="1600200" lvl="1" indent="-685800" algn="l">
              <a:buFont typeface="Arial" panose="020B0604020202020204" pitchFamily="34" charset="0"/>
              <a:buChar char="•"/>
              <a:defRPr/>
            </a:pPr>
            <a:r>
              <a:rPr lang="en-US" sz="4000" b="0" dirty="0">
                <a:solidFill>
                  <a:schemeClr val="tx1"/>
                </a:solidFill>
                <a:latin typeface="Arial" panose="020B0604020202020204" pitchFamily="34" charset="0"/>
                <a:cs typeface="Arial" panose="020B0604020202020204" pitchFamily="34" charset="0"/>
              </a:rPr>
              <a:t>Passenger car and light truck standards to be based on footprint beginning in 2011</a:t>
            </a:r>
          </a:p>
          <a:p>
            <a:pPr marL="1600200" lvl="1" indent="-685800" algn="l">
              <a:buFont typeface="Arial" panose="020B0604020202020204" pitchFamily="34" charset="0"/>
              <a:buChar char="•"/>
              <a:defRPr/>
            </a:pPr>
            <a:r>
              <a:rPr lang="en-US" sz="4000" b="0" dirty="0">
                <a:solidFill>
                  <a:schemeClr val="tx1"/>
                </a:solidFill>
                <a:latin typeface="Arial" panose="020B0604020202020204" pitchFamily="34" charset="0"/>
                <a:cs typeface="Arial" panose="020B0604020202020204" pitchFamily="34" charset="0"/>
              </a:rPr>
              <a:t>Separate minimum standard for domestic passenger cars</a:t>
            </a:r>
          </a:p>
          <a:p>
            <a:pPr marL="1600200" lvl="1" indent="-685800" algn="l">
              <a:buFont typeface="Arial" panose="020B0604020202020204" pitchFamily="34" charset="0"/>
              <a:buChar char="•"/>
              <a:defRPr/>
            </a:pPr>
            <a:r>
              <a:rPr lang="en-US" sz="4000" b="0" dirty="0">
                <a:solidFill>
                  <a:schemeClr val="tx1"/>
                </a:solidFill>
                <a:latin typeface="Arial" panose="020B0604020202020204" pitchFamily="34" charset="0"/>
                <a:cs typeface="Arial" panose="020B0604020202020204" pitchFamily="34" charset="0"/>
              </a:rPr>
              <a:t>Introduced credit trades and transfers, and extended carry-forward period from 3 to 5 years</a:t>
            </a:r>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77" y="-1"/>
            <a:ext cx="24441778" cy="13716002"/>
          </a:xfrm>
          <a:prstGeom prst="rect">
            <a:avLst/>
          </a:prstGeom>
        </p:spPr>
      </p:pic>
      <p:sp>
        <p:nvSpPr>
          <p:cNvPr id="146" name="Rectangle"/>
          <p:cNvSpPr/>
          <p:nvPr/>
        </p:nvSpPr>
        <p:spPr>
          <a:xfrm>
            <a:off x="-57777" y="-1"/>
            <a:ext cx="9252790" cy="13716002"/>
          </a:xfrm>
          <a:prstGeom prst="rect">
            <a:avLst/>
          </a:prstGeom>
          <a:gradFill>
            <a:gsLst>
              <a:gs pos="0">
                <a:srgbClr val="0083BF">
                  <a:alpha val="74445"/>
                </a:srgbClr>
              </a:gs>
              <a:gs pos="49964">
                <a:srgbClr val="006292">
                  <a:alpha val="74445"/>
                </a:srgbClr>
              </a:gs>
              <a:gs pos="100000">
                <a:srgbClr val="004065">
                  <a:alpha val="74445"/>
                </a:srgbClr>
              </a:gs>
            </a:gsLst>
            <a:lin ang="540000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200" dirty="0"/>
          </a:p>
        </p:txBody>
      </p:sp>
      <p:sp>
        <p:nvSpPr>
          <p:cNvPr id="147" name="SECTION TITLE"/>
          <p:cNvSpPr txBox="1"/>
          <p:nvPr/>
        </p:nvSpPr>
        <p:spPr>
          <a:xfrm>
            <a:off x="95678" y="1805670"/>
            <a:ext cx="8819724" cy="3057247"/>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9600" b="0">
                <a:solidFill>
                  <a:srgbClr val="FFFFFF"/>
                </a:solidFill>
                <a:latin typeface="Arial"/>
                <a:ea typeface="Arial"/>
                <a:cs typeface="Arial"/>
                <a:sym typeface="Arial"/>
              </a:defRPr>
            </a:lvl1pPr>
          </a:lstStyle>
          <a:p>
            <a:pPr algn="ctr"/>
            <a:r>
              <a:rPr lang="en-US" dirty="0"/>
              <a:t>CAFE Regulations</a:t>
            </a:r>
            <a:endParaRPr dirty="0"/>
          </a:p>
        </p:txBody>
      </p:sp>
      <p:sp>
        <p:nvSpPr>
          <p:cNvPr id="148" name="Rectangle"/>
          <p:cNvSpPr/>
          <p:nvPr/>
        </p:nvSpPr>
        <p:spPr>
          <a:xfrm>
            <a:off x="3723296" y="5222614"/>
            <a:ext cx="1680012" cy="265688"/>
          </a:xfrm>
          <a:prstGeom prst="rect">
            <a:avLst/>
          </a:prstGeom>
          <a:solidFill>
            <a:srgbClr val="D5D5D5"/>
          </a:solidFill>
          <a:ln w="12700">
            <a:miter lim="400000"/>
          </a:ln>
        </p:spPr>
        <p:txBody>
          <a:bodyPr lIns="0" tIns="0" rIns="0" bIns="0" anchor="ctr"/>
          <a:lstStyle/>
          <a:p>
            <a:pPr>
              <a:defRPr sz="3200" b="0">
                <a:solidFill>
                  <a:srgbClr val="D5D5D5"/>
                </a:solidFill>
                <a:latin typeface="+mn-lt"/>
                <a:ea typeface="+mn-ea"/>
                <a:cs typeface="+mn-cs"/>
                <a:sym typeface="Helvetica Neue Medium"/>
              </a:defRPr>
            </a:pPr>
            <a:endParaRPr sz="3200" dirty="0"/>
          </a:p>
        </p:txBody>
      </p:sp>
      <p:sp>
        <p:nvSpPr>
          <p:cNvPr id="149" name="Brief description of section"/>
          <p:cNvSpPr txBox="1"/>
          <p:nvPr/>
        </p:nvSpPr>
        <p:spPr>
          <a:xfrm>
            <a:off x="753302" y="5848000"/>
            <a:ext cx="7620000" cy="4411464"/>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5800" b="0" i="1">
                <a:solidFill>
                  <a:srgbClr val="FFFFFF"/>
                </a:solidFill>
                <a:latin typeface="Arial"/>
                <a:ea typeface="Arial"/>
                <a:cs typeface="Arial"/>
                <a:sym typeface="Arial"/>
              </a:defRPr>
            </a:lvl1pPr>
          </a:lstStyle>
          <a:p>
            <a:r>
              <a:rPr lang="en-US" sz="5600" dirty="0">
                <a:latin typeface="Arial" panose="020B0604020202020204" pitchFamily="34" charset="0"/>
                <a:cs typeface="Arial" panose="020B0604020202020204" pitchFamily="34" charset="0"/>
              </a:rPr>
              <a:t>Congress established 49 USC 329 and NHTSA established several CAFE regulations in response</a:t>
            </a:r>
          </a:p>
        </p:txBody>
      </p:sp>
      <p:sp>
        <p:nvSpPr>
          <p:cNvPr id="3" name="Rectangle 2">
            <a:extLst>
              <a:ext uri="{FF2B5EF4-FFF2-40B4-BE49-F238E27FC236}">
                <a16:creationId xmlns:a16="http://schemas.microsoft.com/office/drawing/2014/main" id="{098DF517-4872-4986-A15F-E49B26F655A7}"/>
              </a:ext>
            </a:extLst>
          </p:cNvPr>
          <p:cNvSpPr/>
          <p:nvPr/>
        </p:nvSpPr>
        <p:spPr>
          <a:xfrm>
            <a:off x="9684382" y="1422401"/>
            <a:ext cx="13988420" cy="10433625"/>
          </a:xfrm>
          <a:prstGeom prst="rect">
            <a:avLst/>
          </a:prstGeom>
          <a:solidFill>
            <a:schemeClr val="bg1">
              <a:alpha val="75000"/>
            </a:schemeClr>
          </a:solidFill>
        </p:spPr>
        <p:txBody>
          <a:bodyPr wrap="square">
            <a:spAutoFit/>
          </a:bodyPr>
          <a:lstStyle/>
          <a:p>
            <a:pPr marL="685800" indent="-685800" algn="l">
              <a:buFont typeface="Arial" panose="020B0604020202020204" pitchFamily="34" charset="0"/>
              <a:buChar char="•"/>
            </a:pPr>
            <a:r>
              <a:rPr lang="en-US" sz="4800" b="0" dirty="0">
                <a:latin typeface="Arial" panose="020B0604020202020204" pitchFamily="34" charset="0"/>
                <a:cs typeface="Arial" panose="020B0604020202020204" pitchFamily="34" charset="0"/>
              </a:rPr>
              <a:t>49 CFR 523 - Vehicle Classification</a:t>
            </a:r>
          </a:p>
          <a:p>
            <a:pPr marL="685800" indent="-685800" algn="l">
              <a:buFont typeface="Arial" panose="020B0604020202020204" pitchFamily="34" charset="0"/>
              <a:buChar char="•"/>
            </a:pPr>
            <a:r>
              <a:rPr lang="en-US" sz="4800" b="0" dirty="0">
                <a:latin typeface="Arial" panose="020B0604020202020204" pitchFamily="34" charset="0"/>
                <a:cs typeface="Arial" panose="020B0604020202020204" pitchFamily="34" charset="0"/>
              </a:rPr>
              <a:t>49 CFR 525 - Exemptions from CAFE Standards [for Low-Volume Mfrs]</a:t>
            </a:r>
          </a:p>
          <a:p>
            <a:pPr marL="685800" indent="-685800" algn="l">
              <a:buFont typeface="Arial" panose="020B0604020202020204" pitchFamily="34" charset="0"/>
              <a:buChar char="•"/>
            </a:pPr>
            <a:r>
              <a:rPr lang="en-US" sz="4800" b="0" dirty="0">
                <a:latin typeface="Arial" panose="020B0604020202020204" pitchFamily="34" charset="0"/>
                <a:cs typeface="Arial" panose="020B0604020202020204" pitchFamily="34" charset="0"/>
              </a:rPr>
              <a:t>49 CFR 531 - Passenger Car CAFE Standards</a:t>
            </a:r>
          </a:p>
          <a:p>
            <a:pPr marL="685800" indent="-685800" algn="l">
              <a:buFont typeface="Arial" panose="020B0604020202020204" pitchFamily="34" charset="0"/>
              <a:buChar char="•"/>
            </a:pPr>
            <a:r>
              <a:rPr lang="en-US" sz="4800" b="0" dirty="0">
                <a:latin typeface="Arial" panose="020B0604020202020204" pitchFamily="34" charset="0"/>
                <a:cs typeface="Arial" panose="020B0604020202020204" pitchFamily="34" charset="0"/>
              </a:rPr>
              <a:t>49 CFR 533 - Light Truck CAFE Standards</a:t>
            </a:r>
          </a:p>
          <a:p>
            <a:pPr marL="685800" indent="-685800" algn="l">
              <a:buFont typeface="Arial" panose="020B0604020202020204" pitchFamily="34" charset="0"/>
              <a:buChar char="•"/>
            </a:pPr>
            <a:r>
              <a:rPr lang="en-US" sz="4800" b="0" dirty="0">
                <a:latin typeface="Arial" panose="020B0604020202020204" pitchFamily="34" charset="0"/>
                <a:cs typeface="Arial" panose="020B0604020202020204" pitchFamily="34" charset="0"/>
              </a:rPr>
              <a:t>49 CFR 534 - Rights and Responsibilities of Manufacturers in the Context of Changes in Corporate Relationships</a:t>
            </a:r>
          </a:p>
          <a:p>
            <a:pPr marL="685800" indent="-685800" algn="l">
              <a:buFont typeface="Arial" panose="020B0604020202020204" pitchFamily="34" charset="0"/>
              <a:buChar char="•"/>
            </a:pPr>
            <a:r>
              <a:rPr lang="en-US" sz="4800" b="0" dirty="0">
                <a:latin typeface="Arial" panose="020B0604020202020204" pitchFamily="34" charset="0"/>
                <a:cs typeface="Arial" panose="020B0604020202020204" pitchFamily="34" charset="0"/>
              </a:rPr>
              <a:t>49 CFR 536 - Transfer and Trading of Fuel Economy Credits</a:t>
            </a:r>
          </a:p>
          <a:p>
            <a:pPr marL="685800" indent="-685800" algn="l">
              <a:buFont typeface="Arial" panose="020B0604020202020204" pitchFamily="34" charset="0"/>
              <a:buChar char="•"/>
            </a:pPr>
            <a:r>
              <a:rPr lang="en-US" sz="4800" b="0" dirty="0">
                <a:latin typeface="Arial" panose="020B0604020202020204" pitchFamily="34" charset="0"/>
                <a:cs typeface="Arial" panose="020B0604020202020204" pitchFamily="34" charset="0"/>
              </a:rPr>
              <a:t>49 CFR 537 - Fuel Economy Reports</a:t>
            </a:r>
          </a:p>
          <a:p>
            <a:pPr marL="685800" indent="-685800" algn="l">
              <a:buFont typeface="Arial" panose="020B0604020202020204" pitchFamily="34" charset="0"/>
              <a:buChar char="•"/>
            </a:pPr>
            <a:r>
              <a:rPr lang="en-US" sz="4800" b="0" dirty="0">
                <a:latin typeface="Arial" panose="020B0604020202020204" pitchFamily="34" charset="0"/>
                <a:cs typeface="Arial" panose="020B0604020202020204" pitchFamily="34" charset="0"/>
              </a:rPr>
              <a:t>49 CFR 538 - Manufacturing Incentives for Alternative Fuel Vehicles</a:t>
            </a:r>
          </a:p>
          <a:p>
            <a:pPr marL="685800" indent="-685800" algn="l">
              <a:buFont typeface="Arial" panose="020B0604020202020204" pitchFamily="34" charset="0"/>
              <a:buChar char="•"/>
            </a:pPr>
            <a:r>
              <a:rPr lang="en-US" sz="4800" b="0" dirty="0">
                <a:latin typeface="Arial" panose="020B0604020202020204" pitchFamily="34" charset="0"/>
                <a:cs typeface="Arial" panose="020B0604020202020204" pitchFamily="34" charset="0"/>
              </a:rPr>
              <a:t>49 CFR 575.401 - Fuel Economy Labeling</a:t>
            </a:r>
          </a:p>
        </p:txBody>
      </p:sp>
      <p:sp>
        <p:nvSpPr>
          <p:cNvPr id="8" name="TextBox 7">
            <a:extLst>
              <a:ext uri="{FF2B5EF4-FFF2-40B4-BE49-F238E27FC236}">
                <a16:creationId xmlns:a16="http://schemas.microsoft.com/office/drawing/2014/main" id="{6D7751F5-0804-4325-B904-8C98295B7A1F}"/>
              </a:ext>
            </a:extLst>
          </p:cNvPr>
          <p:cNvSpPr txBox="1"/>
          <p:nvPr/>
        </p:nvSpPr>
        <p:spPr>
          <a:xfrm>
            <a:off x="290454" y="11856026"/>
            <a:ext cx="8430172" cy="1323439"/>
          </a:xfrm>
          <a:prstGeom prst="rect">
            <a:avLst/>
          </a:prstGeom>
          <a:noFill/>
        </p:spPr>
        <p:txBody>
          <a:bodyPr wrap="square" rtlCol="0">
            <a:spAutoFit/>
          </a:bodyPr>
          <a:lstStyle/>
          <a:p>
            <a:r>
              <a:rPr lang="en-US" sz="4000" b="0" dirty="0">
                <a:solidFill>
                  <a:schemeClr val="bg1"/>
                </a:solidFill>
                <a:latin typeface="Arial" panose="020B0604020202020204" pitchFamily="34" charset="0"/>
                <a:cs typeface="Arial" panose="020B0604020202020204" pitchFamily="34" charset="0"/>
              </a:rPr>
              <a:t>To find the text of these regulations please see: https://www.ecfr.gov/</a:t>
            </a: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r="41263"/>
          <a:stretch/>
        </p:blipFill>
        <p:spPr>
          <a:xfrm>
            <a:off x="-1358" y="0"/>
            <a:ext cx="12588760" cy="13716000"/>
          </a:xfrm>
          <a:prstGeom prst="rect">
            <a:avLst/>
          </a:prstGeom>
        </p:spPr>
      </p:pic>
      <p:sp>
        <p:nvSpPr>
          <p:cNvPr id="195" name="HEADER"/>
          <p:cNvSpPr txBox="1"/>
          <p:nvPr/>
        </p:nvSpPr>
        <p:spPr>
          <a:xfrm>
            <a:off x="12179987" y="369332"/>
            <a:ext cx="12121886" cy="2318583"/>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9600" b="0">
                <a:solidFill>
                  <a:srgbClr val="0183BF"/>
                </a:solidFill>
                <a:latin typeface="Arial"/>
                <a:ea typeface="Arial"/>
                <a:cs typeface="Arial"/>
                <a:sym typeface="Arial"/>
              </a:defRPr>
            </a:lvl1pPr>
          </a:lstStyle>
          <a:p>
            <a:r>
              <a:rPr lang="en-US" sz="7200" dirty="0"/>
              <a:t>Current Footprint Based Standards</a:t>
            </a:r>
            <a:endParaRPr sz="7200" dirty="0"/>
          </a:p>
        </p:txBody>
      </p:sp>
      <p:sp>
        <p:nvSpPr>
          <p:cNvPr id="200" name="#"/>
          <p:cNvSpPr txBox="1"/>
          <p:nvPr/>
        </p:nvSpPr>
        <p:spPr>
          <a:xfrm>
            <a:off x="23245149" y="301563"/>
            <a:ext cx="359073" cy="656590"/>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graphicFrame>
        <p:nvGraphicFramePr>
          <p:cNvPr id="10" name="Content Placeholder 3">
            <a:extLst>
              <a:ext uri="{FF2B5EF4-FFF2-40B4-BE49-F238E27FC236}">
                <a16:creationId xmlns:a16="http://schemas.microsoft.com/office/drawing/2014/main" id="{091742AA-21F4-48D8-99AF-BBD2B17F491C}"/>
              </a:ext>
            </a:extLst>
          </p:cNvPr>
          <p:cNvGraphicFramePr>
            <a:graphicFrameLocks/>
          </p:cNvGraphicFramePr>
          <p:nvPr/>
        </p:nvGraphicFramePr>
        <p:xfrm>
          <a:off x="2731664" y="3047987"/>
          <a:ext cx="7254732" cy="10190078"/>
        </p:xfrm>
        <a:graphic>
          <a:graphicData uri="http://schemas.openxmlformats.org/drawingml/2006/table">
            <a:tbl>
              <a:tblPr firstRow="1" firstCol="1" bandRow="1">
                <a:tableStyleId>{5940675A-B579-460E-94D1-54222C63F5DA}</a:tableStyleId>
              </a:tblPr>
              <a:tblGrid>
                <a:gridCol w="3132494">
                  <a:extLst>
                    <a:ext uri="{9D8B030D-6E8A-4147-A177-3AD203B41FA5}">
                      <a16:colId xmlns:a16="http://schemas.microsoft.com/office/drawing/2014/main" val="2796081595"/>
                    </a:ext>
                  </a:extLst>
                </a:gridCol>
                <a:gridCol w="4122238">
                  <a:extLst>
                    <a:ext uri="{9D8B030D-6E8A-4147-A177-3AD203B41FA5}">
                      <a16:colId xmlns:a16="http://schemas.microsoft.com/office/drawing/2014/main" val="1928350499"/>
                    </a:ext>
                  </a:extLst>
                </a:gridCol>
              </a:tblGrid>
              <a:tr h="1192094">
                <a:tc>
                  <a:txBody>
                    <a:bodyPr/>
                    <a:lstStyle/>
                    <a:p>
                      <a:pPr marL="228600" indent="0" algn="ctr">
                        <a:lnSpc>
                          <a:spcPct val="150000"/>
                        </a:lnSpc>
                      </a:pPr>
                      <a:r>
                        <a:rPr lang="en-US" sz="2400" dirty="0">
                          <a:effectLst/>
                        </a:rPr>
                        <a:t>Model year</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7160" marR="137160" marT="0" marB="0" anchor="ctr">
                    <a:solidFill>
                      <a:schemeClr val="bg1"/>
                    </a:solidFill>
                  </a:tcPr>
                </a:tc>
                <a:tc>
                  <a:txBody>
                    <a:bodyPr/>
                    <a:lstStyle/>
                    <a:p>
                      <a:pPr marL="228600" indent="0" algn="ctr">
                        <a:lnSpc>
                          <a:spcPct val="150000"/>
                        </a:lnSpc>
                      </a:pPr>
                      <a:r>
                        <a:rPr lang="en-US" sz="2400" dirty="0">
                          <a:effectLst/>
                        </a:rPr>
                        <a:t>Minimum standard</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7160" marR="137160" marT="0" marB="0" anchor="ctr">
                    <a:solidFill>
                      <a:schemeClr val="bg1"/>
                    </a:solidFill>
                  </a:tcPr>
                </a:tc>
                <a:extLst>
                  <a:ext uri="{0D108BD9-81ED-4DB2-BD59-A6C34878D82A}">
                    <a16:rowId xmlns:a16="http://schemas.microsoft.com/office/drawing/2014/main" val="1641468667"/>
                  </a:ext>
                </a:extLst>
              </a:tr>
              <a:tr h="562374">
                <a:tc>
                  <a:txBody>
                    <a:bodyPr/>
                    <a:lstStyle/>
                    <a:p>
                      <a:pPr marL="228600" marR="0" indent="0" algn="ctr">
                        <a:lnSpc>
                          <a:spcPct val="150000"/>
                        </a:lnSpc>
                        <a:spcBef>
                          <a:spcPts val="0"/>
                        </a:spcBef>
                        <a:spcAft>
                          <a:spcPts val="0"/>
                        </a:spcAft>
                      </a:pPr>
                      <a:r>
                        <a:rPr lang="en-US" sz="2400" dirty="0">
                          <a:effectLst/>
                        </a:rPr>
                        <a:t>2011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tc>
                  <a:txBody>
                    <a:bodyPr/>
                    <a:lstStyle/>
                    <a:p>
                      <a:pPr marL="228600" marR="0" indent="0" algn="ctr">
                        <a:lnSpc>
                          <a:spcPct val="150000"/>
                        </a:lnSpc>
                        <a:spcBef>
                          <a:spcPts val="0"/>
                        </a:spcBef>
                        <a:spcAft>
                          <a:spcPts val="0"/>
                        </a:spcAft>
                      </a:pPr>
                      <a:r>
                        <a:rPr lang="en-US" sz="2400" dirty="0">
                          <a:effectLst/>
                        </a:rPr>
                        <a:t>27.8</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extLst>
                  <a:ext uri="{0D108BD9-81ED-4DB2-BD59-A6C34878D82A}">
                    <a16:rowId xmlns:a16="http://schemas.microsoft.com/office/drawing/2014/main" val="744594900"/>
                  </a:ext>
                </a:extLst>
              </a:tr>
              <a:tr h="562374">
                <a:tc>
                  <a:txBody>
                    <a:bodyPr/>
                    <a:lstStyle/>
                    <a:p>
                      <a:pPr marL="228600" marR="0" indent="0" algn="ctr">
                        <a:lnSpc>
                          <a:spcPct val="150000"/>
                        </a:lnSpc>
                        <a:spcBef>
                          <a:spcPts val="0"/>
                        </a:spcBef>
                        <a:spcAft>
                          <a:spcPts val="0"/>
                        </a:spcAft>
                      </a:pPr>
                      <a:r>
                        <a:rPr lang="en-US" sz="2400" dirty="0">
                          <a:effectLst/>
                        </a:rPr>
                        <a:t>2012</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tc>
                  <a:txBody>
                    <a:bodyPr/>
                    <a:lstStyle/>
                    <a:p>
                      <a:pPr marL="228600" marR="0" indent="0" algn="ctr">
                        <a:lnSpc>
                          <a:spcPct val="150000"/>
                        </a:lnSpc>
                        <a:spcBef>
                          <a:spcPts val="0"/>
                        </a:spcBef>
                        <a:spcAft>
                          <a:spcPts val="0"/>
                        </a:spcAft>
                      </a:pPr>
                      <a:r>
                        <a:rPr lang="en-US" sz="2400" dirty="0">
                          <a:effectLst/>
                        </a:rPr>
                        <a:t>30.7</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extLst>
                  <a:ext uri="{0D108BD9-81ED-4DB2-BD59-A6C34878D82A}">
                    <a16:rowId xmlns:a16="http://schemas.microsoft.com/office/drawing/2014/main" val="1214514154"/>
                  </a:ext>
                </a:extLst>
              </a:tr>
              <a:tr h="562374">
                <a:tc>
                  <a:txBody>
                    <a:bodyPr/>
                    <a:lstStyle/>
                    <a:p>
                      <a:pPr marL="228600" marR="0" indent="0" algn="ctr">
                        <a:lnSpc>
                          <a:spcPct val="150000"/>
                        </a:lnSpc>
                        <a:spcBef>
                          <a:spcPts val="0"/>
                        </a:spcBef>
                        <a:spcAft>
                          <a:spcPts val="0"/>
                        </a:spcAft>
                      </a:pPr>
                      <a:r>
                        <a:rPr lang="en-US" sz="2400" dirty="0">
                          <a:effectLst/>
                        </a:rPr>
                        <a:t>2013</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tc>
                  <a:txBody>
                    <a:bodyPr/>
                    <a:lstStyle/>
                    <a:p>
                      <a:pPr marL="228600" marR="0" indent="0" algn="ctr">
                        <a:lnSpc>
                          <a:spcPct val="150000"/>
                        </a:lnSpc>
                        <a:spcBef>
                          <a:spcPts val="0"/>
                        </a:spcBef>
                        <a:spcAft>
                          <a:spcPts val="0"/>
                        </a:spcAft>
                      </a:pPr>
                      <a:r>
                        <a:rPr lang="en-US" sz="2400" dirty="0">
                          <a:effectLst/>
                        </a:rPr>
                        <a:t>31.4</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extLst>
                  <a:ext uri="{0D108BD9-81ED-4DB2-BD59-A6C34878D82A}">
                    <a16:rowId xmlns:a16="http://schemas.microsoft.com/office/drawing/2014/main" val="1566136200"/>
                  </a:ext>
                </a:extLst>
              </a:tr>
              <a:tr h="562374">
                <a:tc>
                  <a:txBody>
                    <a:bodyPr/>
                    <a:lstStyle/>
                    <a:p>
                      <a:pPr marL="228600" marR="0" indent="0" algn="ctr">
                        <a:lnSpc>
                          <a:spcPct val="150000"/>
                        </a:lnSpc>
                        <a:spcBef>
                          <a:spcPts val="0"/>
                        </a:spcBef>
                        <a:spcAft>
                          <a:spcPts val="0"/>
                        </a:spcAft>
                      </a:pPr>
                      <a:r>
                        <a:rPr lang="en-US" sz="2400" dirty="0">
                          <a:effectLst/>
                        </a:rPr>
                        <a:t>2014</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tc>
                  <a:txBody>
                    <a:bodyPr/>
                    <a:lstStyle/>
                    <a:p>
                      <a:pPr marL="228600" marR="0" indent="0" algn="ctr">
                        <a:lnSpc>
                          <a:spcPct val="150000"/>
                        </a:lnSpc>
                        <a:spcBef>
                          <a:spcPts val="0"/>
                        </a:spcBef>
                        <a:spcAft>
                          <a:spcPts val="0"/>
                        </a:spcAft>
                      </a:pPr>
                      <a:r>
                        <a:rPr lang="en-US" sz="2400" dirty="0">
                          <a:effectLst/>
                        </a:rPr>
                        <a:t>32.1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extLst>
                  <a:ext uri="{0D108BD9-81ED-4DB2-BD59-A6C34878D82A}">
                    <a16:rowId xmlns:a16="http://schemas.microsoft.com/office/drawing/2014/main" val="3025119530"/>
                  </a:ext>
                </a:extLst>
              </a:tr>
              <a:tr h="562374">
                <a:tc>
                  <a:txBody>
                    <a:bodyPr/>
                    <a:lstStyle/>
                    <a:p>
                      <a:pPr marL="228600" marR="0" indent="0" algn="ctr">
                        <a:lnSpc>
                          <a:spcPct val="150000"/>
                        </a:lnSpc>
                        <a:spcBef>
                          <a:spcPts val="0"/>
                        </a:spcBef>
                        <a:spcAft>
                          <a:spcPts val="0"/>
                        </a:spcAft>
                      </a:pPr>
                      <a:r>
                        <a:rPr lang="en-US" sz="2400" dirty="0">
                          <a:effectLst/>
                        </a:rPr>
                        <a:t>2015</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tc>
                  <a:txBody>
                    <a:bodyPr/>
                    <a:lstStyle/>
                    <a:p>
                      <a:pPr marL="228600" marR="0" indent="0" algn="ctr">
                        <a:lnSpc>
                          <a:spcPct val="150000"/>
                        </a:lnSpc>
                        <a:spcBef>
                          <a:spcPts val="0"/>
                        </a:spcBef>
                        <a:spcAft>
                          <a:spcPts val="0"/>
                        </a:spcAft>
                      </a:pPr>
                      <a:r>
                        <a:rPr lang="en-US" sz="2400" dirty="0">
                          <a:effectLst/>
                        </a:rPr>
                        <a:t>33.3</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extLst>
                  <a:ext uri="{0D108BD9-81ED-4DB2-BD59-A6C34878D82A}">
                    <a16:rowId xmlns:a16="http://schemas.microsoft.com/office/drawing/2014/main" val="1523610969"/>
                  </a:ext>
                </a:extLst>
              </a:tr>
              <a:tr h="562374">
                <a:tc>
                  <a:txBody>
                    <a:bodyPr/>
                    <a:lstStyle/>
                    <a:p>
                      <a:pPr marL="228600" marR="0" indent="0" algn="ctr">
                        <a:lnSpc>
                          <a:spcPct val="150000"/>
                        </a:lnSpc>
                        <a:spcBef>
                          <a:spcPts val="0"/>
                        </a:spcBef>
                        <a:spcAft>
                          <a:spcPts val="0"/>
                        </a:spcAft>
                      </a:pPr>
                      <a:r>
                        <a:rPr lang="en-US" sz="2400" dirty="0">
                          <a:effectLst/>
                        </a:rPr>
                        <a:t>2016</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tc>
                  <a:txBody>
                    <a:bodyPr/>
                    <a:lstStyle/>
                    <a:p>
                      <a:pPr marL="228600" marR="0" indent="0" algn="ctr">
                        <a:lnSpc>
                          <a:spcPct val="150000"/>
                        </a:lnSpc>
                        <a:spcBef>
                          <a:spcPts val="0"/>
                        </a:spcBef>
                        <a:spcAft>
                          <a:spcPts val="0"/>
                        </a:spcAft>
                      </a:pPr>
                      <a:r>
                        <a:rPr lang="en-US" sz="2400" dirty="0">
                          <a:effectLst/>
                        </a:rPr>
                        <a:t>34.7</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extLst>
                  <a:ext uri="{0D108BD9-81ED-4DB2-BD59-A6C34878D82A}">
                    <a16:rowId xmlns:a16="http://schemas.microsoft.com/office/drawing/2014/main" val="881703159"/>
                  </a:ext>
                </a:extLst>
              </a:tr>
              <a:tr h="562374">
                <a:tc>
                  <a:txBody>
                    <a:bodyPr/>
                    <a:lstStyle/>
                    <a:p>
                      <a:pPr marL="228600" marR="0" indent="0" algn="ctr">
                        <a:lnSpc>
                          <a:spcPct val="150000"/>
                        </a:lnSpc>
                        <a:spcBef>
                          <a:spcPts val="0"/>
                        </a:spcBef>
                        <a:spcAft>
                          <a:spcPts val="0"/>
                        </a:spcAft>
                      </a:pPr>
                      <a:r>
                        <a:rPr lang="en-US" sz="2400" dirty="0">
                          <a:effectLst/>
                        </a:rPr>
                        <a:t>2017</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tc>
                  <a:txBody>
                    <a:bodyPr/>
                    <a:lstStyle/>
                    <a:p>
                      <a:pPr marL="228600" marR="0" indent="0" algn="ctr">
                        <a:lnSpc>
                          <a:spcPct val="150000"/>
                        </a:lnSpc>
                        <a:spcBef>
                          <a:spcPts val="0"/>
                        </a:spcBef>
                        <a:spcAft>
                          <a:spcPts val="0"/>
                        </a:spcAft>
                      </a:pPr>
                      <a:r>
                        <a:rPr lang="en-US" sz="2400" dirty="0">
                          <a:effectLst/>
                        </a:rPr>
                        <a:t>36.8</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extLst>
                  <a:ext uri="{0D108BD9-81ED-4DB2-BD59-A6C34878D82A}">
                    <a16:rowId xmlns:a16="http://schemas.microsoft.com/office/drawing/2014/main" val="1717190845"/>
                  </a:ext>
                </a:extLst>
              </a:tr>
              <a:tr h="562374">
                <a:tc>
                  <a:txBody>
                    <a:bodyPr/>
                    <a:lstStyle/>
                    <a:p>
                      <a:pPr marL="228600" marR="0" indent="0" algn="ctr">
                        <a:lnSpc>
                          <a:spcPct val="150000"/>
                        </a:lnSpc>
                        <a:spcBef>
                          <a:spcPts val="0"/>
                        </a:spcBef>
                        <a:spcAft>
                          <a:spcPts val="0"/>
                        </a:spcAft>
                      </a:pPr>
                      <a:r>
                        <a:rPr lang="en-US" sz="2400" dirty="0">
                          <a:effectLst/>
                        </a:rPr>
                        <a:t>2018</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tc>
                  <a:txBody>
                    <a:bodyPr/>
                    <a:lstStyle/>
                    <a:p>
                      <a:pPr marL="228600" marR="0" indent="0" algn="ctr">
                        <a:lnSpc>
                          <a:spcPct val="150000"/>
                        </a:lnSpc>
                        <a:spcBef>
                          <a:spcPts val="0"/>
                        </a:spcBef>
                        <a:spcAft>
                          <a:spcPts val="0"/>
                        </a:spcAft>
                      </a:pPr>
                      <a:r>
                        <a:rPr lang="en-US" sz="2400" dirty="0">
                          <a:effectLst/>
                        </a:rPr>
                        <a:t>38.1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extLst>
                  <a:ext uri="{0D108BD9-81ED-4DB2-BD59-A6C34878D82A}">
                    <a16:rowId xmlns:a16="http://schemas.microsoft.com/office/drawing/2014/main" val="1719938174"/>
                  </a:ext>
                </a:extLst>
              </a:tr>
              <a:tr h="562374">
                <a:tc>
                  <a:txBody>
                    <a:bodyPr/>
                    <a:lstStyle/>
                    <a:p>
                      <a:pPr marL="228600" marR="0" indent="0" algn="ctr">
                        <a:lnSpc>
                          <a:spcPct val="150000"/>
                        </a:lnSpc>
                        <a:spcBef>
                          <a:spcPts val="0"/>
                        </a:spcBef>
                        <a:spcAft>
                          <a:spcPts val="0"/>
                        </a:spcAft>
                      </a:pPr>
                      <a:r>
                        <a:rPr lang="en-US" sz="2400" dirty="0">
                          <a:effectLst/>
                        </a:rPr>
                        <a:t>2019</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tc>
                  <a:txBody>
                    <a:bodyPr/>
                    <a:lstStyle/>
                    <a:p>
                      <a:pPr marL="228600" marR="0" indent="0" algn="ctr">
                        <a:lnSpc>
                          <a:spcPct val="150000"/>
                        </a:lnSpc>
                        <a:spcBef>
                          <a:spcPts val="0"/>
                        </a:spcBef>
                        <a:spcAft>
                          <a:spcPts val="0"/>
                        </a:spcAft>
                      </a:pPr>
                      <a:r>
                        <a:rPr lang="en-US" sz="2400" dirty="0">
                          <a:effectLst/>
                        </a:rPr>
                        <a:t>39.6</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extLst>
                  <a:ext uri="{0D108BD9-81ED-4DB2-BD59-A6C34878D82A}">
                    <a16:rowId xmlns:a16="http://schemas.microsoft.com/office/drawing/2014/main" val="1753035954"/>
                  </a:ext>
                </a:extLst>
              </a:tr>
              <a:tr h="562374">
                <a:tc>
                  <a:txBody>
                    <a:bodyPr/>
                    <a:lstStyle/>
                    <a:p>
                      <a:pPr marL="228600" marR="0" indent="0" algn="ctr">
                        <a:lnSpc>
                          <a:spcPct val="150000"/>
                        </a:lnSpc>
                        <a:spcBef>
                          <a:spcPts val="0"/>
                        </a:spcBef>
                        <a:spcAft>
                          <a:spcPts val="0"/>
                        </a:spcAft>
                      </a:pPr>
                      <a:r>
                        <a:rPr lang="en-US" sz="2400" dirty="0">
                          <a:effectLst/>
                        </a:rPr>
                        <a:t>2020</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tc>
                  <a:txBody>
                    <a:bodyPr/>
                    <a:lstStyle/>
                    <a:p>
                      <a:pPr marL="228600" marR="0" indent="0" algn="ctr">
                        <a:lnSpc>
                          <a:spcPct val="150000"/>
                        </a:lnSpc>
                        <a:spcBef>
                          <a:spcPts val="0"/>
                        </a:spcBef>
                        <a:spcAft>
                          <a:spcPts val="0"/>
                        </a:spcAft>
                      </a:pPr>
                      <a:r>
                        <a:rPr lang="en-US" sz="2400" dirty="0">
                          <a:effectLst/>
                        </a:rPr>
                        <a:t>41.1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extLst>
                  <a:ext uri="{0D108BD9-81ED-4DB2-BD59-A6C34878D82A}">
                    <a16:rowId xmlns:a16="http://schemas.microsoft.com/office/drawing/2014/main" val="494096947"/>
                  </a:ext>
                </a:extLst>
              </a:tr>
              <a:tr h="562374">
                <a:tc>
                  <a:txBody>
                    <a:bodyPr/>
                    <a:lstStyle/>
                    <a:p>
                      <a:pPr marL="228600" marR="0" indent="0" algn="ctr">
                        <a:lnSpc>
                          <a:spcPct val="150000"/>
                        </a:lnSpc>
                        <a:spcBef>
                          <a:spcPts val="0"/>
                        </a:spcBef>
                        <a:spcAft>
                          <a:spcPts val="0"/>
                        </a:spcAft>
                      </a:pPr>
                      <a:r>
                        <a:rPr lang="en-US" sz="2400" dirty="0">
                          <a:effectLst/>
                        </a:rPr>
                        <a:t>2021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tc>
                  <a:txBody>
                    <a:bodyPr/>
                    <a:lstStyle/>
                    <a:p>
                      <a:pPr marL="228600" marR="0" indent="0" algn="ctr">
                        <a:lnSpc>
                          <a:spcPct val="150000"/>
                        </a:lnSpc>
                        <a:spcBef>
                          <a:spcPts val="0"/>
                        </a:spcBef>
                        <a:spcAft>
                          <a:spcPts val="0"/>
                        </a:spcAft>
                      </a:pPr>
                      <a:r>
                        <a:rPr lang="en-US" sz="2400" dirty="0">
                          <a:effectLst/>
                        </a:rPr>
                        <a:t>39.9</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extLst>
                  <a:ext uri="{0D108BD9-81ED-4DB2-BD59-A6C34878D82A}">
                    <a16:rowId xmlns:a16="http://schemas.microsoft.com/office/drawing/2014/main" val="1438783192"/>
                  </a:ext>
                </a:extLst>
              </a:tr>
              <a:tr h="562374">
                <a:tc>
                  <a:txBody>
                    <a:bodyPr/>
                    <a:lstStyle/>
                    <a:p>
                      <a:pPr marL="228600" marR="0" indent="0" algn="ctr">
                        <a:lnSpc>
                          <a:spcPct val="150000"/>
                        </a:lnSpc>
                        <a:spcBef>
                          <a:spcPts val="0"/>
                        </a:spcBef>
                        <a:spcAft>
                          <a:spcPts val="0"/>
                        </a:spcAft>
                      </a:pPr>
                      <a:r>
                        <a:rPr lang="en-US" sz="2400" dirty="0">
                          <a:effectLst/>
                        </a:rPr>
                        <a:t>2022</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tc>
                  <a:txBody>
                    <a:bodyPr/>
                    <a:lstStyle/>
                    <a:p>
                      <a:pPr marL="228600" marR="0" indent="0" algn="ctr">
                        <a:lnSpc>
                          <a:spcPct val="150000"/>
                        </a:lnSpc>
                        <a:spcBef>
                          <a:spcPts val="0"/>
                        </a:spcBef>
                        <a:spcAft>
                          <a:spcPts val="0"/>
                        </a:spcAft>
                      </a:pPr>
                      <a:r>
                        <a:rPr lang="en-US" sz="2400" dirty="0">
                          <a:effectLst/>
                        </a:rPr>
                        <a:t>40.6</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extLst>
                  <a:ext uri="{0D108BD9-81ED-4DB2-BD59-A6C34878D82A}">
                    <a16:rowId xmlns:a16="http://schemas.microsoft.com/office/drawing/2014/main" val="2952113398"/>
                  </a:ext>
                </a:extLst>
              </a:tr>
              <a:tr h="562374">
                <a:tc>
                  <a:txBody>
                    <a:bodyPr/>
                    <a:lstStyle/>
                    <a:p>
                      <a:pPr marL="228600" marR="0" indent="0" algn="ctr">
                        <a:lnSpc>
                          <a:spcPct val="150000"/>
                        </a:lnSpc>
                        <a:spcBef>
                          <a:spcPts val="0"/>
                        </a:spcBef>
                        <a:spcAft>
                          <a:spcPts val="0"/>
                        </a:spcAft>
                      </a:pPr>
                      <a:r>
                        <a:rPr lang="en-US" sz="2400" dirty="0">
                          <a:effectLst/>
                        </a:rPr>
                        <a:t>2023</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tc>
                  <a:txBody>
                    <a:bodyPr/>
                    <a:lstStyle/>
                    <a:p>
                      <a:pPr marL="228600" marR="0" indent="0" algn="ctr">
                        <a:lnSpc>
                          <a:spcPct val="150000"/>
                        </a:lnSpc>
                        <a:spcBef>
                          <a:spcPts val="0"/>
                        </a:spcBef>
                        <a:spcAft>
                          <a:spcPts val="0"/>
                        </a:spcAft>
                      </a:pPr>
                      <a:r>
                        <a:rPr lang="en-US" sz="2400" dirty="0">
                          <a:effectLst/>
                        </a:rPr>
                        <a:t>41.1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extLst>
                  <a:ext uri="{0D108BD9-81ED-4DB2-BD59-A6C34878D82A}">
                    <a16:rowId xmlns:a16="http://schemas.microsoft.com/office/drawing/2014/main" val="168912492"/>
                  </a:ext>
                </a:extLst>
              </a:tr>
              <a:tr h="562374">
                <a:tc>
                  <a:txBody>
                    <a:bodyPr/>
                    <a:lstStyle/>
                    <a:p>
                      <a:pPr marL="228600" marR="0" indent="0" algn="ctr">
                        <a:lnSpc>
                          <a:spcPct val="150000"/>
                        </a:lnSpc>
                        <a:spcBef>
                          <a:spcPts val="0"/>
                        </a:spcBef>
                        <a:spcAft>
                          <a:spcPts val="0"/>
                        </a:spcAft>
                      </a:pPr>
                      <a:r>
                        <a:rPr lang="en-US" sz="2400" dirty="0">
                          <a:effectLst/>
                        </a:rPr>
                        <a:t>2024</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tc>
                  <a:txBody>
                    <a:bodyPr/>
                    <a:lstStyle/>
                    <a:p>
                      <a:pPr marL="228600" marR="0" indent="0" algn="ctr">
                        <a:lnSpc>
                          <a:spcPct val="150000"/>
                        </a:lnSpc>
                        <a:spcBef>
                          <a:spcPts val="0"/>
                        </a:spcBef>
                        <a:spcAft>
                          <a:spcPts val="0"/>
                        </a:spcAft>
                      </a:pPr>
                      <a:r>
                        <a:rPr lang="en-US" sz="2400" dirty="0">
                          <a:effectLst/>
                        </a:rPr>
                        <a:t>41.8</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extLst>
                  <a:ext uri="{0D108BD9-81ED-4DB2-BD59-A6C34878D82A}">
                    <a16:rowId xmlns:a16="http://schemas.microsoft.com/office/drawing/2014/main" val="197913809"/>
                  </a:ext>
                </a:extLst>
              </a:tr>
              <a:tr h="562374">
                <a:tc>
                  <a:txBody>
                    <a:bodyPr/>
                    <a:lstStyle/>
                    <a:p>
                      <a:pPr marL="228600" marR="0" indent="0" algn="ctr">
                        <a:lnSpc>
                          <a:spcPct val="150000"/>
                        </a:lnSpc>
                        <a:spcBef>
                          <a:spcPts val="0"/>
                        </a:spcBef>
                        <a:spcAft>
                          <a:spcPts val="0"/>
                        </a:spcAft>
                      </a:pPr>
                      <a:r>
                        <a:rPr lang="en-US" sz="2400" dirty="0">
                          <a:effectLst/>
                        </a:rPr>
                        <a:t>2025</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tc>
                  <a:txBody>
                    <a:bodyPr/>
                    <a:lstStyle/>
                    <a:p>
                      <a:pPr marL="228600" marR="0" indent="0" algn="ctr">
                        <a:lnSpc>
                          <a:spcPct val="150000"/>
                        </a:lnSpc>
                        <a:spcBef>
                          <a:spcPts val="0"/>
                        </a:spcBef>
                        <a:spcAft>
                          <a:spcPts val="0"/>
                        </a:spcAft>
                      </a:pPr>
                      <a:r>
                        <a:rPr lang="en-US" sz="2400" dirty="0">
                          <a:effectLst/>
                        </a:rPr>
                        <a:t>42.4</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extLst>
                  <a:ext uri="{0D108BD9-81ED-4DB2-BD59-A6C34878D82A}">
                    <a16:rowId xmlns:a16="http://schemas.microsoft.com/office/drawing/2014/main" val="3650928443"/>
                  </a:ext>
                </a:extLst>
              </a:tr>
              <a:tr h="562374">
                <a:tc>
                  <a:txBody>
                    <a:bodyPr/>
                    <a:lstStyle/>
                    <a:p>
                      <a:pPr marL="228600" marR="0" indent="0" algn="ctr">
                        <a:lnSpc>
                          <a:spcPct val="150000"/>
                        </a:lnSpc>
                        <a:spcBef>
                          <a:spcPts val="0"/>
                        </a:spcBef>
                        <a:spcAft>
                          <a:spcPts val="0"/>
                        </a:spcAft>
                      </a:pPr>
                      <a:r>
                        <a:rPr lang="en-US" sz="2400" dirty="0">
                          <a:effectLst/>
                        </a:rPr>
                        <a:t>2026</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tc>
                  <a:txBody>
                    <a:bodyPr/>
                    <a:lstStyle/>
                    <a:p>
                      <a:pPr marL="228600" marR="0" indent="0" algn="ctr">
                        <a:lnSpc>
                          <a:spcPct val="150000"/>
                        </a:lnSpc>
                        <a:spcBef>
                          <a:spcPts val="0"/>
                        </a:spcBef>
                        <a:spcAft>
                          <a:spcPts val="0"/>
                        </a:spcAft>
                      </a:pPr>
                      <a:r>
                        <a:rPr lang="en-US" sz="2400" dirty="0">
                          <a:effectLst/>
                        </a:rPr>
                        <a:t>43.1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0" marB="0" anchor="ctr">
                    <a:solidFill>
                      <a:schemeClr val="bg1"/>
                    </a:solidFill>
                  </a:tcPr>
                </a:tc>
                <a:extLst>
                  <a:ext uri="{0D108BD9-81ED-4DB2-BD59-A6C34878D82A}">
                    <a16:rowId xmlns:a16="http://schemas.microsoft.com/office/drawing/2014/main" val="4116423705"/>
                  </a:ext>
                </a:extLst>
              </a:tr>
            </a:tbl>
          </a:graphicData>
        </a:graphic>
      </p:graphicFrame>
      <p:sp>
        <p:nvSpPr>
          <p:cNvPr id="2" name="Rectangle 1">
            <a:extLst>
              <a:ext uri="{FF2B5EF4-FFF2-40B4-BE49-F238E27FC236}">
                <a16:creationId xmlns:a16="http://schemas.microsoft.com/office/drawing/2014/main" id="{E7FFA1E1-4DD8-4248-B2AA-DD982B855EC3}"/>
              </a:ext>
            </a:extLst>
          </p:cNvPr>
          <p:cNvSpPr/>
          <p:nvPr/>
        </p:nvSpPr>
        <p:spPr>
          <a:xfrm>
            <a:off x="-1201748" y="138999"/>
            <a:ext cx="14800716" cy="2308324"/>
          </a:xfrm>
          <a:prstGeom prst="rect">
            <a:avLst/>
          </a:prstGeom>
        </p:spPr>
        <p:txBody>
          <a:bodyPr wrap="square">
            <a:spAutoFit/>
          </a:bodyPr>
          <a:lstStyle/>
          <a:p>
            <a:pPr algn="ctr"/>
            <a:r>
              <a:rPr lang="en-US" sz="7200" b="0" dirty="0">
                <a:solidFill>
                  <a:schemeClr val="bg1"/>
                </a:solidFill>
                <a:latin typeface="Arial" panose="020B0604020202020204" pitchFamily="34" charset="0"/>
                <a:cs typeface="Arial" panose="020B0604020202020204" pitchFamily="34" charset="0"/>
              </a:rPr>
              <a:t>Minimum Domestic Passenger </a:t>
            </a:r>
          </a:p>
          <a:p>
            <a:pPr algn="ctr"/>
            <a:r>
              <a:rPr lang="en-US" sz="7200" b="0" dirty="0">
                <a:solidFill>
                  <a:schemeClr val="bg1"/>
                </a:solidFill>
                <a:latin typeface="Arial" panose="020B0604020202020204" pitchFamily="34" charset="0"/>
                <a:cs typeface="Arial" panose="020B0604020202020204" pitchFamily="34" charset="0"/>
              </a:rPr>
              <a:t>Car Standards</a:t>
            </a:r>
          </a:p>
        </p:txBody>
      </p:sp>
      <p:sp>
        <p:nvSpPr>
          <p:cNvPr id="11" name="Rectangle 10">
            <a:extLst>
              <a:ext uri="{FF2B5EF4-FFF2-40B4-BE49-F238E27FC236}">
                <a16:creationId xmlns:a16="http://schemas.microsoft.com/office/drawing/2014/main" id="{6D0F6531-128F-4C15-85AD-3391675A1299}"/>
              </a:ext>
            </a:extLst>
          </p:cNvPr>
          <p:cNvSpPr/>
          <p:nvPr/>
        </p:nvSpPr>
        <p:spPr>
          <a:xfrm>
            <a:off x="13521264" y="4983343"/>
            <a:ext cx="9715500" cy="21145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2" name="Picture 11">
            <a:extLst>
              <a:ext uri="{FF2B5EF4-FFF2-40B4-BE49-F238E27FC236}">
                <a16:creationId xmlns:a16="http://schemas.microsoft.com/office/drawing/2014/main" id="{B4634F82-8FAE-4639-B3BF-5D59D6C1E548}"/>
              </a:ext>
            </a:extLst>
          </p:cNvPr>
          <p:cNvPicPr>
            <a:picLocks noChangeAspect="1"/>
          </p:cNvPicPr>
          <p:nvPr/>
        </p:nvPicPr>
        <p:blipFill rotWithShape="1">
          <a:blip r:embed="rId3"/>
          <a:srcRect t="50000"/>
          <a:stretch/>
        </p:blipFill>
        <p:spPr>
          <a:xfrm>
            <a:off x="13759389" y="5628503"/>
            <a:ext cx="9132794" cy="1428750"/>
          </a:xfrm>
          <a:prstGeom prst="rect">
            <a:avLst/>
          </a:prstGeom>
        </p:spPr>
      </p:pic>
      <p:sp>
        <p:nvSpPr>
          <p:cNvPr id="13" name="TextBox 12">
            <a:extLst>
              <a:ext uri="{FF2B5EF4-FFF2-40B4-BE49-F238E27FC236}">
                <a16:creationId xmlns:a16="http://schemas.microsoft.com/office/drawing/2014/main" id="{CB583F72-115E-4382-9520-B4A3286603EC}"/>
              </a:ext>
            </a:extLst>
          </p:cNvPr>
          <p:cNvSpPr txBox="1"/>
          <p:nvPr/>
        </p:nvSpPr>
        <p:spPr>
          <a:xfrm>
            <a:off x="13680201" y="5226904"/>
            <a:ext cx="1928733" cy="369332"/>
          </a:xfrm>
          <a:prstGeom prst="rect">
            <a:avLst/>
          </a:prstGeom>
          <a:noFill/>
        </p:spPr>
        <p:txBody>
          <a:bodyPr wrap="none" rtlCol="0">
            <a:spAutoFit/>
          </a:bodyPr>
          <a:lstStyle/>
          <a:p>
            <a:r>
              <a:rPr lang="en-US" sz="1800" dirty="0"/>
              <a:t>Passenger Cars</a:t>
            </a:r>
          </a:p>
        </p:txBody>
      </p:sp>
      <p:grpSp>
        <p:nvGrpSpPr>
          <p:cNvPr id="14" name="Group 13">
            <a:extLst>
              <a:ext uri="{FF2B5EF4-FFF2-40B4-BE49-F238E27FC236}">
                <a16:creationId xmlns:a16="http://schemas.microsoft.com/office/drawing/2014/main" id="{52EC74C9-5432-4691-9842-E0E27161C1C4}"/>
              </a:ext>
            </a:extLst>
          </p:cNvPr>
          <p:cNvGrpSpPr/>
          <p:nvPr/>
        </p:nvGrpSpPr>
        <p:grpSpPr>
          <a:xfrm>
            <a:off x="12931984" y="7562968"/>
            <a:ext cx="10785622" cy="2332288"/>
            <a:chOff x="13163549" y="6964112"/>
            <a:chExt cx="10785621" cy="2332287"/>
          </a:xfrm>
        </p:grpSpPr>
        <p:sp>
          <p:nvSpPr>
            <p:cNvPr id="15" name="Rectangle 14">
              <a:extLst>
                <a:ext uri="{FF2B5EF4-FFF2-40B4-BE49-F238E27FC236}">
                  <a16:creationId xmlns:a16="http://schemas.microsoft.com/office/drawing/2014/main" id="{30F6C71C-6DE7-4F9C-9442-BD520197E089}"/>
                </a:ext>
              </a:extLst>
            </p:cNvPr>
            <p:cNvSpPr/>
            <p:nvPr/>
          </p:nvSpPr>
          <p:spPr>
            <a:xfrm>
              <a:off x="13163549" y="6964112"/>
              <a:ext cx="10785621" cy="233228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6" name="Picture 15">
              <a:extLst>
                <a:ext uri="{FF2B5EF4-FFF2-40B4-BE49-F238E27FC236}">
                  <a16:creationId xmlns:a16="http://schemas.microsoft.com/office/drawing/2014/main" id="{C23531BB-4749-4B1A-8F78-E679EB710E5A}"/>
                </a:ext>
              </a:extLst>
            </p:cNvPr>
            <p:cNvPicPr>
              <a:picLocks noChangeAspect="1"/>
            </p:cNvPicPr>
            <p:nvPr/>
          </p:nvPicPr>
          <p:blipFill rotWithShape="1">
            <a:blip r:embed="rId4"/>
            <a:srcRect t="28923"/>
            <a:stretch/>
          </p:blipFill>
          <p:spPr>
            <a:xfrm>
              <a:off x="13354050" y="7620000"/>
              <a:ext cx="10375273" cy="1097980"/>
            </a:xfrm>
            <a:prstGeom prst="rect">
              <a:avLst/>
            </a:prstGeom>
          </p:spPr>
        </p:pic>
        <p:sp>
          <p:nvSpPr>
            <p:cNvPr id="17" name="TextBox 16">
              <a:extLst>
                <a:ext uri="{FF2B5EF4-FFF2-40B4-BE49-F238E27FC236}">
                  <a16:creationId xmlns:a16="http://schemas.microsoft.com/office/drawing/2014/main" id="{4E41EA04-F0A7-4B4C-B0B0-A337205B0EDA}"/>
                </a:ext>
              </a:extLst>
            </p:cNvPr>
            <p:cNvSpPr txBox="1"/>
            <p:nvPr/>
          </p:nvSpPr>
          <p:spPr>
            <a:xfrm>
              <a:off x="13311733" y="7185182"/>
              <a:ext cx="1569660" cy="369332"/>
            </a:xfrm>
            <a:prstGeom prst="rect">
              <a:avLst/>
            </a:prstGeom>
            <a:noFill/>
          </p:spPr>
          <p:txBody>
            <a:bodyPr wrap="none" rtlCol="0">
              <a:spAutoFit/>
            </a:bodyPr>
            <a:lstStyle/>
            <a:p>
              <a:r>
                <a:rPr lang="en-US" sz="1800" dirty="0"/>
                <a:t>Light Trucks</a:t>
              </a:r>
            </a:p>
          </p:txBody>
        </p:sp>
      </p:grpSp>
      <p:pic>
        <p:nvPicPr>
          <p:cNvPr id="18" name="Picture 17">
            <a:extLst>
              <a:ext uri="{FF2B5EF4-FFF2-40B4-BE49-F238E27FC236}">
                <a16:creationId xmlns:a16="http://schemas.microsoft.com/office/drawing/2014/main" id="{A69C901E-C25F-42CF-8790-2C9E6E7BFD8C}"/>
              </a:ext>
            </a:extLst>
          </p:cNvPr>
          <p:cNvPicPr>
            <a:picLocks noChangeAspect="1"/>
          </p:cNvPicPr>
          <p:nvPr/>
        </p:nvPicPr>
        <p:blipFill>
          <a:blip r:embed="rId5"/>
          <a:stretch>
            <a:fillRect/>
          </a:stretch>
        </p:blipFill>
        <p:spPr>
          <a:xfrm>
            <a:off x="15587325" y="3428425"/>
            <a:ext cx="5019502" cy="1154046"/>
          </a:xfrm>
          <a:prstGeom prst="rect">
            <a:avLst/>
          </a:prstGeom>
        </p:spPr>
      </p:pic>
      <p:sp>
        <p:nvSpPr>
          <p:cNvPr id="19" name="TextBox 18">
            <a:extLst>
              <a:ext uri="{FF2B5EF4-FFF2-40B4-BE49-F238E27FC236}">
                <a16:creationId xmlns:a16="http://schemas.microsoft.com/office/drawing/2014/main" id="{78B20FB9-C4C5-4CA3-B916-00EECDF48B5D}"/>
              </a:ext>
            </a:extLst>
          </p:cNvPr>
          <p:cNvSpPr txBox="1"/>
          <p:nvPr/>
        </p:nvSpPr>
        <p:spPr>
          <a:xfrm>
            <a:off x="13338732" y="10525138"/>
            <a:ext cx="10574412" cy="2554545"/>
          </a:xfrm>
          <a:prstGeom prst="rect">
            <a:avLst/>
          </a:prstGeom>
          <a:noFill/>
        </p:spPr>
        <p:txBody>
          <a:bodyPr wrap="square" rtlCol="0">
            <a:spAutoFit/>
          </a:bodyPr>
          <a:lstStyle/>
          <a:p>
            <a:pPr algn="l"/>
            <a:r>
              <a:rPr lang="en-US" sz="2000" dirty="0">
                <a:latin typeface="Arial" panose="020B0604020202020204" pitchFamily="34" charset="0"/>
                <a:cs typeface="Arial" panose="020B0604020202020204" pitchFamily="34" charset="0"/>
              </a:rPr>
              <a:t>-   TARGET is the fuel economy target (in mpg) applicable to vehicles of a given footprint (FOOTPRINT, in square feet); </a:t>
            </a:r>
          </a:p>
          <a:p>
            <a:pPr marL="342900" indent="-342900">
              <a:buFontTx/>
              <a:buChar char="-"/>
            </a:pPr>
            <a:r>
              <a:rPr lang="en-US" sz="2000" dirty="0">
                <a:latin typeface="Arial" panose="020B0604020202020204" pitchFamily="34" charset="0"/>
                <a:cs typeface="Arial" panose="020B0604020202020204" pitchFamily="34" charset="0"/>
              </a:rPr>
              <a:t>Parameters a, b, c, and d for passenger cars are defined in Table III of 49 CFR Part 531</a:t>
            </a:r>
          </a:p>
          <a:p>
            <a:pPr marL="342900" indent="-342900">
              <a:buFontTx/>
              <a:buChar char="-"/>
            </a:pPr>
            <a:r>
              <a:rPr lang="en-US" sz="2000" dirty="0">
                <a:latin typeface="Arial" panose="020B0604020202020204" pitchFamily="34" charset="0"/>
                <a:cs typeface="Arial" panose="020B0604020202020204" pitchFamily="34" charset="0"/>
              </a:rPr>
              <a:t>Parameters a, b, c, d, e, f, g and h for light trucks are defined in Table VII of 49 CFR Part 533</a:t>
            </a:r>
          </a:p>
          <a:p>
            <a:pPr algn="l"/>
            <a:r>
              <a:rPr lang="en-US" sz="2000" dirty="0">
                <a:latin typeface="Arial" panose="020B0604020202020204" pitchFamily="34" charset="0"/>
                <a:cs typeface="Arial" panose="020B0604020202020204" pitchFamily="34" charset="0"/>
              </a:rPr>
              <a:t>-   The MIN and MAX functions take the minimum and maximum, respectively, of the included values.</a:t>
            </a: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2014336" y="372898"/>
            <a:ext cx="15220512"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9600" b="0">
                <a:solidFill>
                  <a:srgbClr val="0183BF"/>
                </a:solidFill>
                <a:latin typeface="Arial"/>
                <a:ea typeface="Arial"/>
                <a:cs typeface="Arial"/>
                <a:sym typeface="Arial"/>
              </a:defRPr>
            </a:lvl1pPr>
          </a:lstStyle>
          <a:p>
            <a:r>
              <a:rPr lang="en-US" dirty="0"/>
              <a:t>Current CAFE Performance</a:t>
            </a:r>
            <a:endParaRPr dirty="0"/>
          </a:p>
        </p:txBody>
      </p:sp>
      <p:sp>
        <p:nvSpPr>
          <p:cNvPr id="159" name="Line"/>
          <p:cNvSpPr/>
          <p:nvPr/>
        </p:nvSpPr>
        <p:spPr>
          <a:xfrm>
            <a:off x="2200560" y="3209073"/>
            <a:ext cx="18422020" cy="2"/>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sz="3200" dirty="0"/>
          </a:p>
        </p:txBody>
      </p:sp>
      <p:sp>
        <p:nvSpPr>
          <p:cNvPr id="161" name="Optional Subheading"/>
          <p:cNvSpPr txBox="1"/>
          <p:nvPr/>
        </p:nvSpPr>
        <p:spPr>
          <a:xfrm>
            <a:off x="1972304" y="1849376"/>
            <a:ext cx="21473827" cy="84125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6400" b="0" i="1">
                <a:solidFill>
                  <a:srgbClr val="0183BF"/>
                </a:solidFill>
                <a:latin typeface="Arial"/>
                <a:ea typeface="Arial"/>
                <a:cs typeface="Arial"/>
                <a:sym typeface="Arial"/>
              </a:defRPr>
            </a:lvl1pPr>
          </a:lstStyle>
          <a:p>
            <a:r>
              <a:rPr lang="en-US" altLang="en-US" sz="4800" dirty="0">
                <a:solidFill>
                  <a:srgbClr val="0070C0"/>
                </a:solidFill>
              </a:rPr>
              <a:t>(Measurements confirmed by EPA, using DOE-established PEF as applicable)</a:t>
            </a:r>
            <a:endParaRPr sz="4800" dirty="0"/>
          </a:p>
        </p:txBody>
      </p:sp>
      <p:sp>
        <p:nvSpPr>
          <p:cNvPr id="162" name="#"/>
          <p:cNvSpPr txBox="1"/>
          <p:nvPr/>
        </p:nvSpPr>
        <p:spPr>
          <a:xfrm>
            <a:off x="23240397" y="301563"/>
            <a:ext cx="359073" cy="65659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cxnSp>
        <p:nvCxnSpPr>
          <p:cNvPr id="8" name="Straight Connector 7">
            <a:extLst>
              <a:ext uri="{FF2B5EF4-FFF2-40B4-BE49-F238E27FC236}">
                <a16:creationId xmlns:a16="http://schemas.microsoft.com/office/drawing/2014/main" id="{42C21CBC-757C-43A5-B29A-3EEE813F78D5}"/>
              </a:ext>
            </a:extLst>
          </p:cNvPr>
          <p:cNvCxnSpPr>
            <a:cxnSpLocks/>
          </p:cNvCxnSpPr>
          <p:nvPr/>
        </p:nvCxnSpPr>
        <p:spPr>
          <a:xfrm>
            <a:off x="11944350" y="3417759"/>
            <a:ext cx="0" cy="8032130"/>
          </a:xfrm>
          <a:prstGeom prst="line">
            <a:avLst/>
          </a:prstGeom>
        </p:spPr>
        <p:style>
          <a:lnRef idx="2">
            <a:schemeClr val="dk1"/>
          </a:lnRef>
          <a:fillRef idx="0">
            <a:schemeClr val="dk1"/>
          </a:fillRef>
          <a:effectRef idx="1">
            <a:schemeClr val="dk1"/>
          </a:effectRef>
          <a:fontRef idx="minor">
            <a:schemeClr val="tx1"/>
          </a:fontRef>
        </p:style>
      </p:cxnSp>
      <p:pic>
        <p:nvPicPr>
          <p:cNvPr id="9" name="Picture 8">
            <a:extLst>
              <a:ext uri="{FF2B5EF4-FFF2-40B4-BE49-F238E27FC236}">
                <a16:creationId xmlns:a16="http://schemas.microsoft.com/office/drawing/2014/main" id="{DC123745-D1D7-4675-9C55-CA7F8F5C1574}"/>
              </a:ext>
            </a:extLst>
          </p:cNvPr>
          <p:cNvPicPr>
            <a:picLocks noChangeAspect="1"/>
          </p:cNvPicPr>
          <p:nvPr/>
        </p:nvPicPr>
        <p:blipFill>
          <a:blip r:embed="rId2"/>
          <a:stretch>
            <a:fillRect/>
          </a:stretch>
        </p:blipFill>
        <p:spPr>
          <a:xfrm>
            <a:off x="1959314" y="4297948"/>
            <a:ext cx="7861840" cy="1439364"/>
          </a:xfrm>
          <a:prstGeom prst="rect">
            <a:avLst/>
          </a:prstGeom>
        </p:spPr>
      </p:pic>
      <p:pic>
        <p:nvPicPr>
          <p:cNvPr id="10" name="Picture 9">
            <a:extLst>
              <a:ext uri="{FF2B5EF4-FFF2-40B4-BE49-F238E27FC236}">
                <a16:creationId xmlns:a16="http://schemas.microsoft.com/office/drawing/2014/main" id="{DDBB9C9B-39CE-407E-A5CB-59063F8D81AD}"/>
              </a:ext>
            </a:extLst>
          </p:cNvPr>
          <p:cNvPicPr>
            <a:picLocks noChangeAspect="1"/>
          </p:cNvPicPr>
          <p:nvPr/>
        </p:nvPicPr>
        <p:blipFill>
          <a:blip r:embed="rId3"/>
          <a:stretch>
            <a:fillRect/>
          </a:stretch>
        </p:blipFill>
        <p:spPr>
          <a:xfrm>
            <a:off x="894139" y="5737313"/>
            <a:ext cx="10481330" cy="4729922"/>
          </a:xfrm>
          <a:prstGeom prst="rect">
            <a:avLst/>
          </a:prstGeom>
        </p:spPr>
      </p:pic>
      <p:pic>
        <p:nvPicPr>
          <p:cNvPr id="11" name="Picture 10">
            <a:extLst>
              <a:ext uri="{FF2B5EF4-FFF2-40B4-BE49-F238E27FC236}">
                <a16:creationId xmlns:a16="http://schemas.microsoft.com/office/drawing/2014/main" id="{692F0D49-55F2-4636-915B-582D9551C599}"/>
              </a:ext>
            </a:extLst>
          </p:cNvPr>
          <p:cNvPicPr>
            <a:picLocks noChangeAspect="1"/>
          </p:cNvPicPr>
          <p:nvPr/>
        </p:nvPicPr>
        <p:blipFill>
          <a:blip r:embed="rId4"/>
          <a:stretch>
            <a:fillRect/>
          </a:stretch>
        </p:blipFill>
        <p:spPr>
          <a:xfrm>
            <a:off x="13310719" y="3440326"/>
            <a:ext cx="9411646" cy="1548132"/>
          </a:xfrm>
          <a:prstGeom prst="rect">
            <a:avLst/>
          </a:prstGeom>
        </p:spPr>
      </p:pic>
      <p:pic>
        <p:nvPicPr>
          <p:cNvPr id="12" name="Picture 11">
            <a:extLst>
              <a:ext uri="{FF2B5EF4-FFF2-40B4-BE49-F238E27FC236}">
                <a16:creationId xmlns:a16="http://schemas.microsoft.com/office/drawing/2014/main" id="{9EEB6914-91FD-4FCF-97B1-40CDB522AB94}"/>
              </a:ext>
            </a:extLst>
          </p:cNvPr>
          <p:cNvPicPr>
            <a:picLocks noChangeAspect="1"/>
          </p:cNvPicPr>
          <p:nvPr/>
        </p:nvPicPr>
        <p:blipFill>
          <a:blip r:embed="rId5"/>
          <a:stretch>
            <a:fillRect/>
          </a:stretch>
        </p:blipFill>
        <p:spPr>
          <a:xfrm>
            <a:off x="12818651" y="5255614"/>
            <a:ext cx="11008686" cy="2229608"/>
          </a:xfrm>
          <a:prstGeom prst="rect">
            <a:avLst/>
          </a:prstGeom>
        </p:spPr>
      </p:pic>
      <p:pic>
        <p:nvPicPr>
          <p:cNvPr id="13" name="Picture 12">
            <a:extLst>
              <a:ext uri="{FF2B5EF4-FFF2-40B4-BE49-F238E27FC236}">
                <a16:creationId xmlns:a16="http://schemas.microsoft.com/office/drawing/2014/main" id="{F665E418-2483-462B-9D09-E50CB9A103C0}"/>
              </a:ext>
            </a:extLst>
          </p:cNvPr>
          <p:cNvPicPr>
            <a:picLocks noChangeAspect="1"/>
          </p:cNvPicPr>
          <p:nvPr/>
        </p:nvPicPr>
        <p:blipFill>
          <a:blip r:embed="rId6"/>
          <a:stretch>
            <a:fillRect/>
          </a:stretch>
        </p:blipFill>
        <p:spPr>
          <a:xfrm>
            <a:off x="13170538" y="7732360"/>
            <a:ext cx="9927716" cy="2589396"/>
          </a:xfrm>
          <a:prstGeom prst="rect">
            <a:avLst/>
          </a:prstGeom>
        </p:spPr>
      </p:pic>
      <p:pic>
        <p:nvPicPr>
          <p:cNvPr id="14" name="Picture 13">
            <a:extLst>
              <a:ext uri="{FF2B5EF4-FFF2-40B4-BE49-F238E27FC236}">
                <a16:creationId xmlns:a16="http://schemas.microsoft.com/office/drawing/2014/main" id="{5D93FEF2-D57D-41BF-9F06-FCA7E3094E76}"/>
              </a:ext>
            </a:extLst>
          </p:cNvPr>
          <p:cNvPicPr>
            <a:picLocks noChangeAspect="1"/>
          </p:cNvPicPr>
          <p:nvPr/>
        </p:nvPicPr>
        <p:blipFill>
          <a:blip r:embed="rId7"/>
          <a:stretch>
            <a:fillRect/>
          </a:stretch>
        </p:blipFill>
        <p:spPr>
          <a:xfrm>
            <a:off x="13634081" y="10585516"/>
            <a:ext cx="9464174" cy="686412"/>
          </a:xfrm>
          <a:prstGeom prst="rect">
            <a:avLst/>
          </a:prstGeom>
        </p:spPr>
      </p:pic>
      <p:sp>
        <p:nvSpPr>
          <p:cNvPr id="15" name="TextBox 14">
            <a:extLst>
              <a:ext uri="{FF2B5EF4-FFF2-40B4-BE49-F238E27FC236}">
                <a16:creationId xmlns:a16="http://schemas.microsoft.com/office/drawing/2014/main" id="{EB303FEF-EFE1-481C-A69F-C159F2287800}"/>
              </a:ext>
            </a:extLst>
          </p:cNvPr>
          <p:cNvSpPr txBox="1"/>
          <p:nvPr/>
        </p:nvSpPr>
        <p:spPr>
          <a:xfrm>
            <a:off x="88235" y="11945696"/>
            <a:ext cx="24207529" cy="1754326"/>
          </a:xfrm>
          <a:prstGeom prst="rect">
            <a:avLst/>
          </a:prstGeom>
          <a:noFill/>
        </p:spPr>
        <p:txBody>
          <a:bodyPr wrap="square" rtlCol="0">
            <a:spAutoFit/>
          </a:bodyPr>
          <a:lstStyle/>
          <a:p>
            <a:pPr algn="ctr"/>
            <a:r>
              <a:rPr lang="en-US" sz="6000" b="0" dirty="0">
                <a:solidFill>
                  <a:srgbClr val="0070C0"/>
                </a:solidFill>
                <a:latin typeface="Arial" panose="020B0604020202020204" pitchFamily="34" charset="0"/>
                <a:cs typeface="Arial" panose="020B0604020202020204" pitchFamily="34" charset="0"/>
              </a:rPr>
              <a:t>*</a:t>
            </a:r>
            <a:r>
              <a:rPr lang="en-US" sz="4800" b="0" dirty="0">
                <a:solidFill>
                  <a:srgbClr val="0070C0"/>
                </a:solidFill>
                <a:latin typeface="Arial" panose="020B0604020202020204" pitchFamily="34" charset="0"/>
                <a:cs typeface="Arial" panose="020B0604020202020204" pitchFamily="34" charset="0"/>
              </a:rPr>
              <a:t>Electric Vehicles are dedicated Alternative Fuel Vehicles and CAFE values are determined in accordance with </a:t>
            </a:r>
            <a:r>
              <a:rPr lang="fr-FR" sz="4800" b="0" dirty="0">
                <a:solidFill>
                  <a:srgbClr val="0070C0"/>
                </a:solidFill>
                <a:latin typeface="Arial" panose="020B0604020202020204" pitchFamily="34" charset="0"/>
                <a:cs typeface="Arial" panose="020B0604020202020204" pitchFamily="34" charset="0"/>
              </a:rPr>
              <a:t>40 CFR part 600, Sub-part F.</a:t>
            </a:r>
            <a:r>
              <a:rPr lang="en-US" sz="4800" b="0" dirty="0">
                <a:solidFill>
                  <a:srgbClr val="0070C0"/>
                </a:solidFill>
                <a:latin typeface="Arial" panose="020B0604020202020204" pitchFamily="34" charset="0"/>
                <a:cs typeface="Arial" panose="020B0604020202020204" pitchFamily="34" charset="0"/>
              </a:rPr>
              <a:t> </a:t>
            </a:r>
            <a:endParaRPr lang="en-US" sz="6000" b="0" dirty="0">
              <a:solidFill>
                <a:srgbClr val="0070C0"/>
              </a:solidFill>
              <a:latin typeface="Arial" panose="020B0604020202020204" pitchFamily="34" charset="0"/>
              <a:cs typeface="Arial" panose="020B0604020202020204" pitchFamily="34" charset="0"/>
            </a:endParaRP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77" y="-39356"/>
            <a:ext cx="24441778" cy="13755356"/>
          </a:xfrm>
          <a:prstGeom prst="rect">
            <a:avLst/>
          </a:prstGeom>
        </p:spPr>
      </p:pic>
      <p:sp>
        <p:nvSpPr>
          <p:cNvPr id="146" name="Rectangle"/>
          <p:cNvSpPr/>
          <p:nvPr/>
        </p:nvSpPr>
        <p:spPr>
          <a:xfrm>
            <a:off x="-57777" y="-39356"/>
            <a:ext cx="10754132" cy="13755356"/>
          </a:xfrm>
          <a:prstGeom prst="rect">
            <a:avLst/>
          </a:prstGeom>
          <a:gradFill>
            <a:gsLst>
              <a:gs pos="0">
                <a:srgbClr val="0083BF">
                  <a:alpha val="74445"/>
                </a:srgbClr>
              </a:gs>
              <a:gs pos="49964">
                <a:srgbClr val="006292">
                  <a:alpha val="74445"/>
                </a:srgbClr>
              </a:gs>
              <a:gs pos="100000">
                <a:srgbClr val="004065">
                  <a:alpha val="74445"/>
                </a:srgbClr>
              </a:gs>
            </a:gsLst>
            <a:lin ang="540000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200" dirty="0"/>
          </a:p>
        </p:txBody>
      </p:sp>
      <p:sp>
        <p:nvSpPr>
          <p:cNvPr id="147" name="SECTION TITLE"/>
          <p:cNvSpPr txBox="1"/>
          <p:nvPr/>
        </p:nvSpPr>
        <p:spPr>
          <a:xfrm>
            <a:off x="909427" y="536499"/>
            <a:ext cx="8819724" cy="4534575"/>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9600" b="0">
                <a:solidFill>
                  <a:srgbClr val="FFFFFF"/>
                </a:solidFill>
                <a:latin typeface="Arial"/>
                <a:ea typeface="Arial"/>
                <a:cs typeface="Arial"/>
                <a:sym typeface="Arial"/>
              </a:defRPr>
            </a:lvl1pPr>
          </a:lstStyle>
          <a:p>
            <a:r>
              <a:rPr lang="en-US" dirty="0"/>
              <a:t>Petition for Alternative Standards</a:t>
            </a:r>
            <a:endParaRPr dirty="0"/>
          </a:p>
        </p:txBody>
      </p:sp>
      <p:sp>
        <p:nvSpPr>
          <p:cNvPr id="148" name="Rectangle"/>
          <p:cNvSpPr/>
          <p:nvPr/>
        </p:nvSpPr>
        <p:spPr>
          <a:xfrm>
            <a:off x="4840896" y="5222614"/>
            <a:ext cx="1680012" cy="265688"/>
          </a:xfrm>
          <a:prstGeom prst="rect">
            <a:avLst/>
          </a:prstGeom>
          <a:solidFill>
            <a:srgbClr val="D5D5D5"/>
          </a:solidFill>
          <a:ln w="12700">
            <a:miter lim="400000"/>
          </a:ln>
        </p:spPr>
        <p:txBody>
          <a:bodyPr lIns="0" tIns="0" rIns="0" bIns="0" anchor="ctr"/>
          <a:lstStyle/>
          <a:p>
            <a:pPr>
              <a:defRPr sz="3200" b="0">
                <a:solidFill>
                  <a:srgbClr val="D5D5D5"/>
                </a:solidFill>
                <a:latin typeface="+mn-lt"/>
                <a:ea typeface="+mn-ea"/>
                <a:cs typeface="+mn-cs"/>
                <a:sym typeface="Helvetica Neue Medium"/>
              </a:defRPr>
            </a:pPr>
            <a:endParaRPr sz="3200" dirty="0"/>
          </a:p>
        </p:txBody>
      </p:sp>
      <p:sp>
        <p:nvSpPr>
          <p:cNvPr id="149" name="Brief description of section"/>
          <p:cNvSpPr txBox="1"/>
          <p:nvPr/>
        </p:nvSpPr>
        <p:spPr>
          <a:xfrm>
            <a:off x="2296826" y="5953600"/>
            <a:ext cx="6044925" cy="268791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5800" b="0" i="1">
                <a:solidFill>
                  <a:srgbClr val="FFFFFF"/>
                </a:solidFill>
                <a:latin typeface="Arial"/>
                <a:ea typeface="Arial"/>
                <a:cs typeface="Arial"/>
                <a:sym typeface="Arial"/>
              </a:defRPr>
            </a:lvl1pPr>
          </a:lstStyle>
          <a:p>
            <a:r>
              <a:rPr lang="en-US" sz="5600" dirty="0"/>
              <a:t>(2 YRs before MY)</a:t>
            </a:r>
            <a:br>
              <a:rPr lang="en-US" sz="5600" dirty="0"/>
            </a:br>
            <a:br>
              <a:rPr lang="en-US" sz="5600" dirty="0"/>
            </a:br>
            <a:r>
              <a:rPr lang="en-US" sz="5600" dirty="0"/>
              <a:t>Per 49 CFR 525</a:t>
            </a:r>
            <a:endParaRPr sz="5600" dirty="0"/>
          </a:p>
        </p:txBody>
      </p:sp>
      <p:sp>
        <p:nvSpPr>
          <p:cNvPr id="7" name="Content Placeholder 2">
            <a:extLst>
              <a:ext uri="{FF2B5EF4-FFF2-40B4-BE49-F238E27FC236}">
                <a16:creationId xmlns:a16="http://schemas.microsoft.com/office/drawing/2014/main" id="{4869824D-E5E8-4825-8A45-42CF3F6AC84B}"/>
              </a:ext>
            </a:extLst>
          </p:cNvPr>
          <p:cNvSpPr txBox="1">
            <a:spLocks/>
          </p:cNvSpPr>
          <p:nvPr/>
        </p:nvSpPr>
        <p:spPr>
          <a:xfrm>
            <a:off x="11419582" y="282759"/>
            <a:ext cx="12218232" cy="13150482"/>
          </a:xfrm>
          <a:prstGeom prst="rect">
            <a:avLst/>
          </a:prstGeom>
          <a:solidFill>
            <a:srgbClr val="FFFFFF">
              <a:alpha val="75000"/>
            </a:srgbClr>
          </a:solidFill>
          <a:ln w="12700">
            <a:miter lim="400000"/>
          </a:ln>
          <a:extLst>
            <a:ext uri="{C572A759-6A51-4108-AA02-DFA0A04FC94B}">
              <ma14:wrappingTextBoxFlag xmlns:ma14="http://schemas.microsoft.com/office/mac/drawingml/2011/main" xmlns="" val="1"/>
            </a:ext>
          </a:extLst>
        </p:spPr>
        <p:txBody>
          <a:bodyPr lIns="101600" tIns="101600" rIns="101600" bIns="101600" anchor="ctr">
            <a:noAutofit/>
          </a:bodyPr>
          <a:lstStyle>
            <a:lvl1pPr marL="0" marR="0" indent="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1pPr>
            <a:lvl2pPr marL="0" marR="0" indent="1143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2pPr>
            <a:lvl3pPr marL="0" marR="0" indent="2286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3pPr>
            <a:lvl4pPr marL="0" marR="0" indent="3429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4pPr>
            <a:lvl5pPr marL="0" marR="0" indent="4572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5pPr>
            <a:lvl6pPr marL="19050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6pPr>
            <a:lvl7pPr marL="22225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7pPr>
            <a:lvl8pPr marL="25400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8pPr>
            <a:lvl9pPr marL="28575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9pPr>
          </a:lstStyle>
          <a:p>
            <a:pPr marL="685800" indent="-685800" algn="l">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Low volume manufacturers (&lt; 10,000 vehicles globally) unable to achieve CAFE standards may petition for lower standards</a:t>
            </a:r>
          </a:p>
          <a:p>
            <a:pPr marL="685800" indent="-685800" algn="l">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Petitions must be submitted 24 months before the MY begins</a:t>
            </a:r>
          </a:p>
          <a:p>
            <a:pPr marL="685800" indent="-685800" algn="l">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Petition must include:</a:t>
            </a:r>
          </a:p>
          <a:p>
            <a:pPr marL="1828800" lvl="5" indent="-685800">
              <a:spcBef>
                <a:spcPts val="0"/>
              </a:spcBef>
              <a:buFont typeface="Arial" panose="020B0604020202020204" pitchFamily="34" charset="0"/>
              <a:buChar char="•"/>
            </a:pPr>
            <a:r>
              <a:rPr lang="en-US" sz="4600" dirty="0">
                <a:solidFill>
                  <a:schemeClr val="tx1"/>
                </a:solidFill>
                <a:latin typeface="Arial" panose="020B0604020202020204" pitchFamily="34" charset="0"/>
                <a:cs typeface="Arial" panose="020B0604020202020204" pitchFamily="34" charset="0"/>
              </a:rPr>
              <a:t>Total number of passenger cars manufactured</a:t>
            </a:r>
          </a:p>
          <a:p>
            <a:pPr marL="1828800" lvl="5" indent="-685800">
              <a:spcBef>
                <a:spcPts val="0"/>
              </a:spcBef>
              <a:buFont typeface="Arial" panose="020B0604020202020204" pitchFamily="34" charset="0"/>
              <a:buChar char="•"/>
            </a:pPr>
            <a:r>
              <a:rPr lang="en-US" sz="4600" dirty="0">
                <a:solidFill>
                  <a:schemeClr val="tx1"/>
                </a:solidFill>
                <a:latin typeface="Arial" panose="020B0604020202020204" pitchFamily="34" charset="0"/>
                <a:cs typeface="Arial" panose="020B0604020202020204" pitchFamily="34" charset="0"/>
              </a:rPr>
              <a:t>Data and information from 49 CFR 525.7, and the calculations used to develop that data</a:t>
            </a:r>
          </a:p>
          <a:p>
            <a:pPr marL="1828800" lvl="2" indent="-685800" algn="l">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Discussion of alternative and additional means considered in order to be within standards</a:t>
            </a:r>
          </a:p>
          <a:p>
            <a:pPr marL="1828800" lvl="2" indent="-685800" algn="l">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Calculation of an average fuel economy figure for the OEMs fleet</a:t>
            </a:r>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Diagonal Corners Rounded 16">
            <a:extLst>
              <a:ext uri="{FF2B5EF4-FFF2-40B4-BE49-F238E27FC236}">
                <a16:creationId xmlns:a16="http://schemas.microsoft.com/office/drawing/2014/main" id="{CAC4EEA1-B326-4C90-A3F5-88AF12414605}"/>
              </a:ext>
            </a:extLst>
          </p:cNvPr>
          <p:cNvSpPr/>
          <p:nvPr/>
        </p:nvSpPr>
        <p:spPr>
          <a:xfrm>
            <a:off x="16570140" y="2484449"/>
            <a:ext cx="7381976" cy="11191242"/>
          </a:xfrm>
          <a:prstGeom prst="round2Diag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16" name="Rectangle: Diagonal Corners Rounded 15">
            <a:extLst>
              <a:ext uri="{FF2B5EF4-FFF2-40B4-BE49-F238E27FC236}">
                <a16:creationId xmlns:a16="http://schemas.microsoft.com/office/drawing/2014/main" id="{36DECA20-6CDA-446D-8A29-77BE35DF1415}"/>
              </a:ext>
            </a:extLst>
          </p:cNvPr>
          <p:cNvSpPr/>
          <p:nvPr/>
        </p:nvSpPr>
        <p:spPr>
          <a:xfrm>
            <a:off x="8374202" y="2487844"/>
            <a:ext cx="7381976" cy="11191242"/>
          </a:xfrm>
          <a:prstGeom prst="round2Diag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2" name="Rectangle: Diagonal Corners Rounded 1">
            <a:extLst>
              <a:ext uri="{FF2B5EF4-FFF2-40B4-BE49-F238E27FC236}">
                <a16:creationId xmlns:a16="http://schemas.microsoft.com/office/drawing/2014/main" id="{C3CF02AD-7BB4-4C23-8F7F-04133537D8A9}"/>
              </a:ext>
            </a:extLst>
          </p:cNvPr>
          <p:cNvSpPr/>
          <p:nvPr/>
        </p:nvSpPr>
        <p:spPr>
          <a:xfrm>
            <a:off x="349483" y="2524758"/>
            <a:ext cx="7381976" cy="11191242"/>
          </a:xfrm>
          <a:prstGeom prst="round2Diag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202" name="Line"/>
          <p:cNvSpPr/>
          <p:nvPr/>
        </p:nvSpPr>
        <p:spPr>
          <a:xfrm flipV="1">
            <a:off x="8041958" y="255193"/>
            <a:ext cx="0" cy="12958846"/>
          </a:xfrm>
          <a:prstGeom prst="line">
            <a:avLst/>
          </a:prstGeom>
          <a:ln w="25400">
            <a:solidFill>
              <a:srgbClr val="929292"/>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sz="3200" dirty="0"/>
          </a:p>
        </p:txBody>
      </p:sp>
      <p:sp>
        <p:nvSpPr>
          <p:cNvPr id="203" name="Line"/>
          <p:cNvSpPr/>
          <p:nvPr/>
        </p:nvSpPr>
        <p:spPr>
          <a:xfrm flipV="1">
            <a:off x="16215046" y="318970"/>
            <a:ext cx="0" cy="12958844"/>
          </a:xfrm>
          <a:prstGeom prst="line">
            <a:avLst/>
          </a:prstGeom>
          <a:ln w="25400">
            <a:solidFill>
              <a:srgbClr val="929292"/>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sz="3200" dirty="0"/>
          </a:p>
        </p:txBody>
      </p:sp>
      <p:sp>
        <p:nvSpPr>
          <p:cNvPr id="214" name="Header"/>
          <p:cNvSpPr txBox="1"/>
          <p:nvPr/>
        </p:nvSpPr>
        <p:spPr>
          <a:xfrm>
            <a:off x="9418003" y="232856"/>
            <a:ext cx="5547993"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800" b="0" i="1">
                <a:solidFill>
                  <a:srgbClr val="5E5E5E"/>
                </a:solidFill>
                <a:latin typeface="Arial"/>
                <a:ea typeface="Arial"/>
                <a:cs typeface="Arial"/>
                <a:sym typeface="Arial"/>
              </a:defRPr>
            </a:lvl1pPr>
          </a:lstStyle>
          <a:p>
            <a:pPr algn="ctr"/>
            <a:r>
              <a:rPr lang="en-US" dirty="0"/>
              <a:t>Compliance Testing</a:t>
            </a:r>
          </a:p>
          <a:p>
            <a:pPr algn="ctr"/>
            <a:r>
              <a:rPr lang="en-US" dirty="0"/>
              <a:t>(During MY)</a:t>
            </a:r>
          </a:p>
        </p:txBody>
      </p:sp>
      <p:sp>
        <p:nvSpPr>
          <p:cNvPr id="215" name="Header"/>
          <p:cNvSpPr txBox="1"/>
          <p:nvPr/>
        </p:nvSpPr>
        <p:spPr>
          <a:xfrm>
            <a:off x="392997" y="301564"/>
            <a:ext cx="7006218" cy="3057247"/>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4800" b="0" i="1">
                <a:solidFill>
                  <a:srgbClr val="5E5E5E"/>
                </a:solidFill>
                <a:latin typeface="Arial"/>
                <a:ea typeface="Arial"/>
                <a:cs typeface="Arial"/>
                <a:sym typeface="Arial"/>
              </a:defRPr>
            </a:lvl1pPr>
          </a:lstStyle>
          <a:p>
            <a:pPr algn="ctr"/>
            <a:r>
              <a:rPr lang="en-US" dirty="0"/>
              <a:t>Pre-Cert and Required </a:t>
            </a:r>
            <a:r>
              <a:rPr lang="en-US" dirty="0">
                <a:solidFill>
                  <a:schemeClr val="tx1">
                    <a:lumMod val="65000"/>
                    <a:lumOff val="35000"/>
                  </a:schemeClr>
                </a:solidFill>
              </a:rPr>
              <a:t>Reporting </a:t>
            </a:r>
            <a:r>
              <a:rPr lang="en-US" dirty="0">
                <a:solidFill>
                  <a:schemeClr val="tx1">
                    <a:lumMod val="65000"/>
                    <a:lumOff val="35000"/>
                  </a:schemeClr>
                </a:solidFill>
                <a:sym typeface="Helvetica Neue Medium"/>
              </a:rPr>
              <a:t>(Up to 2YRs before MY)</a:t>
            </a:r>
          </a:p>
          <a:p>
            <a:pPr algn="ctr"/>
            <a:endParaRPr dirty="0"/>
          </a:p>
        </p:txBody>
      </p:sp>
      <p:sp>
        <p:nvSpPr>
          <p:cNvPr id="216" name="Header"/>
          <p:cNvSpPr txBox="1"/>
          <p:nvPr/>
        </p:nvSpPr>
        <p:spPr>
          <a:xfrm>
            <a:off x="17752673" y="301564"/>
            <a:ext cx="5033429"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800" b="0" i="1">
                <a:solidFill>
                  <a:srgbClr val="5E5E5E"/>
                </a:solidFill>
                <a:latin typeface="Arial"/>
                <a:ea typeface="Arial"/>
                <a:cs typeface="Arial"/>
                <a:sym typeface="Arial"/>
              </a:defRPr>
            </a:lvl1pPr>
          </a:lstStyle>
          <a:p>
            <a:pPr algn="ctr"/>
            <a:r>
              <a:rPr lang="en-US" dirty="0"/>
              <a:t>Final Compliance </a:t>
            </a:r>
          </a:p>
          <a:p>
            <a:pPr algn="ctr"/>
            <a:r>
              <a:rPr lang="en-US" dirty="0"/>
              <a:t>(After MY)</a:t>
            </a:r>
          </a:p>
        </p:txBody>
      </p:sp>
      <p:sp>
        <p:nvSpPr>
          <p:cNvPr id="217" name="#"/>
          <p:cNvSpPr txBox="1"/>
          <p:nvPr/>
        </p:nvSpPr>
        <p:spPr>
          <a:xfrm>
            <a:off x="23240399" y="301565"/>
            <a:ext cx="359073" cy="65659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sp>
        <p:nvSpPr>
          <p:cNvPr id="3" name="Rectangle 2">
            <a:extLst>
              <a:ext uri="{FF2B5EF4-FFF2-40B4-BE49-F238E27FC236}">
                <a16:creationId xmlns:a16="http://schemas.microsoft.com/office/drawing/2014/main" id="{E38E60B5-EBF9-4D8C-9B02-9CECFFF705A8}"/>
              </a:ext>
            </a:extLst>
          </p:cNvPr>
          <p:cNvSpPr/>
          <p:nvPr/>
        </p:nvSpPr>
        <p:spPr>
          <a:xfrm>
            <a:off x="553333" y="2771440"/>
            <a:ext cx="7056390" cy="10895290"/>
          </a:xfrm>
          <a:prstGeom prst="rect">
            <a:avLst/>
          </a:prstGeom>
          <a:noFill/>
          <a:ln>
            <a:noFill/>
          </a:ln>
          <a:effectLst/>
        </p:spPr>
        <p:style>
          <a:lnRef idx="2">
            <a:schemeClr val="accent1"/>
          </a:lnRef>
          <a:fillRef idx="1">
            <a:schemeClr val="lt1"/>
          </a:fillRef>
          <a:effectRef idx="0">
            <a:schemeClr val="accent1"/>
          </a:effectRef>
          <a:fontRef idx="minor">
            <a:schemeClr val="dk1"/>
          </a:fontRef>
        </p:style>
        <p:txBody>
          <a:bodyPr wrap="square">
            <a:spAutoFit/>
          </a:bodyPr>
          <a:lstStyle/>
          <a:p>
            <a:pPr algn="l"/>
            <a:r>
              <a:rPr lang="en-US" sz="2700" b="0" dirty="0">
                <a:solidFill>
                  <a:schemeClr val="tx1"/>
                </a:solidFill>
                <a:latin typeface="Arial" panose="020B0604020202020204" pitchFamily="34" charset="0"/>
                <a:cs typeface="Arial" panose="020B0604020202020204" pitchFamily="34" charset="0"/>
              </a:rPr>
              <a:t>OEMs seek guidance from EPA  and submit approvals for technologies, exemptions, exclusions and requests for AC and off-cycle incentives (copies must be sent to NHTSA by OEM).</a:t>
            </a:r>
          </a:p>
          <a:p>
            <a:pPr algn="l"/>
            <a:endParaRPr lang="en-US" sz="2700" b="0" dirty="0">
              <a:solidFill>
                <a:schemeClr val="tx1"/>
              </a:solidFill>
              <a:latin typeface="Arial" panose="020B0604020202020204" pitchFamily="34" charset="0"/>
              <a:cs typeface="Arial" panose="020B0604020202020204" pitchFamily="34" charset="0"/>
            </a:endParaRPr>
          </a:p>
          <a:p>
            <a:pPr algn="l"/>
            <a:r>
              <a:rPr lang="en-US" sz="2700" b="0" dirty="0">
                <a:solidFill>
                  <a:schemeClr val="tx1"/>
                </a:solidFill>
                <a:latin typeface="Arial" panose="020B0604020202020204" pitchFamily="34" charset="0"/>
                <a:cs typeface="Arial" panose="020B0604020202020204" pitchFamily="34" charset="0"/>
              </a:rPr>
              <a:t>OEMs/EPA pre-application process; defines test groups and other planned testing for determining standards and performance values.  EPA provides oversight for certification testing –CERTIFICATE OF CONFORMITY</a:t>
            </a:r>
          </a:p>
          <a:p>
            <a:pPr algn="l"/>
            <a:endParaRPr lang="en-US" sz="2700" b="0" dirty="0">
              <a:solidFill>
                <a:schemeClr val="tx1"/>
              </a:solidFill>
              <a:latin typeface="Arial" panose="020B0604020202020204" pitchFamily="34" charset="0"/>
              <a:cs typeface="Arial" panose="020B0604020202020204" pitchFamily="34" charset="0"/>
            </a:endParaRPr>
          </a:p>
          <a:p>
            <a:pPr algn="l"/>
            <a:r>
              <a:rPr lang="en-US" sz="2700" b="0" dirty="0">
                <a:solidFill>
                  <a:schemeClr val="tx1"/>
                </a:solidFill>
                <a:latin typeface="Arial" panose="020B0604020202020204" pitchFamily="34" charset="0"/>
                <a:cs typeface="Arial" panose="020B0604020202020204" pitchFamily="34" charset="0"/>
              </a:rPr>
              <a:t>OEMs gain access to EPA database and EPA assists with uploading certification data.</a:t>
            </a:r>
          </a:p>
          <a:p>
            <a:pPr algn="l"/>
            <a:endParaRPr lang="en-US" sz="2700" b="0" dirty="0">
              <a:solidFill>
                <a:schemeClr val="tx1"/>
              </a:solidFill>
              <a:latin typeface="Arial" panose="020B0604020202020204" pitchFamily="34" charset="0"/>
              <a:cs typeface="Arial" panose="020B0604020202020204" pitchFamily="34" charset="0"/>
            </a:endParaRPr>
          </a:p>
          <a:p>
            <a:pPr algn="l"/>
            <a:r>
              <a:rPr lang="en-US" sz="2700" b="0" dirty="0">
                <a:solidFill>
                  <a:schemeClr val="tx1"/>
                </a:solidFill>
                <a:latin typeface="Arial" panose="020B0604020202020204" pitchFamily="34" charset="0"/>
                <a:cs typeface="Arial" panose="020B0604020202020204" pitchFamily="34" charset="0"/>
              </a:rPr>
              <a:t>If necessary, OEMs submit petitions for Alternative Standards to NHTSA</a:t>
            </a:r>
          </a:p>
          <a:p>
            <a:pPr algn="l"/>
            <a:endParaRPr lang="en-US" sz="2700" b="0" dirty="0">
              <a:solidFill>
                <a:schemeClr val="tx1"/>
              </a:solidFill>
              <a:latin typeface="Arial" panose="020B0604020202020204" pitchFamily="34" charset="0"/>
              <a:cs typeface="Arial" panose="020B0604020202020204" pitchFamily="34" charset="0"/>
            </a:endParaRPr>
          </a:p>
          <a:p>
            <a:pPr algn="l"/>
            <a:r>
              <a:rPr lang="en-US" sz="2700" b="0" dirty="0">
                <a:solidFill>
                  <a:schemeClr val="tx1"/>
                </a:solidFill>
                <a:latin typeface="Arial" panose="020B0604020202020204" pitchFamily="34" charset="0"/>
                <a:cs typeface="Arial" panose="020B0604020202020204" pitchFamily="34" charset="0"/>
              </a:rPr>
              <a:t>OEMs supply information to NHTSA if selected for Part 537 Footprint Compliance program, usually by September before MY</a:t>
            </a:r>
          </a:p>
          <a:p>
            <a:pPr algn="l"/>
            <a:endParaRPr lang="en-US" sz="2700" b="0" dirty="0">
              <a:solidFill>
                <a:schemeClr val="tx1"/>
              </a:solidFill>
              <a:latin typeface="Arial" panose="020B0604020202020204" pitchFamily="34" charset="0"/>
              <a:cs typeface="Arial" panose="020B0604020202020204" pitchFamily="34" charset="0"/>
            </a:endParaRPr>
          </a:p>
          <a:p>
            <a:pPr algn="l"/>
            <a:r>
              <a:rPr lang="en-US" sz="2700" b="0" dirty="0">
                <a:solidFill>
                  <a:schemeClr val="tx1"/>
                </a:solidFill>
                <a:latin typeface="Arial" panose="020B0604020202020204" pitchFamily="34" charset="0"/>
                <a:cs typeface="Arial" panose="020B0604020202020204" pitchFamily="34" charset="0"/>
              </a:rPr>
              <a:t>OEMs submits to NHTSA CAFE pre-model year (PMY) reports by December 31</a:t>
            </a:r>
            <a:r>
              <a:rPr lang="en-US" sz="2700" b="0" baseline="30000" dirty="0">
                <a:solidFill>
                  <a:schemeClr val="tx1"/>
                </a:solidFill>
                <a:latin typeface="Arial" panose="020B0604020202020204" pitchFamily="34" charset="0"/>
                <a:cs typeface="Arial" panose="020B0604020202020204" pitchFamily="34" charset="0"/>
              </a:rPr>
              <a:t>st </a:t>
            </a:r>
            <a:r>
              <a:rPr lang="en-US" sz="2700" b="0" dirty="0">
                <a:solidFill>
                  <a:schemeClr val="tx1"/>
                </a:solidFill>
                <a:latin typeface="Arial" panose="020B0604020202020204" pitchFamily="34" charset="0"/>
                <a:cs typeface="Arial" panose="020B0604020202020204" pitchFamily="34" charset="0"/>
              </a:rPr>
              <a:t>before the MY</a:t>
            </a:r>
          </a:p>
        </p:txBody>
      </p:sp>
      <p:sp>
        <p:nvSpPr>
          <p:cNvPr id="20" name="Content Placeholder 5">
            <a:extLst>
              <a:ext uri="{FF2B5EF4-FFF2-40B4-BE49-F238E27FC236}">
                <a16:creationId xmlns:a16="http://schemas.microsoft.com/office/drawing/2014/main" id="{D85AD974-BF8F-4759-9474-8DF71E284227}"/>
              </a:ext>
            </a:extLst>
          </p:cNvPr>
          <p:cNvSpPr txBox="1">
            <a:spLocks/>
          </p:cNvSpPr>
          <p:nvPr/>
        </p:nvSpPr>
        <p:spPr>
          <a:xfrm>
            <a:off x="9112909" y="3790314"/>
            <a:ext cx="6158180" cy="9487500"/>
          </a:xfrm>
          <a:prstGeom prst="rect">
            <a:avLst/>
          </a:prstGeom>
          <a:ln w="12700">
            <a:noFill/>
            <a:miter lim="400000"/>
          </a:ln>
          <a:extLst>
            <a:ext uri="{C572A759-6A51-4108-AA02-DFA0A04FC94B}">
              <ma14:wrappingTextBoxFlag xmlns="" xmlns:ma14="http://schemas.microsoft.com/office/mac/drawingml/2011/main" val="1"/>
            </a:ext>
          </a:extLst>
        </p:spPr>
        <p:txBody>
          <a:bodyPr lIns="182880" tIns="274320" rIns="182880" bIns="50800" anchor="t">
            <a:noAutofit/>
          </a:bodyPr>
          <a:lstStyle>
            <a:lvl1pPr marL="63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9pPr>
          </a:lstStyle>
          <a:p>
            <a:pPr marL="0" indent="0">
              <a:spcBef>
                <a:spcPts val="0"/>
              </a:spcBef>
              <a:buNone/>
            </a:pPr>
            <a:r>
              <a:rPr lang="en-US" sz="2800" dirty="0">
                <a:solidFill>
                  <a:schemeClr val="tx1"/>
                </a:solidFill>
                <a:latin typeface="Arial" panose="020B0604020202020204" pitchFamily="34" charset="0"/>
                <a:cs typeface="Arial" panose="020B0604020202020204" pitchFamily="34" charset="0"/>
              </a:rPr>
              <a:t>OEMs can continue to submit supporting documents for AC and off-cycle incentives (copies must be sent to NHTSA by OEM).</a:t>
            </a:r>
          </a:p>
          <a:p>
            <a:pPr marL="0" indent="0">
              <a:spcBef>
                <a:spcPts val="0"/>
              </a:spcBef>
              <a:buNone/>
            </a:pPr>
            <a:endParaRPr lang="en-US" sz="2800" dirty="0">
              <a:solidFill>
                <a:schemeClr val="tx1"/>
              </a:solidFill>
              <a:latin typeface="Arial" panose="020B0604020202020204" pitchFamily="34" charset="0"/>
              <a:cs typeface="Arial" panose="020B0604020202020204" pitchFamily="34" charset="0"/>
            </a:endParaRPr>
          </a:p>
          <a:p>
            <a:pPr marL="0" indent="0">
              <a:spcBef>
                <a:spcPts val="0"/>
              </a:spcBef>
              <a:buNone/>
            </a:pPr>
            <a:r>
              <a:rPr lang="en-US" sz="2800" dirty="0">
                <a:solidFill>
                  <a:schemeClr val="tx1"/>
                </a:solidFill>
                <a:latin typeface="Arial" panose="020B0604020202020204" pitchFamily="34" charset="0"/>
                <a:cs typeface="Arial" panose="020B0604020202020204" pitchFamily="34" charset="0"/>
              </a:rPr>
              <a:t>OEMs conducts validation testing on remaining model types</a:t>
            </a:r>
            <a:br>
              <a:rPr lang="en-US" sz="2800" dirty="0">
                <a:solidFill>
                  <a:schemeClr val="tx1"/>
                </a:solidFill>
                <a:latin typeface="Arial" panose="020B0604020202020204" pitchFamily="34" charset="0"/>
                <a:cs typeface="Arial" panose="020B0604020202020204" pitchFamily="34" charset="0"/>
              </a:rPr>
            </a:br>
            <a:r>
              <a:rPr lang="en-US" sz="2800" dirty="0">
                <a:solidFill>
                  <a:schemeClr val="tx1"/>
                </a:solidFill>
                <a:latin typeface="Arial" panose="020B0604020202020204" pitchFamily="34" charset="0"/>
                <a:cs typeface="Arial" panose="020B0604020202020204" pitchFamily="34" charset="0"/>
              </a:rPr>
              <a:t>                                                                    </a:t>
            </a:r>
          </a:p>
          <a:p>
            <a:pPr marL="0" indent="0">
              <a:spcBef>
                <a:spcPts val="0"/>
              </a:spcBef>
              <a:buNone/>
            </a:pPr>
            <a:r>
              <a:rPr lang="en-US" sz="2800" dirty="0">
                <a:solidFill>
                  <a:schemeClr val="tx1"/>
                </a:solidFill>
                <a:latin typeface="Arial" panose="020B0604020202020204" pitchFamily="34" charset="0"/>
                <a:cs typeface="Arial" panose="020B0604020202020204" pitchFamily="34" charset="0"/>
              </a:rPr>
              <a:t>OEMs submits CAFE mid-model year (MMY) reports to NHTSA by July 31</a:t>
            </a:r>
            <a:r>
              <a:rPr lang="en-US" sz="2800" baseline="30000" dirty="0">
                <a:solidFill>
                  <a:schemeClr val="tx1"/>
                </a:solidFill>
                <a:latin typeface="Arial" panose="020B0604020202020204" pitchFamily="34" charset="0"/>
                <a:cs typeface="Arial" panose="020B0604020202020204" pitchFamily="34" charset="0"/>
              </a:rPr>
              <a:t>st</a:t>
            </a:r>
            <a:endParaRPr lang="en-US" sz="2800" dirty="0">
              <a:solidFill>
                <a:schemeClr val="tx1"/>
              </a:solidFill>
              <a:latin typeface="Arial" panose="020B0604020202020204" pitchFamily="34" charset="0"/>
              <a:cs typeface="Arial" panose="020B0604020202020204" pitchFamily="34" charset="0"/>
            </a:endParaRPr>
          </a:p>
          <a:p>
            <a:pPr marL="0" indent="0">
              <a:spcBef>
                <a:spcPts val="0"/>
              </a:spcBef>
              <a:buNone/>
            </a:pPr>
            <a:endParaRPr lang="en-US" sz="2800" dirty="0">
              <a:solidFill>
                <a:schemeClr val="tx1"/>
              </a:solidFill>
              <a:latin typeface="Arial" panose="020B0604020202020204" pitchFamily="34" charset="0"/>
              <a:cs typeface="Arial" panose="020B0604020202020204" pitchFamily="34" charset="0"/>
            </a:endParaRPr>
          </a:p>
          <a:p>
            <a:pPr marL="0" indent="0">
              <a:spcBef>
                <a:spcPts val="0"/>
              </a:spcBef>
              <a:buNone/>
            </a:pPr>
            <a:r>
              <a:rPr lang="en-US" sz="2800" dirty="0">
                <a:solidFill>
                  <a:schemeClr val="tx1"/>
                </a:solidFill>
                <a:latin typeface="Arial" panose="020B0604020202020204" pitchFamily="34" charset="0"/>
                <a:cs typeface="Arial" panose="020B0604020202020204" pitchFamily="34" charset="0"/>
              </a:rPr>
              <a:t>OEMs submit any supplemental CAFE Reports to NHTSA (as necessary)</a:t>
            </a:r>
          </a:p>
          <a:p>
            <a:pPr marL="0" indent="0">
              <a:spcBef>
                <a:spcPts val="0"/>
              </a:spcBef>
              <a:buNone/>
            </a:pPr>
            <a:endParaRPr lang="en-US" sz="2800" dirty="0">
              <a:solidFill>
                <a:schemeClr val="tx1"/>
              </a:solidFill>
              <a:latin typeface="Arial" panose="020B0604020202020204" pitchFamily="34" charset="0"/>
              <a:cs typeface="Arial" panose="020B0604020202020204" pitchFamily="34" charset="0"/>
            </a:endParaRPr>
          </a:p>
          <a:p>
            <a:pPr marL="0" indent="0">
              <a:spcBef>
                <a:spcPts val="0"/>
              </a:spcBef>
              <a:buNone/>
            </a:pPr>
            <a:r>
              <a:rPr lang="en-US" sz="2800" dirty="0">
                <a:solidFill>
                  <a:schemeClr val="tx1"/>
                </a:solidFill>
                <a:latin typeface="Arial" panose="020B0604020202020204" pitchFamily="34" charset="0"/>
                <a:cs typeface="Arial" panose="020B0604020202020204" pitchFamily="34" charset="0"/>
              </a:rPr>
              <a:t>OEMs submit to NHTSA any CAFE credit transactions</a:t>
            </a:r>
          </a:p>
          <a:p>
            <a:pPr marL="0" indent="0">
              <a:spcBef>
                <a:spcPts val="0"/>
              </a:spcBef>
              <a:buNone/>
            </a:pPr>
            <a:endParaRPr lang="en-US" sz="2600" dirty="0">
              <a:latin typeface="Arial" panose="020B0604020202020204" pitchFamily="34" charset="0"/>
              <a:cs typeface="Arial" panose="020B0604020202020204" pitchFamily="34" charset="0"/>
            </a:endParaRPr>
          </a:p>
        </p:txBody>
      </p:sp>
      <p:sp>
        <p:nvSpPr>
          <p:cNvPr id="21" name="Content Placeholder 5">
            <a:extLst>
              <a:ext uri="{FF2B5EF4-FFF2-40B4-BE49-F238E27FC236}">
                <a16:creationId xmlns:a16="http://schemas.microsoft.com/office/drawing/2014/main" id="{4B0131E1-0A00-48F1-BE09-0CC77F55D64B}"/>
              </a:ext>
            </a:extLst>
          </p:cNvPr>
          <p:cNvSpPr txBox="1">
            <a:spLocks/>
          </p:cNvSpPr>
          <p:nvPr/>
        </p:nvSpPr>
        <p:spPr>
          <a:xfrm>
            <a:off x="17126560" y="3267868"/>
            <a:ext cx="6317616" cy="9705022"/>
          </a:xfrm>
          <a:prstGeom prst="rect">
            <a:avLst/>
          </a:prstGeom>
          <a:ln w="12700">
            <a:noFill/>
            <a:miter lim="400000"/>
          </a:ln>
          <a:extLst>
            <a:ext uri="{C572A759-6A51-4108-AA02-DFA0A04FC94B}">
              <ma14:wrappingTextBoxFlag xmlns="" xmlns:ma14="http://schemas.microsoft.com/office/mac/drawingml/2011/main" val="1"/>
            </a:ext>
          </a:extLst>
        </p:spPr>
        <p:txBody>
          <a:bodyPr lIns="182880" tIns="274320" rIns="182880" bIns="50800" anchor="t">
            <a:normAutofit/>
          </a:bodyPr>
          <a:lstStyle>
            <a:lvl1pPr marL="63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9pPr>
          </a:lstStyle>
          <a:p>
            <a:pPr marL="0" indent="0">
              <a:spcBef>
                <a:spcPts val="0"/>
              </a:spcBef>
              <a:buNone/>
            </a:pPr>
            <a:r>
              <a:rPr lang="en-US" sz="2800" dirty="0">
                <a:solidFill>
                  <a:schemeClr val="tx1"/>
                </a:solidFill>
                <a:latin typeface="Arial" panose="020B0604020202020204" pitchFamily="34" charset="0"/>
                <a:cs typeface="Arial" panose="020B0604020202020204" pitchFamily="34" charset="0"/>
              </a:rPr>
              <a:t>OEMs submit final compliance data to EPA database on March 31</a:t>
            </a:r>
          </a:p>
          <a:p>
            <a:pPr marL="0" indent="0">
              <a:spcBef>
                <a:spcPts val="0"/>
              </a:spcBef>
              <a:buNone/>
            </a:pPr>
            <a:endParaRPr lang="en-US" sz="2800" dirty="0">
              <a:solidFill>
                <a:schemeClr val="tx1"/>
              </a:solidFill>
              <a:latin typeface="Arial" panose="020B0604020202020204" pitchFamily="34" charset="0"/>
              <a:cs typeface="Arial" panose="020B0604020202020204" pitchFamily="34" charset="0"/>
            </a:endParaRPr>
          </a:p>
          <a:p>
            <a:pPr marL="0" indent="0">
              <a:spcBef>
                <a:spcPts val="0"/>
              </a:spcBef>
              <a:buNone/>
            </a:pPr>
            <a:r>
              <a:rPr lang="en-US" sz="2800" dirty="0">
                <a:solidFill>
                  <a:schemeClr val="tx1"/>
                </a:solidFill>
                <a:latin typeface="Arial" panose="020B0604020202020204" pitchFamily="34" charset="0"/>
                <a:cs typeface="Arial" panose="020B0604020202020204" pitchFamily="34" charset="0"/>
              </a:rPr>
              <a:t> EPA evaluates final data </a:t>
            </a:r>
          </a:p>
          <a:p>
            <a:pPr marL="0" indent="0">
              <a:spcBef>
                <a:spcPts val="0"/>
              </a:spcBef>
              <a:buNone/>
            </a:pPr>
            <a:endParaRPr lang="en-US" sz="2800" dirty="0">
              <a:solidFill>
                <a:schemeClr val="tx1"/>
              </a:solidFill>
              <a:latin typeface="Arial" panose="020B0604020202020204" pitchFamily="34" charset="0"/>
              <a:cs typeface="Arial" panose="020B0604020202020204" pitchFamily="34" charset="0"/>
            </a:endParaRPr>
          </a:p>
          <a:p>
            <a:pPr marL="0" indent="0">
              <a:spcBef>
                <a:spcPts val="0"/>
              </a:spcBef>
              <a:buNone/>
            </a:pPr>
            <a:r>
              <a:rPr lang="en-US" sz="2800" dirty="0">
                <a:solidFill>
                  <a:schemeClr val="tx1"/>
                </a:solidFill>
                <a:latin typeface="Arial" panose="020B0604020202020204" pitchFamily="34" charset="0"/>
                <a:cs typeface="Arial" panose="020B0604020202020204" pitchFamily="34" charset="0"/>
              </a:rPr>
              <a:t>EPA submit final verified data to OEMs and NHTSA</a:t>
            </a:r>
          </a:p>
          <a:p>
            <a:pPr marL="0" indent="0">
              <a:spcBef>
                <a:spcPts val="0"/>
              </a:spcBef>
              <a:buNone/>
            </a:pPr>
            <a:endParaRPr lang="en-US" sz="2800" dirty="0">
              <a:solidFill>
                <a:schemeClr val="tx1"/>
              </a:solidFill>
              <a:latin typeface="Arial" panose="020B0604020202020204" pitchFamily="34" charset="0"/>
              <a:cs typeface="Arial" panose="020B0604020202020204" pitchFamily="34" charset="0"/>
            </a:endParaRPr>
          </a:p>
          <a:p>
            <a:pPr marL="0" indent="0">
              <a:spcBef>
                <a:spcPts val="0"/>
              </a:spcBef>
              <a:buNone/>
            </a:pPr>
            <a:r>
              <a:rPr lang="en-US" sz="2800" dirty="0">
                <a:solidFill>
                  <a:schemeClr val="tx1"/>
                </a:solidFill>
                <a:latin typeface="Arial" panose="020B0604020202020204" pitchFamily="34" charset="0"/>
                <a:cs typeface="Arial" panose="020B0604020202020204" pitchFamily="34" charset="0"/>
              </a:rPr>
              <a:t>NHTSA issues official credits balance and shortfall compliance letters and takes any enforcement action</a:t>
            </a:r>
          </a:p>
          <a:p>
            <a:pPr marL="0" indent="0">
              <a:spcBef>
                <a:spcPts val="0"/>
              </a:spcBef>
              <a:buNone/>
            </a:pPr>
            <a:endParaRPr lang="en-US" sz="2800" dirty="0">
              <a:solidFill>
                <a:schemeClr val="tx1"/>
              </a:solidFill>
              <a:latin typeface="Arial" panose="020B0604020202020204" pitchFamily="34" charset="0"/>
              <a:cs typeface="Arial" panose="020B0604020202020204" pitchFamily="34" charset="0"/>
            </a:endParaRPr>
          </a:p>
          <a:p>
            <a:pPr marL="0" indent="0">
              <a:spcBef>
                <a:spcPts val="0"/>
              </a:spcBef>
              <a:buNone/>
            </a:pPr>
            <a:r>
              <a:rPr lang="en-US" sz="2800" dirty="0">
                <a:solidFill>
                  <a:schemeClr val="tx1"/>
                </a:solidFill>
                <a:latin typeface="Arial" panose="020B0604020202020204" pitchFamily="34" charset="0"/>
                <a:cs typeface="Arial" panose="020B0604020202020204" pitchFamily="34" charset="0"/>
              </a:rPr>
              <a:t>OEMs submit credit allocation plans or pay fines if credit shortfalls exists</a:t>
            </a:r>
          </a:p>
          <a:p>
            <a:pPr marL="0" indent="0">
              <a:spcBef>
                <a:spcPts val="0"/>
              </a:spcBef>
              <a:buNone/>
            </a:pPr>
            <a:endParaRPr lang="en-US" sz="2800" dirty="0">
              <a:solidFill>
                <a:schemeClr val="tx1"/>
              </a:solidFill>
              <a:latin typeface="Arial" panose="020B0604020202020204" pitchFamily="34" charset="0"/>
              <a:cs typeface="Arial" panose="020B0604020202020204" pitchFamily="34" charset="0"/>
            </a:endParaRPr>
          </a:p>
          <a:p>
            <a:pPr marL="0" indent="0">
              <a:spcBef>
                <a:spcPts val="0"/>
              </a:spcBef>
              <a:buNone/>
            </a:pPr>
            <a:r>
              <a:rPr lang="en-US" sz="2800" dirty="0">
                <a:solidFill>
                  <a:schemeClr val="tx1"/>
                </a:solidFill>
                <a:latin typeface="Arial" panose="020B0604020202020204" pitchFamily="34" charset="0"/>
                <a:cs typeface="Arial" panose="020B0604020202020204" pitchFamily="34" charset="0"/>
              </a:rPr>
              <a:t>OEMs submit to NHTSA any  credit transactions</a:t>
            </a:r>
          </a:p>
          <a:p>
            <a:pPr marL="0" indent="0">
              <a:spcBef>
                <a:spcPts val="0"/>
              </a:spcBef>
              <a:buNone/>
            </a:pPr>
            <a:endParaRPr lang="en-US" sz="2800" dirty="0">
              <a:solidFill>
                <a:schemeClr val="tx1"/>
              </a:solidFill>
              <a:latin typeface="Arial" panose="020B0604020202020204" pitchFamily="34" charset="0"/>
              <a:cs typeface="Arial" panose="020B0604020202020204" pitchFamily="34" charset="0"/>
            </a:endParaRPr>
          </a:p>
          <a:p>
            <a:pPr marL="0" indent="0">
              <a:spcBef>
                <a:spcPts val="0"/>
              </a:spcBef>
              <a:buNone/>
            </a:pPr>
            <a:r>
              <a:rPr lang="en-US" sz="2800" dirty="0">
                <a:solidFill>
                  <a:schemeClr val="tx1"/>
                </a:solidFill>
                <a:latin typeface="Arial" panose="020B0604020202020204" pitchFamily="34" charset="0"/>
                <a:cs typeface="Arial" panose="020B0604020202020204" pitchFamily="34" charset="0"/>
              </a:rPr>
              <a:t>EPA and NHTSA issue public reporting </a:t>
            </a:r>
          </a:p>
          <a:p>
            <a:pPr marL="0" indent="0">
              <a:spcBef>
                <a:spcPts val="0"/>
              </a:spcBef>
              <a:buNone/>
            </a:pPr>
            <a:endParaRPr lang="en-US" sz="2600" dirty="0">
              <a:latin typeface="Arial" panose="020B0604020202020204" pitchFamily="34" charset="0"/>
              <a:cs typeface="Arial" panose="020B0604020202020204" pitchFamily="34" charset="0"/>
            </a:endParaRP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39184"/>
          <a:stretch/>
        </p:blipFill>
        <p:spPr>
          <a:xfrm>
            <a:off x="0" y="1"/>
            <a:ext cx="12551032" cy="13775394"/>
          </a:xfrm>
          <a:prstGeom prst="rect">
            <a:avLst/>
          </a:prstGeom>
        </p:spPr>
      </p:pic>
      <p:sp>
        <p:nvSpPr>
          <p:cNvPr id="200" name="#"/>
          <p:cNvSpPr txBox="1"/>
          <p:nvPr/>
        </p:nvSpPr>
        <p:spPr>
          <a:xfrm>
            <a:off x="23240397" y="301563"/>
            <a:ext cx="359073" cy="65659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grpSp>
        <p:nvGrpSpPr>
          <p:cNvPr id="10" name="Group 5">
            <a:extLst>
              <a:ext uri="{FF2B5EF4-FFF2-40B4-BE49-F238E27FC236}">
                <a16:creationId xmlns:a16="http://schemas.microsoft.com/office/drawing/2014/main" id="{0B156506-0BFE-48F9-B79B-311A2AEB30A9}"/>
              </a:ext>
            </a:extLst>
          </p:cNvPr>
          <p:cNvGrpSpPr>
            <a:grpSpLocks/>
          </p:cNvGrpSpPr>
          <p:nvPr/>
        </p:nvGrpSpPr>
        <p:grpSpPr bwMode="auto">
          <a:xfrm rot="5400000">
            <a:off x="3139581" y="5270301"/>
            <a:ext cx="5746252" cy="9793431"/>
            <a:chOff x="3547" y="886"/>
            <a:chExt cx="1773" cy="3116"/>
          </a:xfrm>
        </p:grpSpPr>
        <p:sp>
          <p:nvSpPr>
            <p:cNvPr id="11" name="Rectangle 6">
              <a:extLst>
                <a:ext uri="{FF2B5EF4-FFF2-40B4-BE49-F238E27FC236}">
                  <a16:creationId xmlns:a16="http://schemas.microsoft.com/office/drawing/2014/main" id="{2C070150-EBE8-45C9-B3AF-6B0AFF10262C}"/>
                </a:ext>
              </a:extLst>
            </p:cNvPr>
            <p:cNvSpPr>
              <a:spLocks noChangeArrowheads="1"/>
            </p:cNvSpPr>
            <p:nvPr/>
          </p:nvSpPr>
          <p:spPr bwMode="auto">
            <a:xfrm rot="-5400000">
              <a:off x="2887" y="1568"/>
              <a:ext cx="3094" cy="1773"/>
            </a:xfrm>
            <a:prstGeom prst="rect">
              <a:avLst/>
            </a:prstGeom>
            <a:solidFill>
              <a:srgbClr val="FFFFFF"/>
            </a:solidFill>
            <a:ln w="9525" algn="ctr">
              <a:solidFill>
                <a:srgbClr val="FFFFFF"/>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defTabSz="914400" eaLnBrk="0" fontAlgn="base">
                <a:spcBef>
                  <a:spcPct val="0"/>
                </a:spcBef>
                <a:spcAft>
                  <a:spcPct val="0"/>
                </a:spcAft>
                <a:defRPr/>
              </a:pPr>
              <a:endParaRPr lang="en-US" altLang="en-US" sz="1800" dirty="0">
                <a:solidFill>
                  <a:srgbClr val="FFFFFF"/>
                </a:solidFill>
              </a:endParaRPr>
            </a:p>
          </p:txBody>
        </p:sp>
        <p:grpSp>
          <p:nvGrpSpPr>
            <p:cNvPr id="12" name="Group 7">
              <a:extLst>
                <a:ext uri="{FF2B5EF4-FFF2-40B4-BE49-F238E27FC236}">
                  <a16:creationId xmlns:a16="http://schemas.microsoft.com/office/drawing/2014/main" id="{60B716D7-7E5F-4121-8681-E946DCF6F391}"/>
                </a:ext>
              </a:extLst>
            </p:cNvPr>
            <p:cNvGrpSpPr>
              <a:grpSpLocks/>
            </p:cNvGrpSpPr>
            <p:nvPr/>
          </p:nvGrpSpPr>
          <p:grpSpPr bwMode="auto">
            <a:xfrm rot="-5400000">
              <a:off x="2892" y="1584"/>
              <a:ext cx="3078" cy="1682"/>
              <a:chOff x="1361" y="2603"/>
              <a:chExt cx="2861" cy="1532"/>
            </a:xfrm>
          </p:grpSpPr>
          <p:sp>
            <p:nvSpPr>
              <p:cNvPr id="13" name="Line 8">
                <a:extLst>
                  <a:ext uri="{FF2B5EF4-FFF2-40B4-BE49-F238E27FC236}">
                    <a16:creationId xmlns:a16="http://schemas.microsoft.com/office/drawing/2014/main" id="{2C51501C-D904-4DD6-9AF0-56A181B3420D}"/>
                  </a:ext>
                </a:extLst>
              </p:cNvPr>
              <p:cNvSpPr>
                <a:spLocks noChangeShapeType="1"/>
              </p:cNvSpPr>
              <p:nvPr/>
            </p:nvSpPr>
            <p:spPr bwMode="auto">
              <a:xfrm rot="5400000" flipH="1" flipV="1">
                <a:off x="3125" y="2873"/>
                <a:ext cx="84" cy="274"/>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14" name="Freeform 9">
                <a:extLst>
                  <a:ext uri="{FF2B5EF4-FFF2-40B4-BE49-F238E27FC236}">
                    <a16:creationId xmlns:a16="http://schemas.microsoft.com/office/drawing/2014/main" id="{6E809124-93A1-4787-A855-45C2DB852B66}"/>
                  </a:ext>
                </a:extLst>
              </p:cNvPr>
              <p:cNvSpPr>
                <a:spLocks/>
              </p:cNvSpPr>
              <p:nvPr/>
            </p:nvSpPr>
            <p:spPr bwMode="auto">
              <a:xfrm rot="5400000">
                <a:off x="2958" y="3313"/>
                <a:ext cx="814" cy="123"/>
              </a:xfrm>
              <a:custGeom>
                <a:avLst/>
                <a:gdLst>
                  <a:gd name="T0" fmla="*/ 10 w 3491"/>
                  <a:gd name="T1" fmla="*/ 2 h 529"/>
                  <a:gd name="T2" fmla="*/ 10 w 3491"/>
                  <a:gd name="T3" fmla="*/ 1 h 529"/>
                  <a:gd name="T4" fmla="*/ 9 w 3491"/>
                  <a:gd name="T5" fmla="*/ 1 h 529"/>
                  <a:gd name="T6" fmla="*/ 8 w 3491"/>
                  <a:gd name="T7" fmla="*/ 1 h 529"/>
                  <a:gd name="T8" fmla="*/ 8 w 3491"/>
                  <a:gd name="T9" fmla="*/ 0 h 529"/>
                  <a:gd name="T10" fmla="*/ 7 w 3491"/>
                  <a:gd name="T11" fmla="*/ 0 h 529"/>
                  <a:gd name="T12" fmla="*/ 7 w 3491"/>
                  <a:gd name="T13" fmla="*/ 0 h 529"/>
                  <a:gd name="T14" fmla="*/ 6 w 3491"/>
                  <a:gd name="T15" fmla="*/ 0 h 529"/>
                  <a:gd name="T16" fmla="*/ 5 w 3491"/>
                  <a:gd name="T17" fmla="*/ 0 h 529"/>
                  <a:gd name="T18" fmla="*/ 5 w 3491"/>
                  <a:gd name="T19" fmla="*/ 0 h 529"/>
                  <a:gd name="T20" fmla="*/ 4 w 3491"/>
                  <a:gd name="T21" fmla="*/ 0 h 529"/>
                  <a:gd name="T22" fmla="*/ 4 w 3491"/>
                  <a:gd name="T23" fmla="*/ 0 h 529"/>
                  <a:gd name="T24" fmla="*/ 3 w 3491"/>
                  <a:gd name="T25" fmla="*/ 0 h 529"/>
                  <a:gd name="T26" fmla="*/ 3 w 3491"/>
                  <a:gd name="T27" fmla="*/ 0 h 529"/>
                  <a:gd name="T28" fmla="*/ 2 w 3491"/>
                  <a:gd name="T29" fmla="*/ 1 h 529"/>
                  <a:gd name="T30" fmla="*/ 1 w 3491"/>
                  <a:gd name="T31" fmla="*/ 1 h 529"/>
                  <a:gd name="T32" fmla="*/ 1 w 3491"/>
                  <a:gd name="T33" fmla="*/ 1 h 529"/>
                  <a:gd name="T34" fmla="*/ 0 w 3491"/>
                  <a:gd name="T35" fmla="*/ 2 h 5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491"/>
                  <a:gd name="T55" fmla="*/ 0 h 529"/>
                  <a:gd name="T56" fmla="*/ 3491 w 3491"/>
                  <a:gd name="T57" fmla="*/ 529 h 52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491" h="529">
                    <a:moveTo>
                      <a:pt x="3491" y="529"/>
                    </a:moveTo>
                    <a:lnTo>
                      <a:pt x="3292" y="407"/>
                    </a:lnTo>
                    <a:lnTo>
                      <a:pt x="3082" y="299"/>
                    </a:lnTo>
                    <a:lnTo>
                      <a:pt x="2869" y="208"/>
                    </a:lnTo>
                    <a:lnTo>
                      <a:pt x="2650" y="133"/>
                    </a:lnTo>
                    <a:lnTo>
                      <a:pt x="2429" y="75"/>
                    </a:lnTo>
                    <a:lnTo>
                      <a:pt x="2203" y="33"/>
                    </a:lnTo>
                    <a:lnTo>
                      <a:pt x="1976" y="9"/>
                    </a:lnTo>
                    <a:lnTo>
                      <a:pt x="1747" y="0"/>
                    </a:lnTo>
                    <a:lnTo>
                      <a:pt x="1634" y="1"/>
                    </a:lnTo>
                    <a:lnTo>
                      <a:pt x="1521" y="6"/>
                    </a:lnTo>
                    <a:lnTo>
                      <a:pt x="1293" y="31"/>
                    </a:lnTo>
                    <a:lnTo>
                      <a:pt x="1069" y="72"/>
                    </a:lnTo>
                    <a:lnTo>
                      <a:pt x="845" y="131"/>
                    </a:lnTo>
                    <a:lnTo>
                      <a:pt x="627" y="204"/>
                    </a:lnTo>
                    <a:lnTo>
                      <a:pt x="413" y="295"/>
                    </a:lnTo>
                    <a:lnTo>
                      <a:pt x="203" y="402"/>
                    </a:lnTo>
                    <a:lnTo>
                      <a:pt x="0" y="528"/>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15" name="Freeform 10">
                <a:extLst>
                  <a:ext uri="{FF2B5EF4-FFF2-40B4-BE49-F238E27FC236}">
                    <a16:creationId xmlns:a16="http://schemas.microsoft.com/office/drawing/2014/main" id="{6B897F83-C077-4074-BA12-03D325B7724E}"/>
                  </a:ext>
                </a:extLst>
              </p:cNvPr>
              <p:cNvSpPr>
                <a:spLocks/>
              </p:cNvSpPr>
              <p:nvPr/>
            </p:nvSpPr>
            <p:spPr bwMode="auto">
              <a:xfrm rot="5400000">
                <a:off x="2736" y="3344"/>
                <a:ext cx="638" cy="57"/>
              </a:xfrm>
              <a:custGeom>
                <a:avLst/>
                <a:gdLst>
                  <a:gd name="T0" fmla="*/ 8 w 2737"/>
                  <a:gd name="T1" fmla="*/ 1 h 244"/>
                  <a:gd name="T2" fmla="*/ 7 w 2737"/>
                  <a:gd name="T3" fmla="*/ 0 h 244"/>
                  <a:gd name="T4" fmla="*/ 6 w 2737"/>
                  <a:gd name="T5" fmla="*/ 0 h 244"/>
                  <a:gd name="T6" fmla="*/ 5 w 2737"/>
                  <a:gd name="T7" fmla="*/ 0 h 244"/>
                  <a:gd name="T8" fmla="*/ 4 w 2737"/>
                  <a:gd name="T9" fmla="*/ 0 h 244"/>
                  <a:gd name="T10" fmla="*/ 4 w 2737"/>
                  <a:gd name="T11" fmla="*/ 0 h 244"/>
                  <a:gd name="T12" fmla="*/ 3 w 2737"/>
                  <a:gd name="T13" fmla="*/ 0 h 244"/>
                  <a:gd name="T14" fmla="*/ 3 w 2737"/>
                  <a:gd name="T15" fmla="*/ 0 h 244"/>
                  <a:gd name="T16" fmla="*/ 2 w 2737"/>
                  <a:gd name="T17" fmla="*/ 0 h 244"/>
                  <a:gd name="T18" fmla="*/ 1 w 2737"/>
                  <a:gd name="T19" fmla="*/ 0 h 244"/>
                  <a:gd name="T20" fmla="*/ 0 w 2737"/>
                  <a:gd name="T21" fmla="*/ 1 h 2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37"/>
                  <a:gd name="T34" fmla="*/ 0 h 244"/>
                  <a:gd name="T35" fmla="*/ 2737 w 2737"/>
                  <a:gd name="T36" fmla="*/ 244 h 2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37" h="244">
                    <a:moveTo>
                      <a:pt x="2737" y="244"/>
                    </a:moveTo>
                    <a:lnTo>
                      <a:pt x="2403" y="138"/>
                    </a:lnTo>
                    <a:lnTo>
                      <a:pt x="2061" y="62"/>
                    </a:lnTo>
                    <a:lnTo>
                      <a:pt x="1718" y="16"/>
                    </a:lnTo>
                    <a:lnTo>
                      <a:pt x="1369" y="0"/>
                    </a:lnTo>
                    <a:lnTo>
                      <a:pt x="1283" y="0"/>
                    </a:lnTo>
                    <a:lnTo>
                      <a:pt x="1196" y="3"/>
                    </a:lnTo>
                    <a:lnTo>
                      <a:pt x="1023" y="13"/>
                    </a:lnTo>
                    <a:lnTo>
                      <a:pt x="677" y="59"/>
                    </a:lnTo>
                    <a:lnTo>
                      <a:pt x="336" y="134"/>
                    </a:lnTo>
                    <a:lnTo>
                      <a:pt x="0" y="243"/>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16" name="Line 11">
                <a:extLst>
                  <a:ext uri="{FF2B5EF4-FFF2-40B4-BE49-F238E27FC236}">
                    <a16:creationId xmlns:a16="http://schemas.microsoft.com/office/drawing/2014/main" id="{58E34E23-3D24-435D-9C1A-AEED884C9946}"/>
                  </a:ext>
                </a:extLst>
              </p:cNvPr>
              <p:cNvSpPr>
                <a:spLocks noChangeShapeType="1"/>
              </p:cNvSpPr>
              <p:nvPr/>
            </p:nvSpPr>
            <p:spPr bwMode="auto">
              <a:xfrm rot="5400000" flipH="1">
                <a:off x="2058" y="2909"/>
                <a:ext cx="62" cy="259"/>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17" name="Freeform 12">
                <a:extLst>
                  <a:ext uri="{FF2B5EF4-FFF2-40B4-BE49-F238E27FC236}">
                    <a16:creationId xmlns:a16="http://schemas.microsoft.com/office/drawing/2014/main" id="{E8132E01-AA48-4A65-93D8-A9D55F0B11E4}"/>
                  </a:ext>
                </a:extLst>
              </p:cNvPr>
              <p:cNvSpPr>
                <a:spLocks/>
              </p:cNvSpPr>
              <p:nvPr/>
            </p:nvSpPr>
            <p:spPr bwMode="auto">
              <a:xfrm rot="5400000">
                <a:off x="1893" y="3349"/>
                <a:ext cx="628" cy="43"/>
              </a:xfrm>
              <a:custGeom>
                <a:avLst/>
                <a:gdLst>
                  <a:gd name="T0" fmla="*/ 0 w 2694"/>
                  <a:gd name="T1" fmla="*/ 0 h 181"/>
                  <a:gd name="T2" fmla="*/ 1 w 2694"/>
                  <a:gd name="T3" fmla="*/ 0 h 181"/>
                  <a:gd name="T4" fmla="*/ 2 w 2694"/>
                  <a:gd name="T5" fmla="*/ 0 h 181"/>
                  <a:gd name="T6" fmla="*/ 3 w 2694"/>
                  <a:gd name="T7" fmla="*/ 0 h 181"/>
                  <a:gd name="T8" fmla="*/ 4 w 2694"/>
                  <a:gd name="T9" fmla="*/ 0 h 181"/>
                  <a:gd name="T10" fmla="*/ 5 w 2694"/>
                  <a:gd name="T11" fmla="*/ 0 h 181"/>
                  <a:gd name="T12" fmla="*/ 6 w 2694"/>
                  <a:gd name="T13" fmla="*/ 0 h 181"/>
                  <a:gd name="T14" fmla="*/ 7 w 2694"/>
                  <a:gd name="T15" fmla="*/ 0 h 181"/>
                  <a:gd name="T16" fmla="*/ 8 w 2694"/>
                  <a:gd name="T17" fmla="*/ 0 h 1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94"/>
                  <a:gd name="T28" fmla="*/ 0 h 181"/>
                  <a:gd name="T29" fmla="*/ 2694 w 2694"/>
                  <a:gd name="T30" fmla="*/ 181 h 1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94" h="181">
                    <a:moveTo>
                      <a:pt x="0" y="0"/>
                    </a:moveTo>
                    <a:lnTo>
                      <a:pt x="332" y="78"/>
                    </a:lnTo>
                    <a:lnTo>
                      <a:pt x="669" y="136"/>
                    </a:lnTo>
                    <a:lnTo>
                      <a:pt x="1007" y="169"/>
                    </a:lnTo>
                    <a:lnTo>
                      <a:pt x="1346" y="181"/>
                    </a:lnTo>
                    <a:lnTo>
                      <a:pt x="1684" y="171"/>
                    </a:lnTo>
                    <a:lnTo>
                      <a:pt x="2024" y="137"/>
                    </a:lnTo>
                    <a:lnTo>
                      <a:pt x="2360" y="81"/>
                    </a:lnTo>
                    <a:lnTo>
                      <a:pt x="2694"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18" name="Freeform 13">
                <a:extLst>
                  <a:ext uri="{FF2B5EF4-FFF2-40B4-BE49-F238E27FC236}">
                    <a16:creationId xmlns:a16="http://schemas.microsoft.com/office/drawing/2014/main" id="{901B1885-FE3B-4E22-BD02-681FFF8D6836}"/>
                  </a:ext>
                </a:extLst>
              </p:cNvPr>
              <p:cNvSpPr>
                <a:spLocks/>
              </p:cNvSpPr>
              <p:nvPr/>
            </p:nvSpPr>
            <p:spPr bwMode="auto">
              <a:xfrm rot="5400000">
                <a:off x="1527" y="3303"/>
                <a:ext cx="741" cy="141"/>
              </a:xfrm>
              <a:custGeom>
                <a:avLst/>
                <a:gdLst>
                  <a:gd name="T0" fmla="*/ 0 w 3182"/>
                  <a:gd name="T1" fmla="*/ 0 h 604"/>
                  <a:gd name="T2" fmla="*/ 0 w 3182"/>
                  <a:gd name="T3" fmla="*/ 0 h 604"/>
                  <a:gd name="T4" fmla="*/ 1 w 3182"/>
                  <a:gd name="T5" fmla="*/ 1 h 604"/>
                  <a:gd name="T6" fmla="*/ 2 w 3182"/>
                  <a:gd name="T7" fmla="*/ 1 h 604"/>
                  <a:gd name="T8" fmla="*/ 2 w 3182"/>
                  <a:gd name="T9" fmla="*/ 1 h 604"/>
                  <a:gd name="T10" fmla="*/ 3 w 3182"/>
                  <a:gd name="T11" fmla="*/ 2 h 604"/>
                  <a:gd name="T12" fmla="*/ 3 w 3182"/>
                  <a:gd name="T13" fmla="*/ 2 h 604"/>
                  <a:gd name="T14" fmla="*/ 4 w 3182"/>
                  <a:gd name="T15" fmla="*/ 2 h 604"/>
                  <a:gd name="T16" fmla="*/ 5 w 3182"/>
                  <a:gd name="T17" fmla="*/ 2 h 604"/>
                  <a:gd name="T18" fmla="*/ 5 w 3182"/>
                  <a:gd name="T19" fmla="*/ 2 h 604"/>
                  <a:gd name="T20" fmla="*/ 6 w 3182"/>
                  <a:gd name="T21" fmla="*/ 2 h 604"/>
                  <a:gd name="T22" fmla="*/ 7 w 3182"/>
                  <a:gd name="T23" fmla="*/ 2 h 604"/>
                  <a:gd name="T24" fmla="*/ 7 w 3182"/>
                  <a:gd name="T25" fmla="*/ 1 h 604"/>
                  <a:gd name="T26" fmla="*/ 8 w 3182"/>
                  <a:gd name="T27" fmla="*/ 1 h 604"/>
                  <a:gd name="T28" fmla="*/ 8 w 3182"/>
                  <a:gd name="T29" fmla="*/ 1 h 604"/>
                  <a:gd name="T30" fmla="*/ 9 w 3182"/>
                  <a:gd name="T31" fmla="*/ 0 h 604"/>
                  <a:gd name="T32" fmla="*/ 9 w 3182"/>
                  <a:gd name="T33" fmla="*/ 0 h 6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182"/>
                  <a:gd name="T52" fmla="*/ 0 h 604"/>
                  <a:gd name="T53" fmla="*/ 3182 w 3182"/>
                  <a:gd name="T54" fmla="*/ 604 h 60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182" h="604">
                    <a:moveTo>
                      <a:pt x="0" y="1"/>
                    </a:moveTo>
                    <a:lnTo>
                      <a:pt x="174" y="141"/>
                    </a:lnTo>
                    <a:lnTo>
                      <a:pt x="358" y="264"/>
                    </a:lnTo>
                    <a:lnTo>
                      <a:pt x="551" y="367"/>
                    </a:lnTo>
                    <a:lnTo>
                      <a:pt x="751" y="453"/>
                    </a:lnTo>
                    <a:lnTo>
                      <a:pt x="955" y="518"/>
                    </a:lnTo>
                    <a:lnTo>
                      <a:pt x="1164" y="566"/>
                    </a:lnTo>
                    <a:lnTo>
                      <a:pt x="1376" y="594"/>
                    </a:lnTo>
                    <a:lnTo>
                      <a:pt x="1591" y="604"/>
                    </a:lnTo>
                    <a:lnTo>
                      <a:pt x="1803" y="597"/>
                    </a:lnTo>
                    <a:lnTo>
                      <a:pt x="2015" y="568"/>
                    </a:lnTo>
                    <a:lnTo>
                      <a:pt x="2222" y="521"/>
                    </a:lnTo>
                    <a:lnTo>
                      <a:pt x="2428" y="455"/>
                    </a:lnTo>
                    <a:lnTo>
                      <a:pt x="2628" y="372"/>
                    </a:lnTo>
                    <a:lnTo>
                      <a:pt x="2821" y="266"/>
                    </a:lnTo>
                    <a:lnTo>
                      <a:pt x="3005" y="143"/>
                    </a:lnTo>
                    <a:lnTo>
                      <a:pt x="3182"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19" name="Line 14">
                <a:extLst>
                  <a:ext uri="{FF2B5EF4-FFF2-40B4-BE49-F238E27FC236}">
                    <a16:creationId xmlns:a16="http://schemas.microsoft.com/office/drawing/2014/main" id="{8EF7A2B7-1233-444E-B657-F7E83292BF95}"/>
                  </a:ext>
                </a:extLst>
              </p:cNvPr>
              <p:cNvSpPr>
                <a:spLocks noChangeShapeType="1"/>
              </p:cNvSpPr>
              <p:nvPr/>
            </p:nvSpPr>
            <p:spPr bwMode="auto">
              <a:xfrm rot="5400000" flipV="1">
                <a:off x="3119" y="3597"/>
                <a:ext cx="88" cy="282"/>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20" name="Line 15">
                <a:extLst>
                  <a:ext uri="{FF2B5EF4-FFF2-40B4-BE49-F238E27FC236}">
                    <a16:creationId xmlns:a16="http://schemas.microsoft.com/office/drawing/2014/main" id="{7D10B138-E057-4723-B1EE-051038B8E25E}"/>
                  </a:ext>
                </a:extLst>
              </p:cNvPr>
              <p:cNvSpPr>
                <a:spLocks noChangeShapeType="1"/>
              </p:cNvSpPr>
              <p:nvPr/>
            </p:nvSpPr>
            <p:spPr bwMode="auto">
              <a:xfrm rot="5400000">
                <a:off x="2068" y="3588"/>
                <a:ext cx="61" cy="259"/>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21" name="Line 16">
                <a:extLst>
                  <a:ext uri="{FF2B5EF4-FFF2-40B4-BE49-F238E27FC236}">
                    <a16:creationId xmlns:a16="http://schemas.microsoft.com/office/drawing/2014/main" id="{1215CC82-D6B2-4269-A808-CE16CC3E833D}"/>
                  </a:ext>
                </a:extLst>
              </p:cNvPr>
              <p:cNvSpPr>
                <a:spLocks noChangeShapeType="1"/>
              </p:cNvSpPr>
              <p:nvPr/>
            </p:nvSpPr>
            <p:spPr bwMode="auto">
              <a:xfrm rot="5400000" flipH="1" flipV="1">
                <a:off x="3018" y="3696"/>
                <a:ext cx="12" cy="8"/>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22" name="Line 17">
                <a:extLst>
                  <a:ext uri="{FF2B5EF4-FFF2-40B4-BE49-F238E27FC236}">
                    <a16:creationId xmlns:a16="http://schemas.microsoft.com/office/drawing/2014/main" id="{7E547305-A893-468B-8B1D-D405174F71D1}"/>
                  </a:ext>
                </a:extLst>
              </p:cNvPr>
              <p:cNvSpPr>
                <a:spLocks noChangeShapeType="1"/>
              </p:cNvSpPr>
              <p:nvPr/>
            </p:nvSpPr>
            <p:spPr bwMode="auto">
              <a:xfrm rot="5400000" flipV="1">
                <a:off x="3107" y="3625"/>
                <a:ext cx="76" cy="243"/>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23" name="Freeform 18">
                <a:extLst>
                  <a:ext uri="{FF2B5EF4-FFF2-40B4-BE49-F238E27FC236}">
                    <a16:creationId xmlns:a16="http://schemas.microsoft.com/office/drawing/2014/main" id="{E7DBA1FF-7E96-485B-8429-ED8BA8C055E9}"/>
                  </a:ext>
                </a:extLst>
              </p:cNvPr>
              <p:cNvSpPr>
                <a:spLocks/>
              </p:cNvSpPr>
              <p:nvPr/>
            </p:nvSpPr>
            <p:spPr bwMode="auto">
              <a:xfrm rot="5400000">
                <a:off x="3278" y="3735"/>
                <a:ext cx="37" cy="67"/>
              </a:xfrm>
              <a:custGeom>
                <a:avLst/>
                <a:gdLst>
                  <a:gd name="T0" fmla="*/ 0 w 152"/>
                  <a:gd name="T1" fmla="*/ 0 h 286"/>
                  <a:gd name="T2" fmla="*/ 0 w 152"/>
                  <a:gd name="T3" fmla="*/ 0 h 286"/>
                  <a:gd name="T4" fmla="*/ 0 w 152"/>
                  <a:gd name="T5" fmla="*/ 0 h 286"/>
                  <a:gd name="T6" fmla="*/ 0 w 152"/>
                  <a:gd name="T7" fmla="*/ 1 h 286"/>
                  <a:gd name="T8" fmla="*/ 0 w 152"/>
                  <a:gd name="T9" fmla="*/ 1 h 286"/>
                  <a:gd name="T10" fmla="*/ 0 w 152"/>
                  <a:gd name="T11" fmla="*/ 1 h 286"/>
                  <a:gd name="T12" fmla="*/ 0 w 152"/>
                  <a:gd name="T13" fmla="*/ 1 h 286"/>
                  <a:gd name="T14" fmla="*/ 0 60000 65536"/>
                  <a:gd name="T15" fmla="*/ 0 60000 65536"/>
                  <a:gd name="T16" fmla="*/ 0 60000 65536"/>
                  <a:gd name="T17" fmla="*/ 0 60000 65536"/>
                  <a:gd name="T18" fmla="*/ 0 60000 65536"/>
                  <a:gd name="T19" fmla="*/ 0 60000 65536"/>
                  <a:gd name="T20" fmla="*/ 0 60000 65536"/>
                  <a:gd name="T21" fmla="*/ 0 w 152"/>
                  <a:gd name="T22" fmla="*/ 0 h 286"/>
                  <a:gd name="T23" fmla="*/ 152 w 152"/>
                  <a:gd name="T24" fmla="*/ 286 h 2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2" h="286">
                    <a:moveTo>
                      <a:pt x="0" y="0"/>
                    </a:moveTo>
                    <a:lnTo>
                      <a:pt x="70" y="49"/>
                    </a:lnTo>
                    <a:lnTo>
                      <a:pt x="121" y="118"/>
                    </a:lnTo>
                    <a:lnTo>
                      <a:pt x="147" y="198"/>
                    </a:lnTo>
                    <a:lnTo>
                      <a:pt x="152" y="241"/>
                    </a:lnTo>
                    <a:lnTo>
                      <a:pt x="152" y="263"/>
                    </a:lnTo>
                    <a:lnTo>
                      <a:pt x="150" y="286"/>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24" name="Freeform 19">
                <a:extLst>
                  <a:ext uri="{FF2B5EF4-FFF2-40B4-BE49-F238E27FC236}">
                    <a16:creationId xmlns:a16="http://schemas.microsoft.com/office/drawing/2014/main" id="{1824A535-222A-44E7-BE55-B0C6E7C2B076}"/>
                  </a:ext>
                </a:extLst>
              </p:cNvPr>
              <p:cNvSpPr>
                <a:spLocks/>
              </p:cNvSpPr>
              <p:nvPr/>
            </p:nvSpPr>
            <p:spPr bwMode="auto">
              <a:xfrm rot="5400000">
                <a:off x="3265" y="3610"/>
                <a:ext cx="205" cy="75"/>
              </a:xfrm>
              <a:custGeom>
                <a:avLst/>
                <a:gdLst>
                  <a:gd name="T0" fmla="*/ 3 w 882"/>
                  <a:gd name="T1" fmla="*/ 1 h 319"/>
                  <a:gd name="T2" fmla="*/ 2 w 882"/>
                  <a:gd name="T3" fmla="*/ 1 h 319"/>
                  <a:gd name="T4" fmla="*/ 1 w 882"/>
                  <a:gd name="T5" fmla="*/ 0 h 319"/>
                  <a:gd name="T6" fmla="*/ 1 w 882"/>
                  <a:gd name="T7" fmla="*/ 0 h 319"/>
                  <a:gd name="T8" fmla="*/ 0 w 882"/>
                  <a:gd name="T9" fmla="*/ 0 h 319"/>
                  <a:gd name="T10" fmla="*/ 0 60000 65536"/>
                  <a:gd name="T11" fmla="*/ 0 60000 65536"/>
                  <a:gd name="T12" fmla="*/ 0 60000 65536"/>
                  <a:gd name="T13" fmla="*/ 0 60000 65536"/>
                  <a:gd name="T14" fmla="*/ 0 60000 65536"/>
                  <a:gd name="T15" fmla="*/ 0 w 882"/>
                  <a:gd name="T16" fmla="*/ 0 h 319"/>
                  <a:gd name="T17" fmla="*/ 882 w 882"/>
                  <a:gd name="T18" fmla="*/ 319 h 319"/>
                </a:gdLst>
                <a:ahLst/>
                <a:cxnLst>
                  <a:cxn ang="T10">
                    <a:pos x="T0" y="T1"/>
                  </a:cxn>
                  <a:cxn ang="T11">
                    <a:pos x="T2" y="T3"/>
                  </a:cxn>
                  <a:cxn ang="T12">
                    <a:pos x="T4" y="T5"/>
                  </a:cxn>
                  <a:cxn ang="T13">
                    <a:pos x="T6" y="T7"/>
                  </a:cxn>
                  <a:cxn ang="T14">
                    <a:pos x="T8" y="T9"/>
                  </a:cxn>
                </a:cxnLst>
                <a:rect l="T15" t="T16" r="T17" b="T18"/>
                <a:pathLst>
                  <a:path w="882" h="319">
                    <a:moveTo>
                      <a:pt x="882" y="319"/>
                    </a:moveTo>
                    <a:lnTo>
                      <a:pt x="676" y="206"/>
                    </a:lnTo>
                    <a:lnTo>
                      <a:pt x="458" y="114"/>
                    </a:lnTo>
                    <a:lnTo>
                      <a:pt x="233" y="46"/>
                    </a:lnTo>
                    <a:lnTo>
                      <a:pt x="0"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25" name="Line 20">
                <a:extLst>
                  <a:ext uri="{FF2B5EF4-FFF2-40B4-BE49-F238E27FC236}">
                    <a16:creationId xmlns:a16="http://schemas.microsoft.com/office/drawing/2014/main" id="{A8FCA507-6522-438F-B176-9A1AF5B6A493}"/>
                  </a:ext>
                </a:extLst>
              </p:cNvPr>
              <p:cNvSpPr>
                <a:spLocks noChangeShapeType="1"/>
              </p:cNvSpPr>
              <p:nvPr/>
            </p:nvSpPr>
            <p:spPr bwMode="auto">
              <a:xfrm rot="5400000">
                <a:off x="2589" y="3480"/>
                <a:ext cx="1" cy="394"/>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26" name="Freeform 21">
                <a:extLst>
                  <a:ext uri="{FF2B5EF4-FFF2-40B4-BE49-F238E27FC236}">
                    <a16:creationId xmlns:a16="http://schemas.microsoft.com/office/drawing/2014/main" id="{F77EBFF8-2F74-49A1-A257-89F17BAF0AC3}"/>
                  </a:ext>
                </a:extLst>
              </p:cNvPr>
              <p:cNvSpPr>
                <a:spLocks/>
              </p:cNvSpPr>
              <p:nvPr/>
            </p:nvSpPr>
            <p:spPr bwMode="auto">
              <a:xfrm rot="5400000">
                <a:off x="2238" y="3624"/>
                <a:ext cx="101" cy="201"/>
              </a:xfrm>
              <a:custGeom>
                <a:avLst/>
                <a:gdLst>
                  <a:gd name="T0" fmla="*/ 0 w 433"/>
                  <a:gd name="T1" fmla="*/ 0 h 868"/>
                  <a:gd name="T2" fmla="*/ 0 w 433"/>
                  <a:gd name="T3" fmla="*/ 1 h 868"/>
                  <a:gd name="T4" fmla="*/ 0 w 433"/>
                  <a:gd name="T5" fmla="*/ 1 h 868"/>
                  <a:gd name="T6" fmla="*/ 1 w 433"/>
                  <a:gd name="T7" fmla="*/ 2 h 868"/>
                  <a:gd name="T8" fmla="*/ 1 w 433"/>
                  <a:gd name="T9" fmla="*/ 3 h 868"/>
                  <a:gd name="T10" fmla="*/ 0 60000 65536"/>
                  <a:gd name="T11" fmla="*/ 0 60000 65536"/>
                  <a:gd name="T12" fmla="*/ 0 60000 65536"/>
                  <a:gd name="T13" fmla="*/ 0 60000 65536"/>
                  <a:gd name="T14" fmla="*/ 0 60000 65536"/>
                  <a:gd name="T15" fmla="*/ 0 w 433"/>
                  <a:gd name="T16" fmla="*/ 0 h 868"/>
                  <a:gd name="T17" fmla="*/ 433 w 433"/>
                  <a:gd name="T18" fmla="*/ 868 h 868"/>
                </a:gdLst>
                <a:ahLst/>
                <a:cxnLst>
                  <a:cxn ang="T10">
                    <a:pos x="T0" y="T1"/>
                  </a:cxn>
                  <a:cxn ang="T11">
                    <a:pos x="T2" y="T3"/>
                  </a:cxn>
                  <a:cxn ang="T12">
                    <a:pos x="T4" y="T5"/>
                  </a:cxn>
                  <a:cxn ang="T13">
                    <a:pos x="T6" y="T7"/>
                  </a:cxn>
                  <a:cxn ang="T14">
                    <a:pos x="T8" y="T9"/>
                  </a:cxn>
                </a:cxnLst>
                <a:rect l="T15" t="T16" r="T17" b="T18"/>
                <a:pathLst>
                  <a:path w="433" h="868">
                    <a:moveTo>
                      <a:pt x="0" y="0"/>
                    </a:moveTo>
                    <a:lnTo>
                      <a:pt x="59" y="239"/>
                    </a:lnTo>
                    <a:lnTo>
                      <a:pt x="152" y="465"/>
                    </a:lnTo>
                    <a:lnTo>
                      <a:pt x="276" y="675"/>
                    </a:lnTo>
                    <a:lnTo>
                      <a:pt x="433" y="868"/>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27" name="Line 22">
                <a:extLst>
                  <a:ext uri="{FF2B5EF4-FFF2-40B4-BE49-F238E27FC236}">
                    <a16:creationId xmlns:a16="http://schemas.microsoft.com/office/drawing/2014/main" id="{BA43A96E-9FCC-45E1-AA72-CB4301162FD8}"/>
                  </a:ext>
                </a:extLst>
              </p:cNvPr>
              <p:cNvSpPr>
                <a:spLocks noChangeShapeType="1"/>
              </p:cNvSpPr>
              <p:nvPr/>
            </p:nvSpPr>
            <p:spPr bwMode="auto">
              <a:xfrm rot="5400000">
                <a:off x="2549" y="3369"/>
                <a:ext cx="1" cy="585"/>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28" name="Freeform 23">
                <a:extLst>
                  <a:ext uri="{FF2B5EF4-FFF2-40B4-BE49-F238E27FC236}">
                    <a16:creationId xmlns:a16="http://schemas.microsoft.com/office/drawing/2014/main" id="{00314C62-AA75-4FE9-A6B3-4975AA63350D}"/>
                  </a:ext>
                </a:extLst>
              </p:cNvPr>
              <p:cNvSpPr>
                <a:spLocks/>
              </p:cNvSpPr>
              <p:nvPr/>
            </p:nvSpPr>
            <p:spPr bwMode="auto">
              <a:xfrm rot="5400000">
                <a:off x="2882" y="3552"/>
                <a:ext cx="33" cy="251"/>
              </a:xfrm>
              <a:custGeom>
                <a:avLst/>
                <a:gdLst>
                  <a:gd name="T0" fmla="*/ 0 w 141"/>
                  <a:gd name="T1" fmla="*/ 0 h 1078"/>
                  <a:gd name="T2" fmla="*/ 0 w 141"/>
                  <a:gd name="T3" fmla="*/ 1 h 1078"/>
                  <a:gd name="T4" fmla="*/ 0 w 141"/>
                  <a:gd name="T5" fmla="*/ 2 h 1078"/>
                  <a:gd name="T6" fmla="*/ 0 w 141"/>
                  <a:gd name="T7" fmla="*/ 2 h 1078"/>
                  <a:gd name="T8" fmla="*/ 0 w 141"/>
                  <a:gd name="T9" fmla="*/ 3 h 1078"/>
                  <a:gd name="T10" fmla="*/ 0 w 141"/>
                  <a:gd name="T11" fmla="*/ 3 h 1078"/>
                  <a:gd name="T12" fmla="*/ 0 w 141"/>
                  <a:gd name="T13" fmla="*/ 3 h 1078"/>
                  <a:gd name="T14" fmla="*/ 0 w 141"/>
                  <a:gd name="T15" fmla="*/ 3 h 1078"/>
                  <a:gd name="T16" fmla="*/ 0 60000 65536"/>
                  <a:gd name="T17" fmla="*/ 0 60000 65536"/>
                  <a:gd name="T18" fmla="*/ 0 60000 65536"/>
                  <a:gd name="T19" fmla="*/ 0 60000 65536"/>
                  <a:gd name="T20" fmla="*/ 0 60000 65536"/>
                  <a:gd name="T21" fmla="*/ 0 60000 65536"/>
                  <a:gd name="T22" fmla="*/ 0 60000 65536"/>
                  <a:gd name="T23" fmla="*/ 0 60000 65536"/>
                  <a:gd name="T24" fmla="*/ 0 w 141"/>
                  <a:gd name="T25" fmla="*/ 0 h 1078"/>
                  <a:gd name="T26" fmla="*/ 141 w 141"/>
                  <a:gd name="T27" fmla="*/ 1078 h 107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1" h="1078">
                    <a:moveTo>
                      <a:pt x="141" y="0"/>
                    </a:moveTo>
                    <a:lnTo>
                      <a:pt x="73" y="267"/>
                    </a:lnTo>
                    <a:lnTo>
                      <a:pt x="27" y="536"/>
                    </a:lnTo>
                    <a:lnTo>
                      <a:pt x="4" y="806"/>
                    </a:lnTo>
                    <a:lnTo>
                      <a:pt x="0" y="941"/>
                    </a:lnTo>
                    <a:lnTo>
                      <a:pt x="0" y="1008"/>
                    </a:lnTo>
                    <a:lnTo>
                      <a:pt x="0" y="1041"/>
                    </a:lnTo>
                    <a:lnTo>
                      <a:pt x="1" y="1078"/>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29" name="Freeform 24">
                <a:extLst>
                  <a:ext uri="{FF2B5EF4-FFF2-40B4-BE49-F238E27FC236}">
                    <a16:creationId xmlns:a16="http://schemas.microsoft.com/office/drawing/2014/main" id="{FB52377A-017D-46F8-B282-8C61A420D8C9}"/>
                  </a:ext>
                </a:extLst>
              </p:cNvPr>
              <p:cNvSpPr>
                <a:spLocks/>
              </p:cNvSpPr>
              <p:nvPr/>
            </p:nvSpPr>
            <p:spPr bwMode="auto">
              <a:xfrm rot="5400000">
                <a:off x="2886" y="3574"/>
                <a:ext cx="33" cy="238"/>
              </a:xfrm>
              <a:custGeom>
                <a:avLst/>
                <a:gdLst>
                  <a:gd name="T0" fmla="*/ 0 w 140"/>
                  <a:gd name="T1" fmla="*/ 0 h 1020"/>
                  <a:gd name="T2" fmla="*/ 0 w 140"/>
                  <a:gd name="T3" fmla="*/ 1 h 1020"/>
                  <a:gd name="T4" fmla="*/ 0 w 140"/>
                  <a:gd name="T5" fmla="*/ 2 h 1020"/>
                  <a:gd name="T6" fmla="*/ 0 w 140"/>
                  <a:gd name="T7" fmla="*/ 2 h 1020"/>
                  <a:gd name="T8" fmla="*/ 0 w 140"/>
                  <a:gd name="T9" fmla="*/ 3 h 1020"/>
                  <a:gd name="T10" fmla="*/ 0 w 140"/>
                  <a:gd name="T11" fmla="*/ 3 h 1020"/>
                  <a:gd name="T12" fmla="*/ 0 w 140"/>
                  <a:gd name="T13" fmla="*/ 3 h 1020"/>
                  <a:gd name="T14" fmla="*/ 0 w 140"/>
                  <a:gd name="T15" fmla="*/ 3 h 1020"/>
                  <a:gd name="T16" fmla="*/ 0 60000 65536"/>
                  <a:gd name="T17" fmla="*/ 0 60000 65536"/>
                  <a:gd name="T18" fmla="*/ 0 60000 65536"/>
                  <a:gd name="T19" fmla="*/ 0 60000 65536"/>
                  <a:gd name="T20" fmla="*/ 0 60000 65536"/>
                  <a:gd name="T21" fmla="*/ 0 60000 65536"/>
                  <a:gd name="T22" fmla="*/ 0 60000 65536"/>
                  <a:gd name="T23" fmla="*/ 0 60000 65536"/>
                  <a:gd name="T24" fmla="*/ 0 w 140"/>
                  <a:gd name="T25" fmla="*/ 0 h 1020"/>
                  <a:gd name="T26" fmla="*/ 140 w 140"/>
                  <a:gd name="T27" fmla="*/ 1020 h 10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0" h="1020">
                    <a:moveTo>
                      <a:pt x="140" y="0"/>
                    </a:moveTo>
                    <a:lnTo>
                      <a:pt x="78" y="250"/>
                    </a:lnTo>
                    <a:lnTo>
                      <a:pt x="34" y="504"/>
                    </a:lnTo>
                    <a:lnTo>
                      <a:pt x="7" y="760"/>
                    </a:lnTo>
                    <a:lnTo>
                      <a:pt x="2" y="890"/>
                    </a:lnTo>
                    <a:lnTo>
                      <a:pt x="1" y="953"/>
                    </a:lnTo>
                    <a:lnTo>
                      <a:pt x="1" y="987"/>
                    </a:lnTo>
                    <a:lnTo>
                      <a:pt x="0" y="102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30" name="Line 25">
                <a:extLst>
                  <a:ext uri="{FF2B5EF4-FFF2-40B4-BE49-F238E27FC236}">
                    <a16:creationId xmlns:a16="http://schemas.microsoft.com/office/drawing/2014/main" id="{EEF1D02E-3752-4E2D-8131-8445BBDEC7B6}"/>
                  </a:ext>
                </a:extLst>
              </p:cNvPr>
              <p:cNvSpPr>
                <a:spLocks noChangeShapeType="1"/>
              </p:cNvSpPr>
              <p:nvPr/>
            </p:nvSpPr>
            <p:spPr bwMode="auto">
              <a:xfrm rot="5400000" flipV="1">
                <a:off x="3259" y="3792"/>
                <a:ext cx="47" cy="33"/>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31" name="Freeform 26">
                <a:extLst>
                  <a:ext uri="{FF2B5EF4-FFF2-40B4-BE49-F238E27FC236}">
                    <a16:creationId xmlns:a16="http://schemas.microsoft.com/office/drawing/2014/main" id="{1F36A28C-07D0-4096-A6B7-7EE7722F2B8C}"/>
                  </a:ext>
                </a:extLst>
              </p:cNvPr>
              <p:cNvSpPr>
                <a:spLocks/>
              </p:cNvSpPr>
              <p:nvPr/>
            </p:nvSpPr>
            <p:spPr bwMode="auto">
              <a:xfrm rot="5400000">
                <a:off x="3134" y="3837"/>
                <a:ext cx="87" cy="42"/>
              </a:xfrm>
              <a:custGeom>
                <a:avLst/>
                <a:gdLst>
                  <a:gd name="T0" fmla="*/ 0 w 366"/>
                  <a:gd name="T1" fmla="*/ 0 h 183"/>
                  <a:gd name="T2" fmla="*/ 1 w 366"/>
                  <a:gd name="T3" fmla="*/ 0 h 183"/>
                  <a:gd name="T4" fmla="*/ 1 w 366"/>
                  <a:gd name="T5" fmla="*/ 0 h 183"/>
                  <a:gd name="T6" fmla="*/ 0 60000 65536"/>
                  <a:gd name="T7" fmla="*/ 0 60000 65536"/>
                  <a:gd name="T8" fmla="*/ 0 60000 65536"/>
                  <a:gd name="T9" fmla="*/ 0 w 366"/>
                  <a:gd name="T10" fmla="*/ 0 h 183"/>
                  <a:gd name="T11" fmla="*/ 366 w 366"/>
                  <a:gd name="T12" fmla="*/ 183 h 183"/>
                </a:gdLst>
                <a:ahLst/>
                <a:cxnLst>
                  <a:cxn ang="T6">
                    <a:pos x="T0" y="T1"/>
                  </a:cxn>
                  <a:cxn ang="T7">
                    <a:pos x="T2" y="T3"/>
                  </a:cxn>
                  <a:cxn ang="T8">
                    <a:pos x="T4" y="T5"/>
                  </a:cxn>
                </a:cxnLst>
                <a:rect l="T9" t="T10" r="T11" b="T12"/>
                <a:pathLst>
                  <a:path w="366" h="183">
                    <a:moveTo>
                      <a:pt x="0" y="0"/>
                    </a:moveTo>
                    <a:lnTo>
                      <a:pt x="192" y="72"/>
                    </a:lnTo>
                    <a:lnTo>
                      <a:pt x="366" y="183"/>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32" name="Freeform 27">
                <a:extLst>
                  <a:ext uri="{FF2B5EF4-FFF2-40B4-BE49-F238E27FC236}">
                    <a16:creationId xmlns:a16="http://schemas.microsoft.com/office/drawing/2014/main" id="{A15D2A25-7D87-4EAE-B022-5E0D00816567}"/>
                  </a:ext>
                </a:extLst>
              </p:cNvPr>
              <p:cNvSpPr>
                <a:spLocks/>
              </p:cNvSpPr>
              <p:nvPr/>
            </p:nvSpPr>
            <p:spPr bwMode="auto">
              <a:xfrm rot="5400000">
                <a:off x="3138" y="3889"/>
                <a:ext cx="5" cy="31"/>
              </a:xfrm>
              <a:custGeom>
                <a:avLst/>
                <a:gdLst>
                  <a:gd name="T0" fmla="*/ 0 w 21"/>
                  <a:gd name="T1" fmla="*/ 0 h 133"/>
                  <a:gd name="T2" fmla="*/ 0 w 21"/>
                  <a:gd name="T3" fmla="*/ 0 h 133"/>
                  <a:gd name="T4" fmla="*/ 0 w 21"/>
                  <a:gd name="T5" fmla="*/ 0 h 133"/>
                  <a:gd name="T6" fmla="*/ 0 w 21"/>
                  <a:gd name="T7" fmla="*/ 0 h 133"/>
                  <a:gd name="T8" fmla="*/ 0 w 21"/>
                  <a:gd name="T9" fmla="*/ 0 h 133"/>
                  <a:gd name="T10" fmla="*/ 0 60000 65536"/>
                  <a:gd name="T11" fmla="*/ 0 60000 65536"/>
                  <a:gd name="T12" fmla="*/ 0 60000 65536"/>
                  <a:gd name="T13" fmla="*/ 0 60000 65536"/>
                  <a:gd name="T14" fmla="*/ 0 60000 65536"/>
                  <a:gd name="T15" fmla="*/ 0 w 21"/>
                  <a:gd name="T16" fmla="*/ 0 h 133"/>
                  <a:gd name="T17" fmla="*/ 21 w 21"/>
                  <a:gd name="T18" fmla="*/ 133 h 133"/>
                </a:gdLst>
                <a:ahLst/>
                <a:cxnLst>
                  <a:cxn ang="T10">
                    <a:pos x="T0" y="T1"/>
                  </a:cxn>
                  <a:cxn ang="T11">
                    <a:pos x="T2" y="T3"/>
                  </a:cxn>
                  <a:cxn ang="T12">
                    <a:pos x="T4" y="T5"/>
                  </a:cxn>
                  <a:cxn ang="T13">
                    <a:pos x="T6" y="T7"/>
                  </a:cxn>
                  <a:cxn ang="T14">
                    <a:pos x="T8" y="T9"/>
                  </a:cxn>
                </a:cxnLst>
                <a:rect l="T15" t="T16" r="T17" b="T18"/>
                <a:pathLst>
                  <a:path w="21" h="133">
                    <a:moveTo>
                      <a:pt x="0" y="0"/>
                    </a:moveTo>
                    <a:lnTo>
                      <a:pt x="21" y="64"/>
                    </a:lnTo>
                    <a:lnTo>
                      <a:pt x="21" y="81"/>
                    </a:lnTo>
                    <a:lnTo>
                      <a:pt x="21" y="99"/>
                    </a:lnTo>
                    <a:lnTo>
                      <a:pt x="10" y="133"/>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33" name="Line 28">
                <a:extLst>
                  <a:ext uri="{FF2B5EF4-FFF2-40B4-BE49-F238E27FC236}">
                    <a16:creationId xmlns:a16="http://schemas.microsoft.com/office/drawing/2014/main" id="{CE081AD6-5F67-4829-9A46-BC789168BDBE}"/>
                  </a:ext>
                </a:extLst>
              </p:cNvPr>
              <p:cNvSpPr>
                <a:spLocks noChangeShapeType="1"/>
              </p:cNvSpPr>
              <p:nvPr/>
            </p:nvSpPr>
            <p:spPr bwMode="auto">
              <a:xfrm rot="5400000" flipH="1" flipV="1">
                <a:off x="3094" y="3841"/>
                <a:ext cx="95" cy="32"/>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34" name="Freeform 29">
                <a:extLst>
                  <a:ext uri="{FF2B5EF4-FFF2-40B4-BE49-F238E27FC236}">
                    <a16:creationId xmlns:a16="http://schemas.microsoft.com/office/drawing/2014/main" id="{7CDF01C1-AF98-4299-97E5-EA21E3CD5E5D}"/>
                  </a:ext>
                </a:extLst>
              </p:cNvPr>
              <p:cNvSpPr>
                <a:spLocks/>
              </p:cNvSpPr>
              <p:nvPr/>
            </p:nvSpPr>
            <p:spPr bwMode="auto">
              <a:xfrm rot="5400000">
                <a:off x="3170" y="3785"/>
                <a:ext cx="16" cy="41"/>
              </a:xfrm>
              <a:custGeom>
                <a:avLst/>
                <a:gdLst>
                  <a:gd name="T0" fmla="*/ 0 w 72"/>
                  <a:gd name="T1" fmla="*/ 0 h 175"/>
                  <a:gd name="T2" fmla="*/ 0 w 72"/>
                  <a:gd name="T3" fmla="*/ 0 h 175"/>
                  <a:gd name="T4" fmla="*/ 0 w 72"/>
                  <a:gd name="T5" fmla="*/ 0 h 175"/>
                  <a:gd name="T6" fmla="*/ 0 w 72"/>
                  <a:gd name="T7" fmla="*/ 0 h 175"/>
                  <a:gd name="T8" fmla="*/ 0 w 72"/>
                  <a:gd name="T9" fmla="*/ 0 h 175"/>
                  <a:gd name="T10" fmla="*/ 0 w 72"/>
                  <a:gd name="T11" fmla="*/ 0 h 175"/>
                  <a:gd name="T12" fmla="*/ 0 60000 65536"/>
                  <a:gd name="T13" fmla="*/ 0 60000 65536"/>
                  <a:gd name="T14" fmla="*/ 0 60000 65536"/>
                  <a:gd name="T15" fmla="*/ 0 60000 65536"/>
                  <a:gd name="T16" fmla="*/ 0 60000 65536"/>
                  <a:gd name="T17" fmla="*/ 0 60000 65536"/>
                  <a:gd name="T18" fmla="*/ 0 w 72"/>
                  <a:gd name="T19" fmla="*/ 0 h 175"/>
                  <a:gd name="T20" fmla="*/ 72 w 72"/>
                  <a:gd name="T21" fmla="*/ 175 h 175"/>
                </a:gdLst>
                <a:ahLst/>
                <a:cxnLst>
                  <a:cxn ang="T12">
                    <a:pos x="T0" y="T1"/>
                  </a:cxn>
                  <a:cxn ang="T13">
                    <a:pos x="T2" y="T3"/>
                  </a:cxn>
                  <a:cxn ang="T14">
                    <a:pos x="T4" y="T5"/>
                  </a:cxn>
                  <a:cxn ang="T15">
                    <a:pos x="T6" y="T7"/>
                  </a:cxn>
                  <a:cxn ang="T16">
                    <a:pos x="T8" y="T9"/>
                  </a:cxn>
                  <a:cxn ang="T17">
                    <a:pos x="T10" y="T11"/>
                  </a:cxn>
                </a:cxnLst>
                <a:rect l="T18" t="T19" r="T20" b="T21"/>
                <a:pathLst>
                  <a:path w="72" h="175">
                    <a:moveTo>
                      <a:pt x="45" y="175"/>
                    </a:moveTo>
                    <a:lnTo>
                      <a:pt x="8" y="134"/>
                    </a:lnTo>
                    <a:lnTo>
                      <a:pt x="1" y="107"/>
                    </a:lnTo>
                    <a:lnTo>
                      <a:pt x="0" y="80"/>
                    </a:lnTo>
                    <a:lnTo>
                      <a:pt x="22" y="31"/>
                    </a:lnTo>
                    <a:lnTo>
                      <a:pt x="72"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35" name="Line 30">
                <a:extLst>
                  <a:ext uri="{FF2B5EF4-FFF2-40B4-BE49-F238E27FC236}">
                    <a16:creationId xmlns:a16="http://schemas.microsoft.com/office/drawing/2014/main" id="{C5C70439-A887-469E-9E0E-985EC9DF61D6}"/>
                  </a:ext>
                </a:extLst>
              </p:cNvPr>
              <p:cNvSpPr>
                <a:spLocks noChangeShapeType="1"/>
              </p:cNvSpPr>
              <p:nvPr/>
            </p:nvSpPr>
            <p:spPr bwMode="auto">
              <a:xfrm rot="5400000" flipH="1" flipV="1">
                <a:off x="3197" y="3791"/>
                <a:ext cx="38" cy="41"/>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36" name="Freeform 31">
                <a:extLst>
                  <a:ext uri="{FF2B5EF4-FFF2-40B4-BE49-F238E27FC236}">
                    <a16:creationId xmlns:a16="http://schemas.microsoft.com/office/drawing/2014/main" id="{3AEB47F1-7991-4242-B87C-B9D60C9261E5}"/>
                  </a:ext>
                </a:extLst>
              </p:cNvPr>
              <p:cNvSpPr>
                <a:spLocks/>
              </p:cNvSpPr>
              <p:nvPr/>
            </p:nvSpPr>
            <p:spPr bwMode="auto">
              <a:xfrm rot="5400000">
                <a:off x="3167" y="3735"/>
                <a:ext cx="39" cy="100"/>
              </a:xfrm>
              <a:custGeom>
                <a:avLst/>
                <a:gdLst>
                  <a:gd name="T0" fmla="*/ 0 w 166"/>
                  <a:gd name="T1" fmla="*/ 0 h 426"/>
                  <a:gd name="T2" fmla="*/ 0 w 166"/>
                  <a:gd name="T3" fmla="*/ 1 h 426"/>
                  <a:gd name="T4" fmla="*/ 0 w 166"/>
                  <a:gd name="T5" fmla="*/ 1 h 426"/>
                  <a:gd name="T6" fmla="*/ 0 60000 65536"/>
                  <a:gd name="T7" fmla="*/ 0 60000 65536"/>
                  <a:gd name="T8" fmla="*/ 0 60000 65536"/>
                  <a:gd name="T9" fmla="*/ 0 w 166"/>
                  <a:gd name="T10" fmla="*/ 0 h 426"/>
                  <a:gd name="T11" fmla="*/ 166 w 166"/>
                  <a:gd name="T12" fmla="*/ 426 h 426"/>
                </a:gdLst>
                <a:ahLst/>
                <a:cxnLst>
                  <a:cxn ang="T6">
                    <a:pos x="T0" y="T1"/>
                  </a:cxn>
                  <a:cxn ang="T7">
                    <a:pos x="T2" y="T3"/>
                  </a:cxn>
                  <a:cxn ang="T8">
                    <a:pos x="T4" y="T5"/>
                  </a:cxn>
                </a:cxnLst>
                <a:rect l="T9" t="T10" r="T11" b="T12"/>
                <a:pathLst>
                  <a:path w="166" h="426">
                    <a:moveTo>
                      <a:pt x="122" y="0"/>
                    </a:moveTo>
                    <a:lnTo>
                      <a:pt x="0" y="426"/>
                    </a:lnTo>
                    <a:lnTo>
                      <a:pt x="166" y="339"/>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37" name="Line 32">
                <a:extLst>
                  <a:ext uri="{FF2B5EF4-FFF2-40B4-BE49-F238E27FC236}">
                    <a16:creationId xmlns:a16="http://schemas.microsoft.com/office/drawing/2014/main" id="{E72E25BB-C18C-43D0-A6B7-AC9CD07EA4AD}"/>
                  </a:ext>
                </a:extLst>
              </p:cNvPr>
              <p:cNvSpPr>
                <a:spLocks noChangeShapeType="1"/>
              </p:cNvSpPr>
              <p:nvPr/>
            </p:nvSpPr>
            <p:spPr bwMode="auto">
              <a:xfrm rot="5400000" flipH="1">
                <a:off x="3092" y="3638"/>
                <a:ext cx="76" cy="246"/>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38" name="Line 33">
                <a:extLst>
                  <a:ext uri="{FF2B5EF4-FFF2-40B4-BE49-F238E27FC236}">
                    <a16:creationId xmlns:a16="http://schemas.microsoft.com/office/drawing/2014/main" id="{F3BE3122-EBFD-4A08-8121-6D10544CF484}"/>
                  </a:ext>
                </a:extLst>
              </p:cNvPr>
              <p:cNvSpPr>
                <a:spLocks noChangeShapeType="1"/>
              </p:cNvSpPr>
              <p:nvPr/>
            </p:nvSpPr>
            <p:spPr bwMode="auto">
              <a:xfrm rot="5400000">
                <a:off x="2634" y="3500"/>
                <a:ext cx="2" cy="392"/>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39" name="Freeform 34">
                <a:extLst>
                  <a:ext uri="{FF2B5EF4-FFF2-40B4-BE49-F238E27FC236}">
                    <a16:creationId xmlns:a16="http://schemas.microsoft.com/office/drawing/2014/main" id="{CBDBCDAC-77AA-49FC-8442-1DDC02779ECF}"/>
                  </a:ext>
                </a:extLst>
              </p:cNvPr>
              <p:cNvSpPr>
                <a:spLocks/>
              </p:cNvSpPr>
              <p:nvPr/>
            </p:nvSpPr>
            <p:spPr bwMode="auto">
              <a:xfrm rot="5400000">
                <a:off x="2904" y="3620"/>
                <a:ext cx="29" cy="178"/>
              </a:xfrm>
              <a:custGeom>
                <a:avLst/>
                <a:gdLst>
                  <a:gd name="T0" fmla="*/ 0 w 128"/>
                  <a:gd name="T1" fmla="*/ 0 h 767"/>
                  <a:gd name="T2" fmla="*/ 0 w 128"/>
                  <a:gd name="T3" fmla="*/ 1 h 767"/>
                  <a:gd name="T4" fmla="*/ 0 w 128"/>
                  <a:gd name="T5" fmla="*/ 2 h 767"/>
                  <a:gd name="T6" fmla="*/ 0 60000 65536"/>
                  <a:gd name="T7" fmla="*/ 0 60000 65536"/>
                  <a:gd name="T8" fmla="*/ 0 60000 65536"/>
                  <a:gd name="T9" fmla="*/ 0 w 128"/>
                  <a:gd name="T10" fmla="*/ 0 h 767"/>
                  <a:gd name="T11" fmla="*/ 128 w 128"/>
                  <a:gd name="T12" fmla="*/ 767 h 767"/>
                </a:gdLst>
                <a:ahLst/>
                <a:cxnLst>
                  <a:cxn ang="T6">
                    <a:pos x="T0" y="T1"/>
                  </a:cxn>
                  <a:cxn ang="T7">
                    <a:pos x="T2" y="T3"/>
                  </a:cxn>
                  <a:cxn ang="T8">
                    <a:pos x="T4" y="T5"/>
                  </a:cxn>
                </a:cxnLst>
                <a:rect l="T9" t="T10" r="T11" b="T12"/>
                <a:pathLst>
                  <a:path w="128" h="767">
                    <a:moveTo>
                      <a:pt x="128" y="0"/>
                    </a:moveTo>
                    <a:lnTo>
                      <a:pt x="47" y="380"/>
                    </a:lnTo>
                    <a:lnTo>
                      <a:pt x="0" y="767"/>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40" name="Line 35">
                <a:extLst>
                  <a:ext uri="{FF2B5EF4-FFF2-40B4-BE49-F238E27FC236}">
                    <a16:creationId xmlns:a16="http://schemas.microsoft.com/office/drawing/2014/main" id="{D8296A88-41FF-466F-AEBF-3ACDD12A94AD}"/>
                  </a:ext>
                </a:extLst>
              </p:cNvPr>
              <p:cNvSpPr>
                <a:spLocks noChangeShapeType="1"/>
              </p:cNvSpPr>
              <p:nvPr/>
            </p:nvSpPr>
            <p:spPr bwMode="auto">
              <a:xfrm rot="5400000">
                <a:off x="2732" y="3379"/>
                <a:ext cx="1" cy="838"/>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41" name="Freeform 36">
                <a:extLst>
                  <a:ext uri="{FF2B5EF4-FFF2-40B4-BE49-F238E27FC236}">
                    <a16:creationId xmlns:a16="http://schemas.microsoft.com/office/drawing/2014/main" id="{2102A690-5384-43DD-B35B-B0052FE0AF7A}"/>
                  </a:ext>
                </a:extLst>
              </p:cNvPr>
              <p:cNvSpPr>
                <a:spLocks/>
              </p:cNvSpPr>
              <p:nvPr/>
            </p:nvSpPr>
            <p:spPr bwMode="auto">
              <a:xfrm rot="5400000">
                <a:off x="2273" y="3756"/>
                <a:ext cx="23" cy="60"/>
              </a:xfrm>
              <a:custGeom>
                <a:avLst/>
                <a:gdLst>
                  <a:gd name="T0" fmla="*/ 0 w 95"/>
                  <a:gd name="T1" fmla="*/ 1 h 259"/>
                  <a:gd name="T2" fmla="*/ 0 w 95"/>
                  <a:gd name="T3" fmla="*/ 1 h 259"/>
                  <a:gd name="T4" fmla="*/ 0 w 95"/>
                  <a:gd name="T5" fmla="*/ 0 h 259"/>
                  <a:gd name="T6" fmla="*/ 0 w 95"/>
                  <a:gd name="T7" fmla="*/ 0 h 259"/>
                  <a:gd name="T8" fmla="*/ 0 w 95"/>
                  <a:gd name="T9" fmla="*/ 0 h 259"/>
                  <a:gd name="T10" fmla="*/ 0 w 95"/>
                  <a:gd name="T11" fmla="*/ 0 h 259"/>
                  <a:gd name="T12" fmla="*/ 0 w 95"/>
                  <a:gd name="T13" fmla="*/ 0 h 259"/>
                  <a:gd name="T14" fmla="*/ 0 60000 65536"/>
                  <a:gd name="T15" fmla="*/ 0 60000 65536"/>
                  <a:gd name="T16" fmla="*/ 0 60000 65536"/>
                  <a:gd name="T17" fmla="*/ 0 60000 65536"/>
                  <a:gd name="T18" fmla="*/ 0 60000 65536"/>
                  <a:gd name="T19" fmla="*/ 0 60000 65536"/>
                  <a:gd name="T20" fmla="*/ 0 60000 65536"/>
                  <a:gd name="T21" fmla="*/ 0 w 95"/>
                  <a:gd name="T22" fmla="*/ 0 h 259"/>
                  <a:gd name="T23" fmla="*/ 95 w 95"/>
                  <a:gd name="T24" fmla="*/ 259 h 2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5" h="259">
                    <a:moveTo>
                      <a:pt x="0" y="259"/>
                    </a:moveTo>
                    <a:lnTo>
                      <a:pt x="43" y="204"/>
                    </a:lnTo>
                    <a:lnTo>
                      <a:pt x="76" y="141"/>
                    </a:lnTo>
                    <a:lnTo>
                      <a:pt x="93" y="74"/>
                    </a:lnTo>
                    <a:lnTo>
                      <a:pt x="95" y="37"/>
                    </a:lnTo>
                    <a:lnTo>
                      <a:pt x="95" y="20"/>
                    </a:lnTo>
                    <a:lnTo>
                      <a:pt x="95"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42" name="Freeform 37">
                <a:extLst>
                  <a:ext uri="{FF2B5EF4-FFF2-40B4-BE49-F238E27FC236}">
                    <a16:creationId xmlns:a16="http://schemas.microsoft.com/office/drawing/2014/main" id="{224B4B69-AB11-465C-8C02-7FB6762C1CF7}"/>
                  </a:ext>
                </a:extLst>
              </p:cNvPr>
              <p:cNvSpPr>
                <a:spLocks/>
              </p:cNvSpPr>
              <p:nvPr/>
            </p:nvSpPr>
            <p:spPr bwMode="auto">
              <a:xfrm rot="5400000">
                <a:off x="2308" y="3642"/>
                <a:ext cx="77" cy="184"/>
              </a:xfrm>
              <a:custGeom>
                <a:avLst/>
                <a:gdLst>
                  <a:gd name="T0" fmla="*/ 0 w 330"/>
                  <a:gd name="T1" fmla="*/ 0 h 791"/>
                  <a:gd name="T2" fmla="*/ 0 w 330"/>
                  <a:gd name="T3" fmla="*/ 1 h 791"/>
                  <a:gd name="T4" fmla="*/ 0 w 330"/>
                  <a:gd name="T5" fmla="*/ 1 h 791"/>
                  <a:gd name="T6" fmla="*/ 1 w 330"/>
                  <a:gd name="T7" fmla="*/ 2 h 791"/>
                  <a:gd name="T8" fmla="*/ 1 w 330"/>
                  <a:gd name="T9" fmla="*/ 2 h 791"/>
                  <a:gd name="T10" fmla="*/ 0 60000 65536"/>
                  <a:gd name="T11" fmla="*/ 0 60000 65536"/>
                  <a:gd name="T12" fmla="*/ 0 60000 65536"/>
                  <a:gd name="T13" fmla="*/ 0 60000 65536"/>
                  <a:gd name="T14" fmla="*/ 0 60000 65536"/>
                  <a:gd name="T15" fmla="*/ 0 w 330"/>
                  <a:gd name="T16" fmla="*/ 0 h 791"/>
                  <a:gd name="T17" fmla="*/ 330 w 330"/>
                  <a:gd name="T18" fmla="*/ 791 h 791"/>
                </a:gdLst>
                <a:ahLst/>
                <a:cxnLst>
                  <a:cxn ang="T10">
                    <a:pos x="T0" y="T1"/>
                  </a:cxn>
                  <a:cxn ang="T11">
                    <a:pos x="T2" y="T3"/>
                  </a:cxn>
                  <a:cxn ang="T12">
                    <a:pos x="T4" y="T5"/>
                  </a:cxn>
                  <a:cxn ang="T13">
                    <a:pos x="T6" y="T7"/>
                  </a:cxn>
                  <a:cxn ang="T14">
                    <a:pos x="T8" y="T9"/>
                  </a:cxn>
                </a:cxnLst>
                <a:rect l="T15" t="T16" r="T17" b="T18"/>
                <a:pathLst>
                  <a:path w="330" h="791">
                    <a:moveTo>
                      <a:pt x="0" y="0"/>
                    </a:moveTo>
                    <a:lnTo>
                      <a:pt x="32" y="215"/>
                    </a:lnTo>
                    <a:lnTo>
                      <a:pt x="100" y="421"/>
                    </a:lnTo>
                    <a:lnTo>
                      <a:pt x="199" y="614"/>
                    </a:lnTo>
                    <a:lnTo>
                      <a:pt x="330" y="791"/>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43" name="Line 38">
                <a:extLst>
                  <a:ext uri="{FF2B5EF4-FFF2-40B4-BE49-F238E27FC236}">
                    <a16:creationId xmlns:a16="http://schemas.microsoft.com/office/drawing/2014/main" id="{B29FDE68-70AA-447E-8F7B-88C09461D3CB}"/>
                  </a:ext>
                </a:extLst>
              </p:cNvPr>
              <p:cNvSpPr>
                <a:spLocks noChangeShapeType="1"/>
              </p:cNvSpPr>
              <p:nvPr/>
            </p:nvSpPr>
            <p:spPr bwMode="auto">
              <a:xfrm rot="5400000">
                <a:off x="2628" y="3317"/>
                <a:ext cx="1" cy="1029"/>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44" name="Freeform 39">
                <a:extLst>
                  <a:ext uri="{FF2B5EF4-FFF2-40B4-BE49-F238E27FC236}">
                    <a16:creationId xmlns:a16="http://schemas.microsoft.com/office/drawing/2014/main" id="{238C492D-C739-40EE-BCDF-FB4EF01B63E8}"/>
                  </a:ext>
                </a:extLst>
              </p:cNvPr>
              <p:cNvSpPr>
                <a:spLocks/>
              </p:cNvSpPr>
              <p:nvPr/>
            </p:nvSpPr>
            <p:spPr bwMode="auto">
              <a:xfrm rot="5400000">
                <a:off x="1791" y="3500"/>
                <a:ext cx="108" cy="550"/>
              </a:xfrm>
              <a:custGeom>
                <a:avLst/>
                <a:gdLst>
                  <a:gd name="T0" fmla="*/ 0 w 462"/>
                  <a:gd name="T1" fmla="*/ 7 h 2364"/>
                  <a:gd name="T2" fmla="*/ 1 w 462"/>
                  <a:gd name="T3" fmla="*/ 5 h 2364"/>
                  <a:gd name="T4" fmla="*/ 1 w 462"/>
                  <a:gd name="T5" fmla="*/ 4 h 2364"/>
                  <a:gd name="T6" fmla="*/ 1 w 462"/>
                  <a:gd name="T7" fmla="*/ 3 h 2364"/>
                  <a:gd name="T8" fmla="*/ 1 w 462"/>
                  <a:gd name="T9" fmla="*/ 2 h 2364"/>
                  <a:gd name="T10" fmla="*/ 1 w 462"/>
                  <a:gd name="T11" fmla="*/ 1 h 2364"/>
                  <a:gd name="T12" fmla="*/ 1 w 462"/>
                  <a:gd name="T13" fmla="*/ 0 h 2364"/>
                  <a:gd name="T14" fmla="*/ 0 60000 65536"/>
                  <a:gd name="T15" fmla="*/ 0 60000 65536"/>
                  <a:gd name="T16" fmla="*/ 0 60000 65536"/>
                  <a:gd name="T17" fmla="*/ 0 60000 65536"/>
                  <a:gd name="T18" fmla="*/ 0 60000 65536"/>
                  <a:gd name="T19" fmla="*/ 0 60000 65536"/>
                  <a:gd name="T20" fmla="*/ 0 60000 65536"/>
                  <a:gd name="T21" fmla="*/ 0 w 462"/>
                  <a:gd name="T22" fmla="*/ 0 h 2364"/>
                  <a:gd name="T23" fmla="*/ 462 w 462"/>
                  <a:gd name="T24" fmla="*/ 2364 h 23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2" h="2364">
                    <a:moveTo>
                      <a:pt x="0" y="2364"/>
                    </a:moveTo>
                    <a:lnTo>
                      <a:pt x="199" y="1792"/>
                    </a:lnTo>
                    <a:lnTo>
                      <a:pt x="278" y="1502"/>
                    </a:lnTo>
                    <a:lnTo>
                      <a:pt x="345" y="1205"/>
                    </a:lnTo>
                    <a:lnTo>
                      <a:pt x="432" y="607"/>
                    </a:lnTo>
                    <a:lnTo>
                      <a:pt x="453" y="304"/>
                    </a:lnTo>
                    <a:lnTo>
                      <a:pt x="462"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45" name="Freeform 40">
                <a:extLst>
                  <a:ext uri="{FF2B5EF4-FFF2-40B4-BE49-F238E27FC236}">
                    <a16:creationId xmlns:a16="http://schemas.microsoft.com/office/drawing/2014/main" id="{206D4CE5-A7D6-4CD6-A87F-4A22AC1DC8A8}"/>
                  </a:ext>
                </a:extLst>
              </p:cNvPr>
              <p:cNvSpPr>
                <a:spLocks/>
              </p:cNvSpPr>
              <p:nvPr/>
            </p:nvSpPr>
            <p:spPr bwMode="auto">
              <a:xfrm rot="5400000">
                <a:off x="3478" y="3510"/>
                <a:ext cx="39" cy="603"/>
              </a:xfrm>
              <a:custGeom>
                <a:avLst/>
                <a:gdLst>
                  <a:gd name="T0" fmla="*/ 0 w 168"/>
                  <a:gd name="T1" fmla="*/ 8 h 2592"/>
                  <a:gd name="T2" fmla="*/ 0 w 168"/>
                  <a:gd name="T3" fmla="*/ 7 h 2592"/>
                  <a:gd name="T4" fmla="*/ 0 w 168"/>
                  <a:gd name="T5" fmla="*/ 6 h 2592"/>
                  <a:gd name="T6" fmla="*/ 0 w 168"/>
                  <a:gd name="T7" fmla="*/ 6 h 2592"/>
                  <a:gd name="T8" fmla="*/ 0 w 168"/>
                  <a:gd name="T9" fmla="*/ 6 h 2592"/>
                  <a:gd name="T10" fmla="*/ 0 w 168"/>
                  <a:gd name="T11" fmla="*/ 4 h 2592"/>
                  <a:gd name="T12" fmla="*/ 0 w 168"/>
                  <a:gd name="T13" fmla="*/ 2 h 2592"/>
                  <a:gd name="T14" fmla="*/ 0 w 168"/>
                  <a:gd name="T15" fmla="*/ 0 h 2592"/>
                  <a:gd name="T16" fmla="*/ 0 60000 65536"/>
                  <a:gd name="T17" fmla="*/ 0 60000 65536"/>
                  <a:gd name="T18" fmla="*/ 0 60000 65536"/>
                  <a:gd name="T19" fmla="*/ 0 60000 65536"/>
                  <a:gd name="T20" fmla="*/ 0 60000 65536"/>
                  <a:gd name="T21" fmla="*/ 0 60000 65536"/>
                  <a:gd name="T22" fmla="*/ 0 60000 65536"/>
                  <a:gd name="T23" fmla="*/ 0 60000 65536"/>
                  <a:gd name="T24" fmla="*/ 0 w 168"/>
                  <a:gd name="T25" fmla="*/ 0 h 2592"/>
                  <a:gd name="T26" fmla="*/ 168 w 168"/>
                  <a:gd name="T27" fmla="*/ 2592 h 25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8" h="2592">
                    <a:moveTo>
                      <a:pt x="161" y="2592"/>
                    </a:moveTo>
                    <a:lnTo>
                      <a:pt x="168" y="2267"/>
                    </a:lnTo>
                    <a:lnTo>
                      <a:pt x="168" y="2104"/>
                    </a:lnTo>
                    <a:lnTo>
                      <a:pt x="168" y="2024"/>
                    </a:lnTo>
                    <a:lnTo>
                      <a:pt x="168" y="1941"/>
                    </a:lnTo>
                    <a:lnTo>
                      <a:pt x="143" y="1293"/>
                    </a:lnTo>
                    <a:lnTo>
                      <a:pt x="89" y="647"/>
                    </a:lnTo>
                    <a:lnTo>
                      <a:pt x="0"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46" name="Freeform 41">
                <a:extLst>
                  <a:ext uri="{FF2B5EF4-FFF2-40B4-BE49-F238E27FC236}">
                    <a16:creationId xmlns:a16="http://schemas.microsoft.com/office/drawing/2014/main" id="{A31CFCC1-A225-4094-8F95-85C288CD2C4E}"/>
                  </a:ext>
                </a:extLst>
              </p:cNvPr>
              <p:cNvSpPr>
                <a:spLocks/>
              </p:cNvSpPr>
              <p:nvPr/>
            </p:nvSpPr>
            <p:spPr bwMode="auto">
              <a:xfrm rot="5400000">
                <a:off x="3826" y="3621"/>
                <a:ext cx="144" cy="197"/>
              </a:xfrm>
              <a:custGeom>
                <a:avLst/>
                <a:gdLst>
                  <a:gd name="T0" fmla="*/ 2 w 614"/>
                  <a:gd name="T1" fmla="*/ 3 h 844"/>
                  <a:gd name="T2" fmla="*/ 2 w 614"/>
                  <a:gd name="T3" fmla="*/ 2 h 844"/>
                  <a:gd name="T4" fmla="*/ 2 w 614"/>
                  <a:gd name="T5" fmla="*/ 2 h 844"/>
                  <a:gd name="T6" fmla="*/ 1 w 614"/>
                  <a:gd name="T7" fmla="*/ 1 h 844"/>
                  <a:gd name="T8" fmla="*/ 1 w 614"/>
                  <a:gd name="T9" fmla="*/ 1 h 844"/>
                  <a:gd name="T10" fmla="*/ 1 w 614"/>
                  <a:gd name="T11" fmla="*/ 1 h 844"/>
                  <a:gd name="T12" fmla="*/ 1 w 614"/>
                  <a:gd name="T13" fmla="*/ 0 h 844"/>
                  <a:gd name="T14" fmla="*/ 0 w 614"/>
                  <a:gd name="T15" fmla="*/ 0 h 844"/>
                  <a:gd name="T16" fmla="*/ 0 w 614"/>
                  <a:gd name="T17" fmla="*/ 0 h 8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14"/>
                  <a:gd name="T28" fmla="*/ 0 h 844"/>
                  <a:gd name="T29" fmla="*/ 614 w 614"/>
                  <a:gd name="T30" fmla="*/ 844 h 8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14" h="844">
                    <a:moveTo>
                      <a:pt x="614" y="844"/>
                    </a:moveTo>
                    <a:lnTo>
                      <a:pt x="594" y="708"/>
                    </a:lnTo>
                    <a:lnTo>
                      <a:pt x="555" y="576"/>
                    </a:lnTo>
                    <a:lnTo>
                      <a:pt x="498" y="453"/>
                    </a:lnTo>
                    <a:lnTo>
                      <a:pt x="425" y="337"/>
                    </a:lnTo>
                    <a:lnTo>
                      <a:pt x="338" y="234"/>
                    </a:lnTo>
                    <a:lnTo>
                      <a:pt x="237" y="141"/>
                    </a:lnTo>
                    <a:lnTo>
                      <a:pt x="125" y="64"/>
                    </a:lnTo>
                    <a:lnTo>
                      <a:pt x="0"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47" name="Line 42">
                <a:extLst>
                  <a:ext uri="{FF2B5EF4-FFF2-40B4-BE49-F238E27FC236}">
                    <a16:creationId xmlns:a16="http://schemas.microsoft.com/office/drawing/2014/main" id="{12A459BE-F3EB-4ED3-8731-57D7D42FB002}"/>
                  </a:ext>
                </a:extLst>
              </p:cNvPr>
              <p:cNvSpPr>
                <a:spLocks noChangeShapeType="1"/>
              </p:cNvSpPr>
              <p:nvPr/>
            </p:nvSpPr>
            <p:spPr bwMode="auto">
              <a:xfrm rot="5400000" flipH="1" flipV="1">
                <a:off x="3119" y="2872"/>
                <a:ext cx="89" cy="281"/>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48" name="Line 43">
                <a:extLst>
                  <a:ext uri="{FF2B5EF4-FFF2-40B4-BE49-F238E27FC236}">
                    <a16:creationId xmlns:a16="http://schemas.microsoft.com/office/drawing/2014/main" id="{A0CC7C10-7988-40DD-94E3-807A5CD885BF}"/>
                  </a:ext>
                </a:extLst>
              </p:cNvPr>
              <p:cNvSpPr>
                <a:spLocks noChangeShapeType="1"/>
              </p:cNvSpPr>
              <p:nvPr/>
            </p:nvSpPr>
            <p:spPr bwMode="auto">
              <a:xfrm rot="5400000" flipH="1">
                <a:off x="2069" y="2902"/>
                <a:ext cx="60" cy="259"/>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49" name="Line 44">
                <a:extLst>
                  <a:ext uri="{FF2B5EF4-FFF2-40B4-BE49-F238E27FC236}">
                    <a16:creationId xmlns:a16="http://schemas.microsoft.com/office/drawing/2014/main" id="{100323A3-D164-4419-A39B-178F006CBCF6}"/>
                  </a:ext>
                </a:extLst>
              </p:cNvPr>
              <p:cNvSpPr>
                <a:spLocks noChangeShapeType="1"/>
              </p:cNvSpPr>
              <p:nvPr/>
            </p:nvSpPr>
            <p:spPr bwMode="auto">
              <a:xfrm rot="5400000" flipH="1" flipV="1">
                <a:off x="3106" y="2881"/>
                <a:ext cx="77" cy="243"/>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50" name="Freeform 45">
                <a:extLst>
                  <a:ext uri="{FF2B5EF4-FFF2-40B4-BE49-F238E27FC236}">
                    <a16:creationId xmlns:a16="http://schemas.microsoft.com/office/drawing/2014/main" id="{518A2DDF-9A3F-48C9-BB4F-5E1F0772E86E}"/>
                  </a:ext>
                </a:extLst>
              </p:cNvPr>
              <p:cNvSpPr>
                <a:spLocks/>
              </p:cNvSpPr>
              <p:nvPr/>
            </p:nvSpPr>
            <p:spPr bwMode="auto">
              <a:xfrm rot="5400000">
                <a:off x="3280" y="2948"/>
                <a:ext cx="35" cy="65"/>
              </a:xfrm>
              <a:custGeom>
                <a:avLst/>
                <a:gdLst>
                  <a:gd name="T0" fmla="*/ 0 w 152"/>
                  <a:gd name="T1" fmla="*/ 0 h 286"/>
                  <a:gd name="T2" fmla="*/ 0 w 152"/>
                  <a:gd name="T3" fmla="*/ 0 h 286"/>
                  <a:gd name="T4" fmla="*/ 0 w 152"/>
                  <a:gd name="T5" fmla="*/ 0 h 286"/>
                  <a:gd name="T6" fmla="*/ 0 w 152"/>
                  <a:gd name="T7" fmla="*/ 0 h 286"/>
                  <a:gd name="T8" fmla="*/ 0 w 152"/>
                  <a:gd name="T9" fmla="*/ 1 h 286"/>
                  <a:gd name="T10" fmla="*/ 0 w 152"/>
                  <a:gd name="T11" fmla="*/ 1 h 286"/>
                  <a:gd name="T12" fmla="*/ 0 w 152"/>
                  <a:gd name="T13" fmla="*/ 1 h 286"/>
                  <a:gd name="T14" fmla="*/ 0 60000 65536"/>
                  <a:gd name="T15" fmla="*/ 0 60000 65536"/>
                  <a:gd name="T16" fmla="*/ 0 60000 65536"/>
                  <a:gd name="T17" fmla="*/ 0 60000 65536"/>
                  <a:gd name="T18" fmla="*/ 0 60000 65536"/>
                  <a:gd name="T19" fmla="*/ 0 60000 65536"/>
                  <a:gd name="T20" fmla="*/ 0 60000 65536"/>
                  <a:gd name="T21" fmla="*/ 0 w 152"/>
                  <a:gd name="T22" fmla="*/ 0 h 286"/>
                  <a:gd name="T23" fmla="*/ 152 w 152"/>
                  <a:gd name="T24" fmla="*/ 286 h 2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2" h="286">
                    <a:moveTo>
                      <a:pt x="152" y="0"/>
                    </a:moveTo>
                    <a:lnTo>
                      <a:pt x="83" y="49"/>
                    </a:lnTo>
                    <a:lnTo>
                      <a:pt x="32" y="118"/>
                    </a:lnTo>
                    <a:lnTo>
                      <a:pt x="5" y="197"/>
                    </a:lnTo>
                    <a:lnTo>
                      <a:pt x="0" y="241"/>
                    </a:lnTo>
                    <a:lnTo>
                      <a:pt x="0" y="263"/>
                    </a:lnTo>
                    <a:lnTo>
                      <a:pt x="3" y="286"/>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51" name="Freeform 46">
                <a:extLst>
                  <a:ext uri="{FF2B5EF4-FFF2-40B4-BE49-F238E27FC236}">
                    <a16:creationId xmlns:a16="http://schemas.microsoft.com/office/drawing/2014/main" id="{86E2214B-4A9C-4C79-BED7-94746EBFAF2B}"/>
                  </a:ext>
                </a:extLst>
              </p:cNvPr>
              <p:cNvSpPr>
                <a:spLocks/>
              </p:cNvSpPr>
              <p:nvPr/>
            </p:nvSpPr>
            <p:spPr bwMode="auto">
              <a:xfrm rot="5400000">
                <a:off x="3265" y="3063"/>
                <a:ext cx="206" cy="75"/>
              </a:xfrm>
              <a:custGeom>
                <a:avLst/>
                <a:gdLst>
                  <a:gd name="T0" fmla="*/ 0 w 882"/>
                  <a:gd name="T1" fmla="*/ 1 h 319"/>
                  <a:gd name="T2" fmla="*/ 1 w 882"/>
                  <a:gd name="T3" fmla="*/ 1 h 319"/>
                  <a:gd name="T4" fmla="*/ 1 w 882"/>
                  <a:gd name="T5" fmla="*/ 0 h 319"/>
                  <a:gd name="T6" fmla="*/ 2 w 882"/>
                  <a:gd name="T7" fmla="*/ 0 h 319"/>
                  <a:gd name="T8" fmla="*/ 3 w 882"/>
                  <a:gd name="T9" fmla="*/ 0 h 319"/>
                  <a:gd name="T10" fmla="*/ 0 60000 65536"/>
                  <a:gd name="T11" fmla="*/ 0 60000 65536"/>
                  <a:gd name="T12" fmla="*/ 0 60000 65536"/>
                  <a:gd name="T13" fmla="*/ 0 60000 65536"/>
                  <a:gd name="T14" fmla="*/ 0 60000 65536"/>
                  <a:gd name="T15" fmla="*/ 0 w 882"/>
                  <a:gd name="T16" fmla="*/ 0 h 319"/>
                  <a:gd name="T17" fmla="*/ 882 w 882"/>
                  <a:gd name="T18" fmla="*/ 319 h 319"/>
                </a:gdLst>
                <a:ahLst/>
                <a:cxnLst>
                  <a:cxn ang="T10">
                    <a:pos x="T0" y="T1"/>
                  </a:cxn>
                  <a:cxn ang="T11">
                    <a:pos x="T2" y="T3"/>
                  </a:cxn>
                  <a:cxn ang="T12">
                    <a:pos x="T4" y="T5"/>
                  </a:cxn>
                  <a:cxn ang="T13">
                    <a:pos x="T6" y="T7"/>
                  </a:cxn>
                  <a:cxn ang="T14">
                    <a:pos x="T8" y="T9"/>
                  </a:cxn>
                </a:cxnLst>
                <a:rect l="T15" t="T16" r="T17" b="T18"/>
                <a:pathLst>
                  <a:path w="882" h="319">
                    <a:moveTo>
                      <a:pt x="0" y="319"/>
                    </a:moveTo>
                    <a:lnTo>
                      <a:pt x="207" y="206"/>
                    </a:lnTo>
                    <a:lnTo>
                      <a:pt x="424" y="114"/>
                    </a:lnTo>
                    <a:lnTo>
                      <a:pt x="649" y="46"/>
                    </a:lnTo>
                    <a:lnTo>
                      <a:pt x="882"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52" name="Line 47">
                <a:extLst>
                  <a:ext uri="{FF2B5EF4-FFF2-40B4-BE49-F238E27FC236}">
                    <a16:creationId xmlns:a16="http://schemas.microsoft.com/office/drawing/2014/main" id="{ADC7DD5D-1C93-467F-AADD-6F8587B4C940}"/>
                  </a:ext>
                </a:extLst>
              </p:cNvPr>
              <p:cNvSpPr>
                <a:spLocks noChangeShapeType="1"/>
              </p:cNvSpPr>
              <p:nvPr/>
            </p:nvSpPr>
            <p:spPr bwMode="auto">
              <a:xfrm rot="5400000">
                <a:off x="2590" y="2879"/>
                <a:ext cx="1" cy="392"/>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53" name="Freeform 48">
                <a:extLst>
                  <a:ext uri="{FF2B5EF4-FFF2-40B4-BE49-F238E27FC236}">
                    <a16:creationId xmlns:a16="http://schemas.microsoft.com/office/drawing/2014/main" id="{4BDA332B-29E7-44FD-B905-61D3D992BF7E}"/>
                  </a:ext>
                </a:extLst>
              </p:cNvPr>
              <p:cNvSpPr>
                <a:spLocks/>
              </p:cNvSpPr>
              <p:nvPr/>
            </p:nvSpPr>
            <p:spPr bwMode="auto">
              <a:xfrm rot="5400000">
                <a:off x="2240" y="2924"/>
                <a:ext cx="101" cy="202"/>
              </a:xfrm>
              <a:custGeom>
                <a:avLst/>
                <a:gdLst>
                  <a:gd name="T0" fmla="*/ 1 w 433"/>
                  <a:gd name="T1" fmla="*/ 0 h 868"/>
                  <a:gd name="T2" fmla="*/ 1 w 433"/>
                  <a:gd name="T3" fmla="*/ 1 h 868"/>
                  <a:gd name="T4" fmla="*/ 1 w 433"/>
                  <a:gd name="T5" fmla="*/ 1 h 868"/>
                  <a:gd name="T6" fmla="*/ 0 w 433"/>
                  <a:gd name="T7" fmla="*/ 2 h 868"/>
                  <a:gd name="T8" fmla="*/ 0 w 433"/>
                  <a:gd name="T9" fmla="*/ 3 h 868"/>
                  <a:gd name="T10" fmla="*/ 0 60000 65536"/>
                  <a:gd name="T11" fmla="*/ 0 60000 65536"/>
                  <a:gd name="T12" fmla="*/ 0 60000 65536"/>
                  <a:gd name="T13" fmla="*/ 0 60000 65536"/>
                  <a:gd name="T14" fmla="*/ 0 60000 65536"/>
                  <a:gd name="T15" fmla="*/ 0 w 433"/>
                  <a:gd name="T16" fmla="*/ 0 h 868"/>
                  <a:gd name="T17" fmla="*/ 433 w 433"/>
                  <a:gd name="T18" fmla="*/ 868 h 868"/>
                </a:gdLst>
                <a:ahLst/>
                <a:cxnLst>
                  <a:cxn ang="T10">
                    <a:pos x="T0" y="T1"/>
                  </a:cxn>
                  <a:cxn ang="T11">
                    <a:pos x="T2" y="T3"/>
                  </a:cxn>
                  <a:cxn ang="T12">
                    <a:pos x="T4" y="T5"/>
                  </a:cxn>
                  <a:cxn ang="T13">
                    <a:pos x="T6" y="T7"/>
                  </a:cxn>
                  <a:cxn ang="T14">
                    <a:pos x="T8" y="T9"/>
                  </a:cxn>
                </a:cxnLst>
                <a:rect l="T15" t="T16" r="T17" b="T18"/>
                <a:pathLst>
                  <a:path w="433" h="868">
                    <a:moveTo>
                      <a:pt x="433" y="0"/>
                    </a:moveTo>
                    <a:lnTo>
                      <a:pt x="375" y="239"/>
                    </a:lnTo>
                    <a:lnTo>
                      <a:pt x="282" y="465"/>
                    </a:lnTo>
                    <a:lnTo>
                      <a:pt x="157" y="675"/>
                    </a:lnTo>
                    <a:lnTo>
                      <a:pt x="0" y="868"/>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54" name="Line 49">
                <a:extLst>
                  <a:ext uri="{FF2B5EF4-FFF2-40B4-BE49-F238E27FC236}">
                    <a16:creationId xmlns:a16="http://schemas.microsoft.com/office/drawing/2014/main" id="{E85C9153-8185-4ED8-9F9A-01953CF1B8B7}"/>
                  </a:ext>
                </a:extLst>
              </p:cNvPr>
              <p:cNvSpPr>
                <a:spLocks noChangeShapeType="1"/>
              </p:cNvSpPr>
              <p:nvPr/>
            </p:nvSpPr>
            <p:spPr bwMode="auto">
              <a:xfrm rot="5400000">
                <a:off x="2513" y="2830"/>
                <a:ext cx="1" cy="519"/>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55" name="Freeform 50">
                <a:extLst>
                  <a:ext uri="{FF2B5EF4-FFF2-40B4-BE49-F238E27FC236}">
                    <a16:creationId xmlns:a16="http://schemas.microsoft.com/office/drawing/2014/main" id="{95D2ED9F-6E13-448D-B6AB-548B7AF84B0D}"/>
                  </a:ext>
                </a:extLst>
              </p:cNvPr>
              <p:cNvSpPr>
                <a:spLocks/>
              </p:cNvSpPr>
              <p:nvPr/>
            </p:nvSpPr>
            <p:spPr bwMode="auto">
              <a:xfrm rot="5400000">
                <a:off x="2884" y="2947"/>
                <a:ext cx="33" cy="251"/>
              </a:xfrm>
              <a:custGeom>
                <a:avLst/>
                <a:gdLst>
                  <a:gd name="T0" fmla="*/ 0 w 141"/>
                  <a:gd name="T1" fmla="*/ 0 h 1079"/>
                  <a:gd name="T2" fmla="*/ 0 w 141"/>
                  <a:gd name="T3" fmla="*/ 1 h 1079"/>
                  <a:gd name="T4" fmla="*/ 0 w 141"/>
                  <a:gd name="T5" fmla="*/ 2 h 1079"/>
                  <a:gd name="T6" fmla="*/ 0 w 141"/>
                  <a:gd name="T7" fmla="*/ 2 h 1079"/>
                  <a:gd name="T8" fmla="*/ 0 w 141"/>
                  <a:gd name="T9" fmla="*/ 3 h 1079"/>
                  <a:gd name="T10" fmla="*/ 0 w 141"/>
                  <a:gd name="T11" fmla="*/ 3 h 1079"/>
                  <a:gd name="T12" fmla="*/ 0 w 141"/>
                  <a:gd name="T13" fmla="*/ 3 h 1079"/>
                  <a:gd name="T14" fmla="*/ 0 w 141"/>
                  <a:gd name="T15" fmla="*/ 3 h 1079"/>
                  <a:gd name="T16" fmla="*/ 0 60000 65536"/>
                  <a:gd name="T17" fmla="*/ 0 60000 65536"/>
                  <a:gd name="T18" fmla="*/ 0 60000 65536"/>
                  <a:gd name="T19" fmla="*/ 0 60000 65536"/>
                  <a:gd name="T20" fmla="*/ 0 60000 65536"/>
                  <a:gd name="T21" fmla="*/ 0 60000 65536"/>
                  <a:gd name="T22" fmla="*/ 0 60000 65536"/>
                  <a:gd name="T23" fmla="*/ 0 60000 65536"/>
                  <a:gd name="T24" fmla="*/ 0 w 141"/>
                  <a:gd name="T25" fmla="*/ 0 h 1079"/>
                  <a:gd name="T26" fmla="*/ 141 w 141"/>
                  <a:gd name="T27" fmla="*/ 1079 h 10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1" h="1079">
                    <a:moveTo>
                      <a:pt x="0" y="0"/>
                    </a:moveTo>
                    <a:lnTo>
                      <a:pt x="68" y="268"/>
                    </a:lnTo>
                    <a:lnTo>
                      <a:pt x="115" y="537"/>
                    </a:lnTo>
                    <a:lnTo>
                      <a:pt x="138" y="807"/>
                    </a:lnTo>
                    <a:lnTo>
                      <a:pt x="141" y="942"/>
                    </a:lnTo>
                    <a:lnTo>
                      <a:pt x="141" y="1009"/>
                    </a:lnTo>
                    <a:lnTo>
                      <a:pt x="141" y="1042"/>
                    </a:lnTo>
                    <a:lnTo>
                      <a:pt x="140" y="1079"/>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56" name="Freeform 51">
                <a:extLst>
                  <a:ext uri="{FF2B5EF4-FFF2-40B4-BE49-F238E27FC236}">
                    <a16:creationId xmlns:a16="http://schemas.microsoft.com/office/drawing/2014/main" id="{22FABB30-7145-47CA-B3FA-35B285D48B15}"/>
                  </a:ext>
                </a:extLst>
              </p:cNvPr>
              <p:cNvSpPr>
                <a:spLocks/>
              </p:cNvSpPr>
              <p:nvPr/>
            </p:nvSpPr>
            <p:spPr bwMode="auto">
              <a:xfrm rot="5400000">
                <a:off x="2886" y="2939"/>
                <a:ext cx="33" cy="238"/>
              </a:xfrm>
              <a:custGeom>
                <a:avLst/>
                <a:gdLst>
                  <a:gd name="T0" fmla="*/ 0 w 141"/>
                  <a:gd name="T1" fmla="*/ 0 h 1020"/>
                  <a:gd name="T2" fmla="*/ 0 w 141"/>
                  <a:gd name="T3" fmla="*/ 1 h 1020"/>
                  <a:gd name="T4" fmla="*/ 0 w 141"/>
                  <a:gd name="T5" fmla="*/ 2 h 1020"/>
                  <a:gd name="T6" fmla="*/ 0 w 141"/>
                  <a:gd name="T7" fmla="*/ 2 h 1020"/>
                  <a:gd name="T8" fmla="*/ 0 w 141"/>
                  <a:gd name="T9" fmla="*/ 3 h 1020"/>
                  <a:gd name="T10" fmla="*/ 0 w 141"/>
                  <a:gd name="T11" fmla="*/ 3 h 1020"/>
                  <a:gd name="T12" fmla="*/ 0 w 141"/>
                  <a:gd name="T13" fmla="*/ 3 h 1020"/>
                  <a:gd name="T14" fmla="*/ 0 w 141"/>
                  <a:gd name="T15" fmla="*/ 3 h 1020"/>
                  <a:gd name="T16" fmla="*/ 0 60000 65536"/>
                  <a:gd name="T17" fmla="*/ 0 60000 65536"/>
                  <a:gd name="T18" fmla="*/ 0 60000 65536"/>
                  <a:gd name="T19" fmla="*/ 0 60000 65536"/>
                  <a:gd name="T20" fmla="*/ 0 60000 65536"/>
                  <a:gd name="T21" fmla="*/ 0 60000 65536"/>
                  <a:gd name="T22" fmla="*/ 0 60000 65536"/>
                  <a:gd name="T23" fmla="*/ 0 60000 65536"/>
                  <a:gd name="T24" fmla="*/ 0 w 141"/>
                  <a:gd name="T25" fmla="*/ 0 h 1020"/>
                  <a:gd name="T26" fmla="*/ 141 w 141"/>
                  <a:gd name="T27" fmla="*/ 1020 h 10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1" h="1020">
                    <a:moveTo>
                      <a:pt x="0" y="0"/>
                    </a:moveTo>
                    <a:lnTo>
                      <a:pt x="62" y="250"/>
                    </a:lnTo>
                    <a:lnTo>
                      <a:pt x="106" y="504"/>
                    </a:lnTo>
                    <a:lnTo>
                      <a:pt x="133" y="760"/>
                    </a:lnTo>
                    <a:lnTo>
                      <a:pt x="139" y="890"/>
                    </a:lnTo>
                    <a:lnTo>
                      <a:pt x="140" y="953"/>
                    </a:lnTo>
                    <a:lnTo>
                      <a:pt x="140" y="986"/>
                    </a:lnTo>
                    <a:lnTo>
                      <a:pt x="141" y="102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57" name="Line 52">
                <a:extLst>
                  <a:ext uri="{FF2B5EF4-FFF2-40B4-BE49-F238E27FC236}">
                    <a16:creationId xmlns:a16="http://schemas.microsoft.com/office/drawing/2014/main" id="{050D5400-3202-44CF-AAA5-0A40749E508E}"/>
                  </a:ext>
                </a:extLst>
              </p:cNvPr>
              <p:cNvSpPr>
                <a:spLocks noChangeShapeType="1"/>
              </p:cNvSpPr>
              <p:nvPr/>
            </p:nvSpPr>
            <p:spPr bwMode="auto">
              <a:xfrm rot="5400000" flipH="1" flipV="1">
                <a:off x="3261" y="2926"/>
                <a:ext cx="47" cy="30"/>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58" name="Freeform 53">
                <a:extLst>
                  <a:ext uri="{FF2B5EF4-FFF2-40B4-BE49-F238E27FC236}">
                    <a16:creationId xmlns:a16="http://schemas.microsoft.com/office/drawing/2014/main" id="{78E6ADA7-2E92-45A9-9C92-03D61089FBA2}"/>
                  </a:ext>
                </a:extLst>
              </p:cNvPr>
              <p:cNvSpPr>
                <a:spLocks/>
              </p:cNvSpPr>
              <p:nvPr/>
            </p:nvSpPr>
            <p:spPr bwMode="auto">
              <a:xfrm rot="5400000">
                <a:off x="3136" y="2870"/>
                <a:ext cx="86" cy="44"/>
              </a:xfrm>
              <a:custGeom>
                <a:avLst/>
                <a:gdLst>
                  <a:gd name="T0" fmla="*/ 1 w 366"/>
                  <a:gd name="T1" fmla="*/ 0 h 183"/>
                  <a:gd name="T2" fmla="*/ 0 w 366"/>
                  <a:gd name="T3" fmla="*/ 0 h 183"/>
                  <a:gd name="T4" fmla="*/ 0 w 366"/>
                  <a:gd name="T5" fmla="*/ 1 h 183"/>
                  <a:gd name="T6" fmla="*/ 0 60000 65536"/>
                  <a:gd name="T7" fmla="*/ 0 60000 65536"/>
                  <a:gd name="T8" fmla="*/ 0 60000 65536"/>
                  <a:gd name="T9" fmla="*/ 0 w 366"/>
                  <a:gd name="T10" fmla="*/ 0 h 183"/>
                  <a:gd name="T11" fmla="*/ 366 w 366"/>
                  <a:gd name="T12" fmla="*/ 183 h 183"/>
                </a:gdLst>
                <a:ahLst/>
                <a:cxnLst>
                  <a:cxn ang="T6">
                    <a:pos x="T0" y="T1"/>
                  </a:cxn>
                  <a:cxn ang="T7">
                    <a:pos x="T2" y="T3"/>
                  </a:cxn>
                  <a:cxn ang="T8">
                    <a:pos x="T4" y="T5"/>
                  </a:cxn>
                </a:cxnLst>
                <a:rect l="T9" t="T10" r="T11" b="T12"/>
                <a:pathLst>
                  <a:path w="366" h="183">
                    <a:moveTo>
                      <a:pt x="366" y="0"/>
                    </a:moveTo>
                    <a:lnTo>
                      <a:pt x="174" y="72"/>
                    </a:lnTo>
                    <a:lnTo>
                      <a:pt x="0" y="183"/>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59" name="Freeform 54">
                <a:extLst>
                  <a:ext uri="{FF2B5EF4-FFF2-40B4-BE49-F238E27FC236}">
                    <a16:creationId xmlns:a16="http://schemas.microsoft.com/office/drawing/2014/main" id="{7AE19C51-84C9-4951-8D0B-71992297338E}"/>
                  </a:ext>
                </a:extLst>
              </p:cNvPr>
              <p:cNvSpPr>
                <a:spLocks/>
              </p:cNvSpPr>
              <p:nvPr/>
            </p:nvSpPr>
            <p:spPr bwMode="auto">
              <a:xfrm rot="5400000">
                <a:off x="3138" y="2831"/>
                <a:ext cx="5" cy="31"/>
              </a:xfrm>
              <a:custGeom>
                <a:avLst/>
                <a:gdLst>
                  <a:gd name="T0" fmla="*/ 0 w 21"/>
                  <a:gd name="T1" fmla="*/ 0 h 133"/>
                  <a:gd name="T2" fmla="*/ 0 w 21"/>
                  <a:gd name="T3" fmla="*/ 0 h 133"/>
                  <a:gd name="T4" fmla="*/ 0 w 21"/>
                  <a:gd name="T5" fmla="*/ 0 h 133"/>
                  <a:gd name="T6" fmla="*/ 0 w 21"/>
                  <a:gd name="T7" fmla="*/ 0 h 133"/>
                  <a:gd name="T8" fmla="*/ 0 w 21"/>
                  <a:gd name="T9" fmla="*/ 0 h 133"/>
                  <a:gd name="T10" fmla="*/ 0 60000 65536"/>
                  <a:gd name="T11" fmla="*/ 0 60000 65536"/>
                  <a:gd name="T12" fmla="*/ 0 60000 65536"/>
                  <a:gd name="T13" fmla="*/ 0 60000 65536"/>
                  <a:gd name="T14" fmla="*/ 0 60000 65536"/>
                  <a:gd name="T15" fmla="*/ 0 w 21"/>
                  <a:gd name="T16" fmla="*/ 0 h 133"/>
                  <a:gd name="T17" fmla="*/ 21 w 21"/>
                  <a:gd name="T18" fmla="*/ 133 h 133"/>
                </a:gdLst>
                <a:ahLst/>
                <a:cxnLst>
                  <a:cxn ang="T10">
                    <a:pos x="T0" y="T1"/>
                  </a:cxn>
                  <a:cxn ang="T11">
                    <a:pos x="T2" y="T3"/>
                  </a:cxn>
                  <a:cxn ang="T12">
                    <a:pos x="T4" y="T5"/>
                  </a:cxn>
                  <a:cxn ang="T13">
                    <a:pos x="T6" y="T7"/>
                  </a:cxn>
                  <a:cxn ang="T14">
                    <a:pos x="T8" y="T9"/>
                  </a:cxn>
                </a:cxnLst>
                <a:rect l="T15" t="T16" r="T17" b="T18"/>
                <a:pathLst>
                  <a:path w="21" h="133">
                    <a:moveTo>
                      <a:pt x="21" y="0"/>
                    </a:moveTo>
                    <a:lnTo>
                      <a:pt x="0" y="64"/>
                    </a:lnTo>
                    <a:lnTo>
                      <a:pt x="0" y="81"/>
                    </a:lnTo>
                    <a:lnTo>
                      <a:pt x="0" y="98"/>
                    </a:lnTo>
                    <a:lnTo>
                      <a:pt x="11" y="133"/>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60" name="Line 55">
                <a:extLst>
                  <a:ext uri="{FF2B5EF4-FFF2-40B4-BE49-F238E27FC236}">
                    <a16:creationId xmlns:a16="http://schemas.microsoft.com/office/drawing/2014/main" id="{3DED3549-E184-48AC-AD97-7F7145ACFBFC}"/>
                  </a:ext>
                </a:extLst>
              </p:cNvPr>
              <p:cNvSpPr>
                <a:spLocks noChangeShapeType="1"/>
              </p:cNvSpPr>
              <p:nvPr/>
            </p:nvSpPr>
            <p:spPr bwMode="auto">
              <a:xfrm rot="5400000" flipV="1">
                <a:off x="3094" y="2877"/>
                <a:ext cx="95" cy="32"/>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61" name="Freeform 56">
                <a:extLst>
                  <a:ext uri="{FF2B5EF4-FFF2-40B4-BE49-F238E27FC236}">
                    <a16:creationId xmlns:a16="http://schemas.microsoft.com/office/drawing/2014/main" id="{E420C63E-4FDB-4DF3-BDE0-75A790CF5B78}"/>
                  </a:ext>
                </a:extLst>
              </p:cNvPr>
              <p:cNvSpPr>
                <a:spLocks/>
              </p:cNvSpPr>
              <p:nvPr/>
            </p:nvSpPr>
            <p:spPr bwMode="auto">
              <a:xfrm rot="5400000">
                <a:off x="3171" y="2923"/>
                <a:ext cx="17" cy="41"/>
              </a:xfrm>
              <a:custGeom>
                <a:avLst/>
                <a:gdLst>
                  <a:gd name="T0" fmla="*/ 0 w 73"/>
                  <a:gd name="T1" fmla="*/ 0 h 175"/>
                  <a:gd name="T2" fmla="*/ 0 w 73"/>
                  <a:gd name="T3" fmla="*/ 0 h 175"/>
                  <a:gd name="T4" fmla="*/ 0 w 73"/>
                  <a:gd name="T5" fmla="*/ 0 h 175"/>
                  <a:gd name="T6" fmla="*/ 0 w 73"/>
                  <a:gd name="T7" fmla="*/ 0 h 175"/>
                  <a:gd name="T8" fmla="*/ 0 w 73"/>
                  <a:gd name="T9" fmla="*/ 0 h 175"/>
                  <a:gd name="T10" fmla="*/ 0 w 73"/>
                  <a:gd name="T11" fmla="*/ 0 h 175"/>
                  <a:gd name="T12" fmla="*/ 0 60000 65536"/>
                  <a:gd name="T13" fmla="*/ 0 60000 65536"/>
                  <a:gd name="T14" fmla="*/ 0 60000 65536"/>
                  <a:gd name="T15" fmla="*/ 0 60000 65536"/>
                  <a:gd name="T16" fmla="*/ 0 60000 65536"/>
                  <a:gd name="T17" fmla="*/ 0 60000 65536"/>
                  <a:gd name="T18" fmla="*/ 0 w 73"/>
                  <a:gd name="T19" fmla="*/ 0 h 175"/>
                  <a:gd name="T20" fmla="*/ 73 w 73"/>
                  <a:gd name="T21" fmla="*/ 175 h 175"/>
                </a:gdLst>
                <a:ahLst/>
                <a:cxnLst>
                  <a:cxn ang="T12">
                    <a:pos x="T0" y="T1"/>
                  </a:cxn>
                  <a:cxn ang="T13">
                    <a:pos x="T2" y="T3"/>
                  </a:cxn>
                  <a:cxn ang="T14">
                    <a:pos x="T4" y="T5"/>
                  </a:cxn>
                  <a:cxn ang="T15">
                    <a:pos x="T6" y="T7"/>
                  </a:cxn>
                  <a:cxn ang="T16">
                    <a:pos x="T8" y="T9"/>
                  </a:cxn>
                  <a:cxn ang="T17">
                    <a:pos x="T10" y="T11"/>
                  </a:cxn>
                </a:cxnLst>
                <a:rect l="T18" t="T19" r="T20" b="T21"/>
                <a:pathLst>
                  <a:path w="73" h="175">
                    <a:moveTo>
                      <a:pt x="27" y="175"/>
                    </a:moveTo>
                    <a:lnTo>
                      <a:pt x="65" y="134"/>
                    </a:lnTo>
                    <a:lnTo>
                      <a:pt x="71" y="107"/>
                    </a:lnTo>
                    <a:lnTo>
                      <a:pt x="73" y="80"/>
                    </a:lnTo>
                    <a:lnTo>
                      <a:pt x="50" y="31"/>
                    </a:lnTo>
                    <a:lnTo>
                      <a:pt x="0"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62" name="Line 57">
                <a:extLst>
                  <a:ext uri="{FF2B5EF4-FFF2-40B4-BE49-F238E27FC236}">
                    <a16:creationId xmlns:a16="http://schemas.microsoft.com/office/drawing/2014/main" id="{E5C31C61-4115-4F9F-8A3B-F60A6F5BDC12}"/>
                  </a:ext>
                </a:extLst>
              </p:cNvPr>
              <p:cNvSpPr>
                <a:spLocks noChangeShapeType="1"/>
              </p:cNvSpPr>
              <p:nvPr/>
            </p:nvSpPr>
            <p:spPr bwMode="auto">
              <a:xfrm rot="5400000" flipV="1">
                <a:off x="3198" y="2917"/>
                <a:ext cx="38" cy="41"/>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63" name="Freeform 58">
                <a:extLst>
                  <a:ext uri="{FF2B5EF4-FFF2-40B4-BE49-F238E27FC236}">
                    <a16:creationId xmlns:a16="http://schemas.microsoft.com/office/drawing/2014/main" id="{9CFAC177-5595-4A67-8193-6B229941CA00}"/>
                  </a:ext>
                </a:extLst>
              </p:cNvPr>
              <p:cNvSpPr>
                <a:spLocks/>
              </p:cNvSpPr>
              <p:nvPr/>
            </p:nvSpPr>
            <p:spPr bwMode="auto">
              <a:xfrm rot="5400000">
                <a:off x="3168" y="2915"/>
                <a:ext cx="39" cy="99"/>
              </a:xfrm>
              <a:custGeom>
                <a:avLst/>
                <a:gdLst>
                  <a:gd name="T0" fmla="*/ 0 w 165"/>
                  <a:gd name="T1" fmla="*/ 0 h 426"/>
                  <a:gd name="T2" fmla="*/ 0 w 165"/>
                  <a:gd name="T3" fmla="*/ 1 h 426"/>
                  <a:gd name="T4" fmla="*/ 0 w 165"/>
                  <a:gd name="T5" fmla="*/ 1 h 426"/>
                  <a:gd name="T6" fmla="*/ 0 60000 65536"/>
                  <a:gd name="T7" fmla="*/ 0 60000 65536"/>
                  <a:gd name="T8" fmla="*/ 0 60000 65536"/>
                  <a:gd name="T9" fmla="*/ 0 w 165"/>
                  <a:gd name="T10" fmla="*/ 0 h 426"/>
                  <a:gd name="T11" fmla="*/ 165 w 165"/>
                  <a:gd name="T12" fmla="*/ 426 h 426"/>
                </a:gdLst>
                <a:ahLst/>
                <a:cxnLst>
                  <a:cxn ang="T6">
                    <a:pos x="T0" y="T1"/>
                  </a:cxn>
                  <a:cxn ang="T7">
                    <a:pos x="T2" y="T3"/>
                  </a:cxn>
                  <a:cxn ang="T8">
                    <a:pos x="T4" y="T5"/>
                  </a:cxn>
                </a:cxnLst>
                <a:rect l="T9" t="T10" r="T11" b="T12"/>
                <a:pathLst>
                  <a:path w="165" h="426">
                    <a:moveTo>
                      <a:pt x="43" y="0"/>
                    </a:moveTo>
                    <a:lnTo>
                      <a:pt x="165" y="426"/>
                    </a:lnTo>
                    <a:lnTo>
                      <a:pt x="0" y="339"/>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64" name="Line 59">
                <a:extLst>
                  <a:ext uri="{FF2B5EF4-FFF2-40B4-BE49-F238E27FC236}">
                    <a16:creationId xmlns:a16="http://schemas.microsoft.com/office/drawing/2014/main" id="{BD68FDE8-7B14-42B8-B5D0-8CDD3738DF9A}"/>
                  </a:ext>
                </a:extLst>
              </p:cNvPr>
              <p:cNvSpPr>
                <a:spLocks noChangeShapeType="1"/>
              </p:cNvSpPr>
              <p:nvPr/>
            </p:nvSpPr>
            <p:spPr bwMode="auto">
              <a:xfrm rot="5400000">
                <a:off x="3092" y="2865"/>
                <a:ext cx="76" cy="246"/>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65" name="Line 60">
                <a:extLst>
                  <a:ext uri="{FF2B5EF4-FFF2-40B4-BE49-F238E27FC236}">
                    <a16:creationId xmlns:a16="http://schemas.microsoft.com/office/drawing/2014/main" id="{41B28174-5020-49BA-9A70-DAAB1D9C91F0}"/>
                  </a:ext>
                </a:extLst>
              </p:cNvPr>
              <p:cNvSpPr>
                <a:spLocks noChangeShapeType="1"/>
              </p:cNvSpPr>
              <p:nvPr/>
            </p:nvSpPr>
            <p:spPr bwMode="auto">
              <a:xfrm rot="5400000">
                <a:off x="2635" y="2858"/>
                <a:ext cx="2" cy="394"/>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66" name="Freeform 61">
                <a:extLst>
                  <a:ext uri="{FF2B5EF4-FFF2-40B4-BE49-F238E27FC236}">
                    <a16:creationId xmlns:a16="http://schemas.microsoft.com/office/drawing/2014/main" id="{AAE17A56-B6D4-4E3A-BA8A-0B2EEEB30EBD}"/>
                  </a:ext>
                </a:extLst>
              </p:cNvPr>
              <p:cNvSpPr>
                <a:spLocks/>
              </p:cNvSpPr>
              <p:nvPr/>
            </p:nvSpPr>
            <p:spPr bwMode="auto">
              <a:xfrm rot="5400000">
                <a:off x="2904" y="2952"/>
                <a:ext cx="30" cy="177"/>
              </a:xfrm>
              <a:custGeom>
                <a:avLst/>
                <a:gdLst>
                  <a:gd name="T0" fmla="*/ 0 w 127"/>
                  <a:gd name="T1" fmla="*/ 0 h 768"/>
                  <a:gd name="T2" fmla="*/ 0 w 127"/>
                  <a:gd name="T3" fmla="*/ 1 h 768"/>
                  <a:gd name="T4" fmla="*/ 0 w 127"/>
                  <a:gd name="T5" fmla="*/ 2 h 768"/>
                  <a:gd name="T6" fmla="*/ 0 60000 65536"/>
                  <a:gd name="T7" fmla="*/ 0 60000 65536"/>
                  <a:gd name="T8" fmla="*/ 0 60000 65536"/>
                  <a:gd name="T9" fmla="*/ 0 w 127"/>
                  <a:gd name="T10" fmla="*/ 0 h 768"/>
                  <a:gd name="T11" fmla="*/ 127 w 127"/>
                  <a:gd name="T12" fmla="*/ 768 h 768"/>
                </a:gdLst>
                <a:ahLst/>
                <a:cxnLst>
                  <a:cxn ang="T6">
                    <a:pos x="T0" y="T1"/>
                  </a:cxn>
                  <a:cxn ang="T7">
                    <a:pos x="T2" y="T3"/>
                  </a:cxn>
                  <a:cxn ang="T8">
                    <a:pos x="T4" y="T5"/>
                  </a:cxn>
                </a:cxnLst>
                <a:rect l="T9" t="T10" r="T11" b="T12"/>
                <a:pathLst>
                  <a:path w="127" h="768">
                    <a:moveTo>
                      <a:pt x="0" y="0"/>
                    </a:moveTo>
                    <a:lnTo>
                      <a:pt x="81" y="381"/>
                    </a:lnTo>
                    <a:lnTo>
                      <a:pt x="127" y="768"/>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67" name="Line 62">
                <a:extLst>
                  <a:ext uri="{FF2B5EF4-FFF2-40B4-BE49-F238E27FC236}">
                    <a16:creationId xmlns:a16="http://schemas.microsoft.com/office/drawing/2014/main" id="{1766AE17-9D18-413C-B203-4E88ADC25A21}"/>
                  </a:ext>
                </a:extLst>
              </p:cNvPr>
              <p:cNvSpPr>
                <a:spLocks noChangeShapeType="1"/>
              </p:cNvSpPr>
              <p:nvPr/>
            </p:nvSpPr>
            <p:spPr bwMode="auto">
              <a:xfrm rot="5400000">
                <a:off x="2733" y="2534"/>
                <a:ext cx="1" cy="840"/>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68" name="Freeform 63">
                <a:extLst>
                  <a:ext uri="{FF2B5EF4-FFF2-40B4-BE49-F238E27FC236}">
                    <a16:creationId xmlns:a16="http://schemas.microsoft.com/office/drawing/2014/main" id="{FC39F197-ED88-47C5-8DFD-268B3BC7FBAE}"/>
                  </a:ext>
                </a:extLst>
              </p:cNvPr>
              <p:cNvSpPr>
                <a:spLocks/>
              </p:cNvSpPr>
              <p:nvPr/>
            </p:nvSpPr>
            <p:spPr bwMode="auto">
              <a:xfrm rot="5400000">
                <a:off x="2273" y="2935"/>
                <a:ext cx="23" cy="60"/>
              </a:xfrm>
              <a:custGeom>
                <a:avLst/>
                <a:gdLst>
                  <a:gd name="T0" fmla="*/ 0 w 95"/>
                  <a:gd name="T1" fmla="*/ 1 h 259"/>
                  <a:gd name="T2" fmla="*/ 0 w 95"/>
                  <a:gd name="T3" fmla="*/ 1 h 259"/>
                  <a:gd name="T4" fmla="*/ 0 w 95"/>
                  <a:gd name="T5" fmla="*/ 0 h 259"/>
                  <a:gd name="T6" fmla="*/ 0 w 95"/>
                  <a:gd name="T7" fmla="*/ 0 h 259"/>
                  <a:gd name="T8" fmla="*/ 0 w 95"/>
                  <a:gd name="T9" fmla="*/ 0 h 259"/>
                  <a:gd name="T10" fmla="*/ 0 w 95"/>
                  <a:gd name="T11" fmla="*/ 0 h 259"/>
                  <a:gd name="T12" fmla="*/ 0 w 95"/>
                  <a:gd name="T13" fmla="*/ 0 h 259"/>
                  <a:gd name="T14" fmla="*/ 0 60000 65536"/>
                  <a:gd name="T15" fmla="*/ 0 60000 65536"/>
                  <a:gd name="T16" fmla="*/ 0 60000 65536"/>
                  <a:gd name="T17" fmla="*/ 0 60000 65536"/>
                  <a:gd name="T18" fmla="*/ 0 60000 65536"/>
                  <a:gd name="T19" fmla="*/ 0 60000 65536"/>
                  <a:gd name="T20" fmla="*/ 0 60000 65536"/>
                  <a:gd name="T21" fmla="*/ 0 w 95"/>
                  <a:gd name="T22" fmla="*/ 0 h 259"/>
                  <a:gd name="T23" fmla="*/ 95 w 95"/>
                  <a:gd name="T24" fmla="*/ 259 h 2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5" h="259">
                    <a:moveTo>
                      <a:pt x="95" y="259"/>
                    </a:moveTo>
                    <a:lnTo>
                      <a:pt x="52" y="204"/>
                    </a:lnTo>
                    <a:lnTo>
                      <a:pt x="19" y="141"/>
                    </a:lnTo>
                    <a:lnTo>
                      <a:pt x="2" y="73"/>
                    </a:lnTo>
                    <a:lnTo>
                      <a:pt x="0" y="37"/>
                    </a:lnTo>
                    <a:lnTo>
                      <a:pt x="0" y="20"/>
                    </a:lnTo>
                    <a:lnTo>
                      <a:pt x="0"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69" name="Freeform 64">
                <a:extLst>
                  <a:ext uri="{FF2B5EF4-FFF2-40B4-BE49-F238E27FC236}">
                    <a16:creationId xmlns:a16="http://schemas.microsoft.com/office/drawing/2014/main" id="{856E8157-493F-4C9E-B1F8-160257170718}"/>
                  </a:ext>
                </a:extLst>
              </p:cNvPr>
              <p:cNvSpPr>
                <a:spLocks/>
              </p:cNvSpPr>
              <p:nvPr/>
            </p:nvSpPr>
            <p:spPr bwMode="auto">
              <a:xfrm rot="5400000">
                <a:off x="2308" y="2924"/>
                <a:ext cx="77" cy="184"/>
              </a:xfrm>
              <a:custGeom>
                <a:avLst/>
                <a:gdLst>
                  <a:gd name="T0" fmla="*/ 1 w 331"/>
                  <a:gd name="T1" fmla="*/ 0 h 791"/>
                  <a:gd name="T2" fmla="*/ 1 w 331"/>
                  <a:gd name="T3" fmla="*/ 1 h 791"/>
                  <a:gd name="T4" fmla="*/ 1 w 331"/>
                  <a:gd name="T5" fmla="*/ 1 h 791"/>
                  <a:gd name="T6" fmla="*/ 0 w 331"/>
                  <a:gd name="T7" fmla="*/ 2 h 791"/>
                  <a:gd name="T8" fmla="*/ 0 w 331"/>
                  <a:gd name="T9" fmla="*/ 2 h 791"/>
                  <a:gd name="T10" fmla="*/ 0 60000 65536"/>
                  <a:gd name="T11" fmla="*/ 0 60000 65536"/>
                  <a:gd name="T12" fmla="*/ 0 60000 65536"/>
                  <a:gd name="T13" fmla="*/ 0 60000 65536"/>
                  <a:gd name="T14" fmla="*/ 0 60000 65536"/>
                  <a:gd name="T15" fmla="*/ 0 w 331"/>
                  <a:gd name="T16" fmla="*/ 0 h 791"/>
                  <a:gd name="T17" fmla="*/ 331 w 331"/>
                  <a:gd name="T18" fmla="*/ 791 h 791"/>
                </a:gdLst>
                <a:ahLst/>
                <a:cxnLst>
                  <a:cxn ang="T10">
                    <a:pos x="T0" y="T1"/>
                  </a:cxn>
                  <a:cxn ang="T11">
                    <a:pos x="T2" y="T3"/>
                  </a:cxn>
                  <a:cxn ang="T12">
                    <a:pos x="T4" y="T5"/>
                  </a:cxn>
                  <a:cxn ang="T13">
                    <a:pos x="T6" y="T7"/>
                  </a:cxn>
                  <a:cxn ang="T14">
                    <a:pos x="T8" y="T9"/>
                  </a:cxn>
                </a:cxnLst>
                <a:rect l="T15" t="T16" r="T17" b="T18"/>
                <a:pathLst>
                  <a:path w="331" h="791">
                    <a:moveTo>
                      <a:pt x="331" y="0"/>
                    </a:moveTo>
                    <a:lnTo>
                      <a:pt x="298" y="215"/>
                    </a:lnTo>
                    <a:lnTo>
                      <a:pt x="231" y="421"/>
                    </a:lnTo>
                    <a:lnTo>
                      <a:pt x="131" y="614"/>
                    </a:lnTo>
                    <a:lnTo>
                      <a:pt x="0" y="791"/>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70" name="Line 65">
                <a:extLst>
                  <a:ext uri="{FF2B5EF4-FFF2-40B4-BE49-F238E27FC236}">
                    <a16:creationId xmlns:a16="http://schemas.microsoft.com/office/drawing/2014/main" id="{47BFFB9C-1E95-418E-9123-5CBD8C7105D3}"/>
                  </a:ext>
                </a:extLst>
              </p:cNvPr>
              <p:cNvSpPr>
                <a:spLocks noChangeShapeType="1"/>
              </p:cNvSpPr>
              <p:nvPr/>
            </p:nvSpPr>
            <p:spPr bwMode="auto">
              <a:xfrm rot="5400000">
                <a:off x="2629" y="2405"/>
                <a:ext cx="1" cy="1030"/>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71" name="Freeform 66">
                <a:extLst>
                  <a:ext uri="{FF2B5EF4-FFF2-40B4-BE49-F238E27FC236}">
                    <a16:creationId xmlns:a16="http://schemas.microsoft.com/office/drawing/2014/main" id="{ABBAFAF1-F531-4DDC-93A2-DB1F4F821D0E}"/>
                  </a:ext>
                </a:extLst>
              </p:cNvPr>
              <p:cNvSpPr>
                <a:spLocks/>
              </p:cNvSpPr>
              <p:nvPr/>
            </p:nvSpPr>
            <p:spPr bwMode="auto">
              <a:xfrm rot="5400000">
                <a:off x="1791" y="2699"/>
                <a:ext cx="108" cy="549"/>
              </a:xfrm>
              <a:custGeom>
                <a:avLst/>
                <a:gdLst>
                  <a:gd name="T0" fmla="*/ 1 w 463"/>
                  <a:gd name="T1" fmla="*/ 7 h 2363"/>
                  <a:gd name="T2" fmla="*/ 1 w 463"/>
                  <a:gd name="T3" fmla="*/ 5 h 2363"/>
                  <a:gd name="T4" fmla="*/ 0 w 463"/>
                  <a:gd name="T5" fmla="*/ 4 h 2363"/>
                  <a:gd name="T6" fmla="*/ 0 w 463"/>
                  <a:gd name="T7" fmla="*/ 3 h 2363"/>
                  <a:gd name="T8" fmla="*/ 0 w 463"/>
                  <a:gd name="T9" fmla="*/ 2 h 2363"/>
                  <a:gd name="T10" fmla="*/ 0 w 463"/>
                  <a:gd name="T11" fmla="*/ 1 h 2363"/>
                  <a:gd name="T12" fmla="*/ 0 w 463"/>
                  <a:gd name="T13" fmla="*/ 0 h 2363"/>
                  <a:gd name="T14" fmla="*/ 0 60000 65536"/>
                  <a:gd name="T15" fmla="*/ 0 60000 65536"/>
                  <a:gd name="T16" fmla="*/ 0 60000 65536"/>
                  <a:gd name="T17" fmla="*/ 0 60000 65536"/>
                  <a:gd name="T18" fmla="*/ 0 60000 65536"/>
                  <a:gd name="T19" fmla="*/ 0 60000 65536"/>
                  <a:gd name="T20" fmla="*/ 0 60000 65536"/>
                  <a:gd name="T21" fmla="*/ 0 w 463"/>
                  <a:gd name="T22" fmla="*/ 0 h 2363"/>
                  <a:gd name="T23" fmla="*/ 463 w 463"/>
                  <a:gd name="T24" fmla="*/ 2363 h 236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3" h="2363">
                    <a:moveTo>
                      <a:pt x="463" y="2363"/>
                    </a:moveTo>
                    <a:lnTo>
                      <a:pt x="263" y="1792"/>
                    </a:lnTo>
                    <a:lnTo>
                      <a:pt x="184" y="1502"/>
                    </a:lnTo>
                    <a:lnTo>
                      <a:pt x="118" y="1204"/>
                    </a:lnTo>
                    <a:lnTo>
                      <a:pt x="30" y="606"/>
                    </a:lnTo>
                    <a:lnTo>
                      <a:pt x="9" y="304"/>
                    </a:lnTo>
                    <a:lnTo>
                      <a:pt x="0"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72" name="Freeform 67">
                <a:extLst>
                  <a:ext uri="{FF2B5EF4-FFF2-40B4-BE49-F238E27FC236}">
                    <a16:creationId xmlns:a16="http://schemas.microsoft.com/office/drawing/2014/main" id="{C8E152C2-4612-4C9A-83FE-FA91BBC3D99F}"/>
                  </a:ext>
                </a:extLst>
              </p:cNvPr>
              <p:cNvSpPr>
                <a:spLocks/>
              </p:cNvSpPr>
              <p:nvPr/>
            </p:nvSpPr>
            <p:spPr bwMode="auto">
              <a:xfrm rot="5400000">
                <a:off x="3479" y="2636"/>
                <a:ext cx="39" cy="605"/>
              </a:xfrm>
              <a:custGeom>
                <a:avLst/>
                <a:gdLst>
                  <a:gd name="T0" fmla="*/ 0 w 167"/>
                  <a:gd name="T1" fmla="*/ 8 h 2593"/>
                  <a:gd name="T2" fmla="*/ 0 w 167"/>
                  <a:gd name="T3" fmla="*/ 7 h 2593"/>
                  <a:gd name="T4" fmla="*/ 0 w 167"/>
                  <a:gd name="T5" fmla="*/ 6 h 2593"/>
                  <a:gd name="T6" fmla="*/ 0 w 167"/>
                  <a:gd name="T7" fmla="*/ 6 h 2593"/>
                  <a:gd name="T8" fmla="*/ 0 w 167"/>
                  <a:gd name="T9" fmla="*/ 6 h 2593"/>
                  <a:gd name="T10" fmla="*/ 0 w 167"/>
                  <a:gd name="T11" fmla="*/ 4 h 2593"/>
                  <a:gd name="T12" fmla="*/ 0 w 167"/>
                  <a:gd name="T13" fmla="*/ 2 h 2593"/>
                  <a:gd name="T14" fmla="*/ 0 w 167"/>
                  <a:gd name="T15" fmla="*/ 0 h 2593"/>
                  <a:gd name="T16" fmla="*/ 0 60000 65536"/>
                  <a:gd name="T17" fmla="*/ 0 60000 65536"/>
                  <a:gd name="T18" fmla="*/ 0 60000 65536"/>
                  <a:gd name="T19" fmla="*/ 0 60000 65536"/>
                  <a:gd name="T20" fmla="*/ 0 60000 65536"/>
                  <a:gd name="T21" fmla="*/ 0 60000 65536"/>
                  <a:gd name="T22" fmla="*/ 0 60000 65536"/>
                  <a:gd name="T23" fmla="*/ 0 60000 65536"/>
                  <a:gd name="T24" fmla="*/ 0 w 167"/>
                  <a:gd name="T25" fmla="*/ 0 h 2593"/>
                  <a:gd name="T26" fmla="*/ 167 w 167"/>
                  <a:gd name="T27" fmla="*/ 2593 h 25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7" h="2593">
                    <a:moveTo>
                      <a:pt x="6" y="2593"/>
                    </a:moveTo>
                    <a:lnTo>
                      <a:pt x="0" y="2268"/>
                    </a:lnTo>
                    <a:lnTo>
                      <a:pt x="0" y="2105"/>
                    </a:lnTo>
                    <a:lnTo>
                      <a:pt x="0" y="2025"/>
                    </a:lnTo>
                    <a:lnTo>
                      <a:pt x="0" y="1942"/>
                    </a:lnTo>
                    <a:lnTo>
                      <a:pt x="24" y="1294"/>
                    </a:lnTo>
                    <a:lnTo>
                      <a:pt x="78" y="648"/>
                    </a:lnTo>
                    <a:lnTo>
                      <a:pt x="167"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73" name="Freeform 68">
                <a:extLst>
                  <a:ext uri="{FF2B5EF4-FFF2-40B4-BE49-F238E27FC236}">
                    <a16:creationId xmlns:a16="http://schemas.microsoft.com/office/drawing/2014/main" id="{2FC25009-AA7C-44F0-B420-A8297113663A}"/>
                  </a:ext>
                </a:extLst>
              </p:cNvPr>
              <p:cNvSpPr>
                <a:spLocks/>
              </p:cNvSpPr>
              <p:nvPr/>
            </p:nvSpPr>
            <p:spPr bwMode="auto">
              <a:xfrm rot="5400000">
                <a:off x="3827" y="2932"/>
                <a:ext cx="143" cy="195"/>
              </a:xfrm>
              <a:custGeom>
                <a:avLst/>
                <a:gdLst>
                  <a:gd name="T0" fmla="*/ 0 w 614"/>
                  <a:gd name="T1" fmla="*/ 2 h 844"/>
                  <a:gd name="T2" fmla="*/ 0 w 614"/>
                  <a:gd name="T3" fmla="*/ 2 h 844"/>
                  <a:gd name="T4" fmla="*/ 0 w 614"/>
                  <a:gd name="T5" fmla="*/ 2 h 844"/>
                  <a:gd name="T6" fmla="*/ 0 w 614"/>
                  <a:gd name="T7" fmla="*/ 1 h 844"/>
                  <a:gd name="T8" fmla="*/ 0 w 614"/>
                  <a:gd name="T9" fmla="*/ 1 h 844"/>
                  <a:gd name="T10" fmla="*/ 1 w 614"/>
                  <a:gd name="T11" fmla="*/ 1 h 844"/>
                  <a:gd name="T12" fmla="*/ 1 w 614"/>
                  <a:gd name="T13" fmla="*/ 0 h 844"/>
                  <a:gd name="T14" fmla="*/ 1 w 614"/>
                  <a:gd name="T15" fmla="*/ 0 h 844"/>
                  <a:gd name="T16" fmla="*/ 2 w 614"/>
                  <a:gd name="T17" fmla="*/ 0 h 8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14"/>
                  <a:gd name="T28" fmla="*/ 0 h 844"/>
                  <a:gd name="T29" fmla="*/ 614 w 614"/>
                  <a:gd name="T30" fmla="*/ 844 h 8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14" h="844">
                    <a:moveTo>
                      <a:pt x="0" y="844"/>
                    </a:moveTo>
                    <a:lnTo>
                      <a:pt x="20" y="709"/>
                    </a:lnTo>
                    <a:lnTo>
                      <a:pt x="60" y="577"/>
                    </a:lnTo>
                    <a:lnTo>
                      <a:pt x="116" y="454"/>
                    </a:lnTo>
                    <a:lnTo>
                      <a:pt x="190" y="337"/>
                    </a:lnTo>
                    <a:lnTo>
                      <a:pt x="276" y="234"/>
                    </a:lnTo>
                    <a:lnTo>
                      <a:pt x="377" y="142"/>
                    </a:lnTo>
                    <a:lnTo>
                      <a:pt x="489" y="65"/>
                    </a:lnTo>
                    <a:lnTo>
                      <a:pt x="614"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74" name="Freeform 69">
                <a:extLst>
                  <a:ext uri="{FF2B5EF4-FFF2-40B4-BE49-F238E27FC236}">
                    <a16:creationId xmlns:a16="http://schemas.microsoft.com/office/drawing/2014/main" id="{727F5318-5713-4274-AD60-495AE51E68B1}"/>
                  </a:ext>
                </a:extLst>
              </p:cNvPr>
              <p:cNvSpPr>
                <a:spLocks/>
              </p:cNvSpPr>
              <p:nvPr/>
            </p:nvSpPr>
            <p:spPr bwMode="auto">
              <a:xfrm rot="5400000">
                <a:off x="2172" y="3788"/>
                <a:ext cx="56" cy="30"/>
              </a:xfrm>
              <a:custGeom>
                <a:avLst/>
                <a:gdLst>
                  <a:gd name="T0" fmla="*/ 0 w 243"/>
                  <a:gd name="T1" fmla="*/ 1 h 120"/>
                  <a:gd name="T2" fmla="*/ 0 w 243"/>
                  <a:gd name="T3" fmla="*/ 1 h 120"/>
                  <a:gd name="T4" fmla="*/ 0 w 243"/>
                  <a:gd name="T5" fmla="*/ 1 h 120"/>
                  <a:gd name="T6" fmla="*/ 1 w 243"/>
                  <a:gd name="T7" fmla="*/ 0 h 120"/>
                  <a:gd name="T8" fmla="*/ 1 w 243"/>
                  <a:gd name="T9" fmla="*/ 0 h 120"/>
                  <a:gd name="T10" fmla="*/ 0 60000 65536"/>
                  <a:gd name="T11" fmla="*/ 0 60000 65536"/>
                  <a:gd name="T12" fmla="*/ 0 60000 65536"/>
                  <a:gd name="T13" fmla="*/ 0 60000 65536"/>
                  <a:gd name="T14" fmla="*/ 0 60000 65536"/>
                  <a:gd name="T15" fmla="*/ 0 w 243"/>
                  <a:gd name="T16" fmla="*/ 0 h 120"/>
                  <a:gd name="T17" fmla="*/ 243 w 243"/>
                  <a:gd name="T18" fmla="*/ 120 h 120"/>
                </a:gdLst>
                <a:ahLst/>
                <a:cxnLst>
                  <a:cxn ang="T10">
                    <a:pos x="T0" y="T1"/>
                  </a:cxn>
                  <a:cxn ang="T11">
                    <a:pos x="T2" y="T3"/>
                  </a:cxn>
                  <a:cxn ang="T12">
                    <a:pos x="T4" y="T5"/>
                  </a:cxn>
                  <a:cxn ang="T13">
                    <a:pos x="T6" y="T7"/>
                  </a:cxn>
                  <a:cxn ang="T14">
                    <a:pos x="T8" y="T9"/>
                  </a:cxn>
                </a:cxnLst>
                <a:rect l="T15" t="T16" r="T17" b="T18"/>
                <a:pathLst>
                  <a:path w="243" h="120">
                    <a:moveTo>
                      <a:pt x="0" y="108"/>
                    </a:moveTo>
                    <a:lnTo>
                      <a:pt x="72" y="120"/>
                    </a:lnTo>
                    <a:lnTo>
                      <a:pt x="142" y="105"/>
                    </a:lnTo>
                    <a:lnTo>
                      <a:pt x="201" y="64"/>
                    </a:lnTo>
                    <a:lnTo>
                      <a:pt x="243"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75" name="Freeform 70">
                <a:extLst>
                  <a:ext uri="{FF2B5EF4-FFF2-40B4-BE49-F238E27FC236}">
                    <a16:creationId xmlns:a16="http://schemas.microsoft.com/office/drawing/2014/main" id="{41EA016C-F273-4E44-B14A-00290EB8D511}"/>
                  </a:ext>
                </a:extLst>
              </p:cNvPr>
              <p:cNvSpPr>
                <a:spLocks/>
              </p:cNvSpPr>
              <p:nvPr/>
            </p:nvSpPr>
            <p:spPr bwMode="auto">
              <a:xfrm rot="5400000">
                <a:off x="2171" y="2934"/>
                <a:ext cx="57" cy="29"/>
              </a:xfrm>
              <a:custGeom>
                <a:avLst/>
                <a:gdLst>
                  <a:gd name="T0" fmla="*/ 1 w 243"/>
                  <a:gd name="T1" fmla="*/ 0 h 120"/>
                  <a:gd name="T2" fmla="*/ 0 w 243"/>
                  <a:gd name="T3" fmla="*/ 0 h 120"/>
                  <a:gd name="T4" fmla="*/ 0 w 243"/>
                  <a:gd name="T5" fmla="*/ 0 h 120"/>
                  <a:gd name="T6" fmla="*/ 0 w 243"/>
                  <a:gd name="T7" fmla="*/ 0 h 120"/>
                  <a:gd name="T8" fmla="*/ 0 w 243"/>
                  <a:gd name="T9" fmla="*/ 0 h 120"/>
                  <a:gd name="T10" fmla="*/ 0 60000 65536"/>
                  <a:gd name="T11" fmla="*/ 0 60000 65536"/>
                  <a:gd name="T12" fmla="*/ 0 60000 65536"/>
                  <a:gd name="T13" fmla="*/ 0 60000 65536"/>
                  <a:gd name="T14" fmla="*/ 0 60000 65536"/>
                  <a:gd name="T15" fmla="*/ 0 w 243"/>
                  <a:gd name="T16" fmla="*/ 0 h 120"/>
                  <a:gd name="T17" fmla="*/ 243 w 243"/>
                  <a:gd name="T18" fmla="*/ 120 h 120"/>
                </a:gdLst>
                <a:ahLst/>
                <a:cxnLst>
                  <a:cxn ang="T10">
                    <a:pos x="T0" y="T1"/>
                  </a:cxn>
                  <a:cxn ang="T11">
                    <a:pos x="T2" y="T3"/>
                  </a:cxn>
                  <a:cxn ang="T12">
                    <a:pos x="T4" y="T5"/>
                  </a:cxn>
                  <a:cxn ang="T13">
                    <a:pos x="T6" y="T7"/>
                  </a:cxn>
                  <a:cxn ang="T14">
                    <a:pos x="T8" y="T9"/>
                  </a:cxn>
                </a:cxnLst>
                <a:rect l="T15" t="T16" r="T17" b="T18"/>
                <a:pathLst>
                  <a:path w="243" h="120">
                    <a:moveTo>
                      <a:pt x="243" y="108"/>
                    </a:moveTo>
                    <a:lnTo>
                      <a:pt x="171" y="120"/>
                    </a:lnTo>
                    <a:lnTo>
                      <a:pt x="101" y="105"/>
                    </a:lnTo>
                    <a:lnTo>
                      <a:pt x="42" y="64"/>
                    </a:lnTo>
                    <a:lnTo>
                      <a:pt x="0"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76" name="Freeform 71">
                <a:extLst>
                  <a:ext uri="{FF2B5EF4-FFF2-40B4-BE49-F238E27FC236}">
                    <a16:creationId xmlns:a16="http://schemas.microsoft.com/office/drawing/2014/main" id="{7D56EFE3-0EA5-417B-81FB-98C1C7597A4B}"/>
                  </a:ext>
                </a:extLst>
              </p:cNvPr>
              <p:cNvSpPr>
                <a:spLocks/>
              </p:cNvSpPr>
              <p:nvPr/>
            </p:nvSpPr>
            <p:spPr bwMode="auto">
              <a:xfrm rot="5400000">
                <a:off x="3742" y="3354"/>
                <a:ext cx="548" cy="40"/>
              </a:xfrm>
              <a:custGeom>
                <a:avLst/>
                <a:gdLst>
                  <a:gd name="T0" fmla="*/ 7 w 2350"/>
                  <a:gd name="T1" fmla="*/ 0 h 169"/>
                  <a:gd name="T2" fmla="*/ 6 w 2350"/>
                  <a:gd name="T3" fmla="*/ 0 h 169"/>
                  <a:gd name="T4" fmla="*/ 5 w 2350"/>
                  <a:gd name="T5" fmla="*/ 0 h 169"/>
                  <a:gd name="T6" fmla="*/ 4 w 2350"/>
                  <a:gd name="T7" fmla="*/ 0 h 169"/>
                  <a:gd name="T8" fmla="*/ 3 w 2350"/>
                  <a:gd name="T9" fmla="*/ 0 h 169"/>
                  <a:gd name="T10" fmla="*/ 3 w 2350"/>
                  <a:gd name="T11" fmla="*/ 0 h 169"/>
                  <a:gd name="T12" fmla="*/ 3 w 2350"/>
                  <a:gd name="T13" fmla="*/ 0 h 169"/>
                  <a:gd name="T14" fmla="*/ 3 w 2350"/>
                  <a:gd name="T15" fmla="*/ 0 h 169"/>
                  <a:gd name="T16" fmla="*/ 2 w 2350"/>
                  <a:gd name="T17" fmla="*/ 0 h 169"/>
                  <a:gd name="T18" fmla="*/ 1 w 2350"/>
                  <a:gd name="T19" fmla="*/ 0 h 169"/>
                  <a:gd name="T20" fmla="*/ 0 w 2350"/>
                  <a:gd name="T21" fmla="*/ 0 h 1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50"/>
                  <a:gd name="T34" fmla="*/ 0 h 169"/>
                  <a:gd name="T35" fmla="*/ 2350 w 2350"/>
                  <a:gd name="T36" fmla="*/ 169 h 16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50" h="169">
                    <a:moveTo>
                      <a:pt x="2350" y="169"/>
                    </a:moveTo>
                    <a:lnTo>
                      <a:pt x="2063" y="99"/>
                    </a:lnTo>
                    <a:lnTo>
                      <a:pt x="1769" y="46"/>
                    </a:lnTo>
                    <a:lnTo>
                      <a:pt x="1474" y="13"/>
                    </a:lnTo>
                    <a:lnTo>
                      <a:pt x="1177" y="0"/>
                    </a:lnTo>
                    <a:lnTo>
                      <a:pt x="1103" y="0"/>
                    </a:lnTo>
                    <a:lnTo>
                      <a:pt x="1030" y="1"/>
                    </a:lnTo>
                    <a:lnTo>
                      <a:pt x="882" y="8"/>
                    </a:lnTo>
                    <a:lnTo>
                      <a:pt x="586" y="36"/>
                    </a:lnTo>
                    <a:lnTo>
                      <a:pt x="292" y="84"/>
                    </a:lnTo>
                    <a:lnTo>
                      <a:pt x="0" y="154"/>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77" name="Freeform 72">
                <a:extLst>
                  <a:ext uri="{FF2B5EF4-FFF2-40B4-BE49-F238E27FC236}">
                    <a16:creationId xmlns:a16="http://schemas.microsoft.com/office/drawing/2014/main" id="{8172F80D-A09A-4D90-B947-57CC16DCA026}"/>
                  </a:ext>
                </a:extLst>
              </p:cNvPr>
              <p:cNvSpPr>
                <a:spLocks/>
              </p:cNvSpPr>
              <p:nvPr/>
            </p:nvSpPr>
            <p:spPr bwMode="auto">
              <a:xfrm rot="5400000">
                <a:off x="1207" y="3358"/>
                <a:ext cx="693" cy="34"/>
              </a:xfrm>
              <a:custGeom>
                <a:avLst/>
                <a:gdLst>
                  <a:gd name="T0" fmla="*/ 0 w 2970"/>
                  <a:gd name="T1" fmla="*/ 0 h 150"/>
                  <a:gd name="T2" fmla="*/ 1 w 2970"/>
                  <a:gd name="T3" fmla="*/ 0 h 150"/>
                  <a:gd name="T4" fmla="*/ 2 w 2970"/>
                  <a:gd name="T5" fmla="*/ 0 h 150"/>
                  <a:gd name="T6" fmla="*/ 3 w 2970"/>
                  <a:gd name="T7" fmla="*/ 0 h 150"/>
                  <a:gd name="T8" fmla="*/ 4 w 2970"/>
                  <a:gd name="T9" fmla="*/ 0 h 150"/>
                  <a:gd name="T10" fmla="*/ 6 w 2970"/>
                  <a:gd name="T11" fmla="*/ 0 h 150"/>
                  <a:gd name="T12" fmla="*/ 7 w 2970"/>
                  <a:gd name="T13" fmla="*/ 0 h 150"/>
                  <a:gd name="T14" fmla="*/ 8 w 2970"/>
                  <a:gd name="T15" fmla="*/ 0 h 150"/>
                  <a:gd name="T16" fmla="*/ 9 w 2970"/>
                  <a:gd name="T17" fmla="*/ 0 h 1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70"/>
                  <a:gd name="T28" fmla="*/ 0 h 150"/>
                  <a:gd name="T29" fmla="*/ 2970 w 2970"/>
                  <a:gd name="T30" fmla="*/ 150 h 1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70" h="150">
                    <a:moveTo>
                      <a:pt x="0" y="0"/>
                    </a:moveTo>
                    <a:lnTo>
                      <a:pt x="368" y="65"/>
                    </a:lnTo>
                    <a:lnTo>
                      <a:pt x="739" y="111"/>
                    </a:lnTo>
                    <a:lnTo>
                      <a:pt x="1112" y="140"/>
                    </a:lnTo>
                    <a:lnTo>
                      <a:pt x="1485" y="150"/>
                    </a:lnTo>
                    <a:lnTo>
                      <a:pt x="1856" y="142"/>
                    </a:lnTo>
                    <a:lnTo>
                      <a:pt x="2229" y="115"/>
                    </a:lnTo>
                    <a:lnTo>
                      <a:pt x="2599" y="70"/>
                    </a:lnTo>
                    <a:lnTo>
                      <a:pt x="2970" y="5"/>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78" name="Line 73">
                <a:extLst>
                  <a:ext uri="{FF2B5EF4-FFF2-40B4-BE49-F238E27FC236}">
                    <a16:creationId xmlns:a16="http://schemas.microsoft.com/office/drawing/2014/main" id="{496A566F-A1EC-4AE6-9202-D0207653950B}"/>
                  </a:ext>
                </a:extLst>
              </p:cNvPr>
              <p:cNvSpPr>
                <a:spLocks noChangeShapeType="1"/>
              </p:cNvSpPr>
              <p:nvPr/>
            </p:nvSpPr>
            <p:spPr bwMode="auto">
              <a:xfrm rot="5400000">
                <a:off x="1704" y="2852"/>
                <a:ext cx="58" cy="331"/>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79" name="Freeform 74">
                <a:extLst>
                  <a:ext uri="{FF2B5EF4-FFF2-40B4-BE49-F238E27FC236}">
                    <a16:creationId xmlns:a16="http://schemas.microsoft.com/office/drawing/2014/main" id="{5B949908-9735-48DA-A9DB-F747E6F0546E}"/>
                  </a:ext>
                </a:extLst>
              </p:cNvPr>
              <p:cNvSpPr>
                <a:spLocks/>
              </p:cNvSpPr>
              <p:nvPr/>
            </p:nvSpPr>
            <p:spPr bwMode="auto">
              <a:xfrm rot="5400000">
                <a:off x="1908" y="2977"/>
                <a:ext cx="33" cy="53"/>
              </a:xfrm>
              <a:custGeom>
                <a:avLst/>
                <a:gdLst>
                  <a:gd name="T0" fmla="*/ 0 w 137"/>
                  <a:gd name="T1" fmla="*/ 0 h 229"/>
                  <a:gd name="T2" fmla="*/ 0 w 137"/>
                  <a:gd name="T3" fmla="*/ 0 h 229"/>
                  <a:gd name="T4" fmla="*/ 0 w 137"/>
                  <a:gd name="T5" fmla="*/ 0 h 229"/>
                  <a:gd name="T6" fmla="*/ 0 w 137"/>
                  <a:gd name="T7" fmla="*/ 1 h 229"/>
                  <a:gd name="T8" fmla="*/ 0 60000 65536"/>
                  <a:gd name="T9" fmla="*/ 0 60000 65536"/>
                  <a:gd name="T10" fmla="*/ 0 60000 65536"/>
                  <a:gd name="T11" fmla="*/ 0 60000 65536"/>
                  <a:gd name="T12" fmla="*/ 0 w 137"/>
                  <a:gd name="T13" fmla="*/ 0 h 229"/>
                  <a:gd name="T14" fmla="*/ 137 w 137"/>
                  <a:gd name="T15" fmla="*/ 229 h 229"/>
                </a:gdLst>
                <a:ahLst/>
                <a:cxnLst>
                  <a:cxn ang="T8">
                    <a:pos x="T0" y="T1"/>
                  </a:cxn>
                  <a:cxn ang="T9">
                    <a:pos x="T2" y="T3"/>
                  </a:cxn>
                  <a:cxn ang="T10">
                    <a:pos x="T4" y="T5"/>
                  </a:cxn>
                  <a:cxn ang="T11">
                    <a:pos x="T6" y="T7"/>
                  </a:cxn>
                </a:cxnLst>
                <a:rect l="T12" t="T13" r="T14" b="T15"/>
                <a:pathLst>
                  <a:path w="137" h="229">
                    <a:moveTo>
                      <a:pt x="137" y="0"/>
                    </a:moveTo>
                    <a:lnTo>
                      <a:pt x="90" y="46"/>
                    </a:lnTo>
                    <a:lnTo>
                      <a:pt x="48" y="101"/>
                    </a:lnTo>
                    <a:lnTo>
                      <a:pt x="0" y="229"/>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80" name="Line 75">
                <a:extLst>
                  <a:ext uri="{FF2B5EF4-FFF2-40B4-BE49-F238E27FC236}">
                    <a16:creationId xmlns:a16="http://schemas.microsoft.com/office/drawing/2014/main" id="{BF10BD85-A2BD-4720-A0A1-46B0F2EEA0EB}"/>
                  </a:ext>
                </a:extLst>
              </p:cNvPr>
              <p:cNvSpPr>
                <a:spLocks noChangeShapeType="1"/>
              </p:cNvSpPr>
              <p:nvPr/>
            </p:nvSpPr>
            <p:spPr bwMode="auto">
              <a:xfrm rot="5400000" flipH="1">
                <a:off x="1707" y="3566"/>
                <a:ext cx="58" cy="330"/>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81" name="Freeform 76">
                <a:extLst>
                  <a:ext uri="{FF2B5EF4-FFF2-40B4-BE49-F238E27FC236}">
                    <a16:creationId xmlns:a16="http://schemas.microsoft.com/office/drawing/2014/main" id="{81C7C27D-7337-41F4-8F8B-DC39D02F77C0}"/>
                  </a:ext>
                </a:extLst>
              </p:cNvPr>
              <p:cNvSpPr>
                <a:spLocks/>
              </p:cNvSpPr>
              <p:nvPr/>
            </p:nvSpPr>
            <p:spPr bwMode="auto">
              <a:xfrm rot="5400000">
                <a:off x="1911" y="3718"/>
                <a:ext cx="33" cy="55"/>
              </a:xfrm>
              <a:custGeom>
                <a:avLst/>
                <a:gdLst>
                  <a:gd name="T0" fmla="*/ 0 w 138"/>
                  <a:gd name="T1" fmla="*/ 0 h 228"/>
                  <a:gd name="T2" fmla="*/ 0 w 138"/>
                  <a:gd name="T3" fmla="*/ 0 h 228"/>
                  <a:gd name="T4" fmla="*/ 0 w 138"/>
                  <a:gd name="T5" fmla="*/ 0 h 228"/>
                  <a:gd name="T6" fmla="*/ 0 w 138"/>
                  <a:gd name="T7" fmla="*/ 1 h 228"/>
                  <a:gd name="T8" fmla="*/ 0 60000 65536"/>
                  <a:gd name="T9" fmla="*/ 0 60000 65536"/>
                  <a:gd name="T10" fmla="*/ 0 60000 65536"/>
                  <a:gd name="T11" fmla="*/ 0 60000 65536"/>
                  <a:gd name="T12" fmla="*/ 0 w 138"/>
                  <a:gd name="T13" fmla="*/ 0 h 228"/>
                  <a:gd name="T14" fmla="*/ 138 w 138"/>
                  <a:gd name="T15" fmla="*/ 228 h 228"/>
                </a:gdLst>
                <a:ahLst/>
                <a:cxnLst>
                  <a:cxn ang="T8">
                    <a:pos x="T0" y="T1"/>
                  </a:cxn>
                  <a:cxn ang="T9">
                    <a:pos x="T2" y="T3"/>
                  </a:cxn>
                  <a:cxn ang="T10">
                    <a:pos x="T4" y="T5"/>
                  </a:cxn>
                  <a:cxn ang="T11">
                    <a:pos x="T6" y="T7"/>
                  </a:cxn>
                </a:cxnLst>
                <a:rect l="T12" t="T13" r="T14" b="T15"/>
                <a:pathLst>
                  <a:path w="138" h="228">
                    <a:moveTo>
                      <a:pt x="0" y="0"/>
                    </a:moveTo>
                    <a:lnTo>
                      <a:pt x="48" y="45"/>
                    </a:lnTo>
                    <a:lnTo>
                      <a:pt x="89" y="101"/>
                    </a:lnTo>
                    <a:lnTo>
                      <a:pt x="138" y="228"/>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82" name="Freeform 77">
                <a:extLst>
                  <a:ext uri="{FF2B5EF4-FFF2-40B4-BE49-F238E27FC236}">
                    <a16:creationId xmlns:a16="http://schemas.microsoft.com/office/drawing/2014/main" id="{3EADB520-FEFA-44DD-8758-69AE6E5D0B01}"/>
                  </a:ext>
                </a:extLst>
              </p:cNvPr>
              <p:cNvSpPr>
                <a:spLocks/>
              </p:cNvSpPr>
              <p:nvPr/>
            </p:nvSpPr>
            <p:spPr bwMode="auto">
              <a:xfrm rot="5400000">
                <a:off x="3309" y="2891"/>
                <a:ext cx="16" cy="120"/>
              </a:xfrm>
              <a:custGeom>
                <a:avLst/>
                <a:gdLst>
                  <a:gd name="T0" fmla="*/ 0 w 73"/>
                  <a:gd name="T1" fmla="*/ 0 h 516"/>
                  <a:gd name="T2" fmla="*/ 0 w 73"/>
                  <a:gd name="T3" fmla="*/ 0 h 516"/>
                  <a:gd name="T4" fmla="*/ 0 w 73"/>
                  <a:gd name="T5" fmla="*/ 1 h 516"/>
                  <a:gd name="T6" fmla="*/ 0 w 73"/>
                  <a:gd name="T7" fmla="*/ 1 h 516"/>
                  <a:gd name="T8" fmla="*/ 0 w 73"/>
                  <a:gd name="T9" fmla="*/ 1 h 516"/>
                  <a:gd name="T10" fmla="*/ 0 w 73"/>
                  <a:gd name="T11" fmla="*/ 1 h 516"/>
                  <a:gd name="T12" fmla="*/ 0 w 73"/>
                  <a:gd name="T13" fmla="*/ 1 h 516"/>
                  <a:gd name="T14" fmla="*/ 0 w 73"/>
                  <a:gd name="T15" fmla="*/ 2 h 516"/>
                  <a:gd name="T16" fmla="*/ 0 60000 65536"/>
                  <a:gd name="T17" fmla="*/ 0 60000 65536"/>
                  <a:gd name="T18" fmla="*/ 0 60000 65536"/>
                  <a:gd name="T19" fmla="*/ 0 60000 65536"/>
                  <a:gd name="T20" fmla="*/ 0 60000 65536"/>
                  <a:gd name="T21" fmla="*/ 0 60000 65536"/>
                  <a:gd name="T22" fmla="*/ 0 60000 65536"/>
                  <a:gd name="T23" fmla="*/ 0 60000 65536"/>
                  <a:gd name="T24" fmla="*/ 0 w 73"/>
                  <a:gd name="T25" fmla="*/ 0 h 516"/>
                  <a:gd name="T26" fmla="*/ 73 w 73"/>
                  <a:gd name="T27" fmla="*/ 516 h 5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 h="516">
                    <a:moveTo>
                      <a:pt x="73" y="0"/>
                    </a:moveTo>
                    <a:lnTo>
                      <a:pt x="30" y="123"/>
                    </a:lnTo>
                    <a:lnTo>
                      <a:pt x="4" y="253"/>
                    </a:lnTo>
                    <a:lnTo>
                      <a:pt x="1" y="316"/>
                    </a:lnTo>
                    <a:lnTo>
                      <a:pt x="1" y="349"/>
                    </a:lnTo>
                    <a:lnTo>
                      <a:pt x="1" y="366"/>
                    </a:lnTo>
                    <a:lnTo>
                      <a:pt x="0" y="383"/>
                    </a:lnTo>
                    <a:lnTo>
                      <a:pt x="16" y="516"/>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83" name="Line 78">
                <a:extLst>
                  <a:ext uri="{FF2B5EF4-FFF2-40B4-BE49-F238E27FC236}">
                    <a16:creationId xmlns:a16="http://schemas.microsoft.com/office/drawing/2014/main" id="{A711BF04-7D62-495A-A08C-56F76E92FCAF}"/>
                  </a:ext>
                </a:extLst>
              </p:cNvPr>
              <p:cNvSpPr>
                <a:spLocks noChangeShapeType="1"/>
              </p:cNvSpPr>
              <p:nvPr/>
            </p:nvSpPr>
            <p:spPr bwMode="auto">
              <a:xfrm rot="5400000" flipV="1">
                <a:off x="3572" y="2764"/>
                <a:ext cx="225" cy="614"/>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84" name="Freeform 79">
                <a:extLst>
                  <a:ext uri="{FF2B5EF4-FFF2-40B4-BE49-F238E27FC236}">
                    <a16:creationId xmlns:a16="http://schemas.microsoft.com/office/drawing/2014/main" id="{56F6BB33-4C64-495C-A530-1CE2CE749ECC}"/>
                  </a:ext>
                </a:extLst>
              </p:cNvPr>
              <p:cNvSpPr>
                <a:spLocks/>
              </p:cNvSpPr>
              <p:nvPr/>
            </p:nvSpPr>
            <p:spPr bwMode="auto">
              <a:xfrm rot="5400000">
                <a:off x="3624" y="2816"/>
                <a:ext cx="200" cy="532"/>
              </a:xfrm>
              <a:custGeom>
                <a:avLst/>
                <a:gdLst>
                  <a:gd name="T0" fmla="*/ 0 w 855"/>
                  <a:gd name="T1" fmla="*/ 7 h 2295"/>
                  <a:gd name="T2" fmla="*/ 1 w 855"/>
                  <a:gd name="T3" fmla="*/ 2 h 2295"/>
                  <a:gd name="T4" fmla="*/ 2 w 855"/>
                  <a:gd name="T5" fmla="*/ 0 h 2295"/>
                  <a:gd name="T6" fmla="*/ 3 w 855"/>
                  <a:gd name="T7" fmla="*/ 0 h 2295"/>
                  <a:gd name="T8" fmla="*/ 0 60000 65536"/>
                  <a:gd name="T9" fmla="*/ 0 60000 65536"/>
                  <a:gd name="T10" fmla="*/ 0 60000 65536"/>
                  <a:gd name="T11" fmla="*/ 0 60000 65536"/>
                  <a:gd name="T12" fmla="*/ 0 w 855"/>
                  <a:gd name="T13" fmla="*/ 0 h 2295"/>
                  <a:gd name="T14" fmla="*/ 855 w 855"/>
                  <a:gd name="T15" fmla="*/ 2295 h 2295"/>
                </a:gdLst>
                <a:ahLst/>
                <a:cxnLst>
                  <a:cxn ang="T8">
                    <a:pos x="T0" y="T1"/>
                  </a:cxn>
                  <a:cxn ang="T9">
                    <a:pos x="T2" y="T3"/>
                  </a:cxn>
                  <a:cxn ang="T10">
                    <a:pos x="T4" y="T5"/>
                  </a:cxn>
                  <a:cxn ang="T11">
                    <a:pos x="T6" y="T7"/>
                  </a:cxn>
                </a:cxnLst>
                <a:rect l="T12" t="T13" r="T14" b="T15"/>
                <a:pathLst>
                  <a:path w="855" h="2295">
                    <a:moveTo>
                      <a:pt x="0" y="2295"/>
                    </a:moveTo>
                    <a:lnTo>
                      <a:pt x="428" y="786"/>
                    </a:lnTo>
                    <a:lnTo>
                      <a:pt x="724" y="111"/>
                    </a:lnTo>
                    <a:lnTo>
                      <a:pt x="855"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85" name="Freeform 80">
                <a:extLst>
                  <a:ext uri="{FF2B5EF4-FFF2-40B4-BE49-F238E27FC236}">
                    <a16:creationId xmlns:a16="http://schemas.microsoft.com/office/drawing/2014/main" id="{EA40242C-AD0F-43E6-8185-E243437BC87C}"/>
                  </a:ext>
                </a:extLst>
              </p:cNvPr>
              <p:cNvSpPr>
                <a:spLocks/>
              </p:cNvSpPr>
              <p:nvPr/>
            </p:nvSpPr>
            <p:spPr bwMode="auto">
              <a:xfrm rot="5400000">
                <a:off x="3886" y="3066"/>
                <a:ext cx="137" cy="41"/>
              </a:xfrm>
              <a:custGeom>
                <a:avLst/>
                <a:gdLst>
                  <a:gd name="T0" fmla="*/ 2 w 592"/>
                  <a:gd name="T1" fmla="*/ 0 h 173"/>
                  <a:gd name="T2" fmla="*/ 1 w 592"/>
                  <a:gd name="T3" fmla="*/ 0 h 173"/>
                  <a:gd name="T4" fmla="*/ 0 w 592"/>
                  <a:gd name="T5" fmla="*/ 0 h 173"/>
                  <a:gd name="T6" fmla="*/ 0 60000 65536"/>
                  <a:gd name="T7" fmla="*/ 0 60000 65536"/>
                  <a:gd name="T8" fmla="*/ 0 60000 65536"/>
                  <a:gd name="T9" fmla="*/ 0 w 592"/>
                  <a:gd name="T10" fmla="*/ 0 h 173"/>
                  <a:gd name="T11" fmla="*/ 592 w 592"/>
                  <a:gd name="T12" fmla="*/ 173 h 173"/>
                </a:gdLst>
                <a:ahLst/>
                <a:cxnLst>
                  <a:cxn ang="T6">
                    <a:pos x="T0" y="T1"/>
                  </a:cxn>
                  <a:cxn ang="T7">
                    <a:pos x="T2" y="T3"/>
                  </a:cxn>
                  <a:cxn ang="T8">
                    <a:pos x="T4" y="T5"/>
                  </a:cxn>
                </a:cxnLst>
                <a:rect l="T9" t="T10" r="T11" b="T12"/>
                <a:pathLst>
                  <a:path w="592" h="173">
                    <a:moveTo>
                      <a:pt x="592" y="0"/>
                    </a:moveTo>
                    <a:lnTo>
                      <a:pt x="289" y="56"/>
                    </a:lnTo>
                    <a:lnTo>
                      <a:pt x="0" y="173"/>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86" name="Line 81">
                <a:extLst>
                  <a:ext uri="{FF2B5EF4-FFF2-40B4-BE49-F238E27FC236}">
                    <a16:creationId xmlns:a16="http://schemas.microsoft.com/office/drawing/2014/main" id="{377DA5D3-0DA6-4E4B-A8A2-1BC31C4DECA9}"/>
                  </a:ext>
                </a:extLst>
              </p:cNvPr>
              <p:cNvSpPr>
                <a:spLocks noChangeShapeType="1"/>
              </p:cNvSpPr>
              <p:nvPr/>
            </p:nvSpPr>
            <p:spPr bwMode="auto">
              <a:xfrm rot="5400000" flipH="1" flipV="1">
                <a:off x="3569" y="3365"/>
                <a:ext cx="225" cy="615"/>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87" name="Freeform 82">
                <a:extLst>
                  <a:ext uri="{FF2B5EF4-FFF2-40B4-BE49-F238E27FC236}">
                    <a16:creationId xmlns:a16="http://schemas.microsoft.com/office/drawing/2014/main" id="{AEB2F4EA-15A4-48CF-831D-2D90FDB6A744}"/>
                  </a:ext>
                </a:extLst>
              </p:cNvPr>
              <p:cNvSpPr>
                <a:spLocks/>
              </p:cNvSpPr>
              <p:nvPr/>
            </p:nvSpPr>
            <p:spPr bwMode="auto">
              <a:xfrm rot="5400000">
                <a:off x="3622" y="3395"/>
                <a:ext cx="200" cy="534"/>
              </a:xfrm>
              <a:custGeom>
                <a:avLst/>
                <a:gdLst>
                  <a:gd name="T0" fmla="*/ 3 w 855"/>
                  <a:gd name="T1" fmla="*/ 7 h 2295"/>
                  <a:gd name="T2" fmla="*/ 1 w 855"/>
                  <a:gd name="T3" fmla="*/ 2 h 2295"/>
                  <a:gd name="T4" fmla="*/ 0 w 855"/>
                  <a:gd name="T5" fmla="*/ 0 h 2295"/>
                  <a:gd name="T6" fmla="*/ 0 w 855"/>
                  <a:gd name="T7" fmla="*/ 0 h 2295"/>
                  <a:gd name="T8" fmla="*/ 0 60000 65536"/>
                  <a:gd name="T9" fmla="*/ 0 60000 65536"/>
                  <a:gd name="T10" fmla="*/ 0 60000 65536"/>
                  <a:gd name="T11" fmla="*/ 0 60000 65536"/>
                  <a:gd name="T12" fmla="*/ 0 w 855"/>
                  <a:gd name="T13" fmla="*/ 0 h 2295"/>
                  <a:gd name="T14" fmla="*/ 855 w 855"/>
                  <a:gd name="T15" fmla="*/ 2295 h 2295"/>
                </a:gdLst>
                <a:ahLst/>
                <a:cxnLst>
                  <a:cxn ang="T8">
                    <a:pos x="T0" y="T1"/>
                  </a:cxn>
                  <a:cxn ang="T9">
                    <a:pos x="T2" y="T3"/>
                  </a:cxn>
                  <a:cxn ang="T10">
                    <a:pos x="T4" y="T5"/>
                  </a:cxn>
                  <a:cxn ang="T11">
                    <a:pos x="T6" y="T7"/>
                  </a:cxn>
                </a:cxnLst>
                <a:rect l="T12" t="T13" r="T14" b="T15"/>
                <a:pathLst>
                  <a:path w="855" h="2295">
                    <a:moveTo>
                      <a:pt x="855" y="2295"/>
                    </a:moveTo>
                    <a:lnTo>
                      <a:pt x="427" y="787"/>
                    </a:lnTo>
                    <a:lnTo>
                      <a:pt x="130" y="111"/>
                    </a:lnTo>
                    <a:lnTo>
                      <a:pt x="0" y="0"/>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88" name="Freeform 83">
                <a:extLst>
                  <a:ext uri="{FF2B5EF4-FFF2-40B4-BE49-F238E27FC236}">
                    <a16:creationId xmlns:a16="http://schemas.microsoft.com/office/drawing/2014/main" id="{99B1AECE-E9CC-4CAC-9FBF-9BC0CA772B9D}"/>
                  </a:ext>
                </a:extLst>
              </p:cNvPr>
              <p:cNvSpPr>
                <a:spLocks/>
              </p:cNvSpPr>
              <p:nvPr/>
            </p:nvSpPr>
            <p:spPr bwMode="auto">
              <a:xfrm rot="5400000">
                <a:off x="3883" y="3637"/>
                <a:ext cx="138" cy="40"/>
              </a:xfrm>
              <a:custGeom>
                <a:avLst/>
                <a:gdLst>
                  <a:gd name="T0" fmla="*/ 0 w 592"/>
                  <a:gd name="T1" fmla="*/ 0 h 173"/>
                  <a:gd name="T2" fmla="*/ 1 w 592"/>
                  <a:gd name="T3" fmla="*/ 0 h 173"/>
                  <a:gd name="T4" fmla="*/ 2 w 592"/>
                  <a:gd name="T5" fmla="*/ 0 h 173"/>
                  <a:gd name="T6" fmla="*/ 0 60000 65536"/>
                  <a:gd name="T7" fmla="*/ 0 60000 65536"/>
                  <a:gd name="T8" fmla="*/ 0 60000 65536"/>
                  <a:gd name="T9" fmla="*/ 0 w 592"/>
                  <a:gd name="T10" fmla="*/ 0 h 173"/>
                  <a:gd name="T11" fmla="*/ 592 w 592"/>
                  <a:gd name="T12" fmla="*/ 173 h 173"/>
                </a:gdLst>
                <a:ahLst/>
                <a:cxnLst>
                  <a:cxn ang="T6">
                    <a:pos x="T0" y="T1"/>
                  </a:cxn>
                  <a:cxn ang="T7">
                    <a:pos x="T2" y="T3"/>
                  </a:cxn>
                  <a:cxn ang="T8">
                    <a:pos x="T4" y="T5"/>
                  </a:cxn>
                </a:cxnLst>
                <a:rect l="T9" t="T10" r="T11" b="T12"/>
                <a:pathLst>
                  <a:path w="592" h="173">
                    <a:moveTo>
                      <a:pt x="0" y="0"/>
                    </a:moveTo>
                    <a:lnTo>
                      <a:pt x="303" y="56"/>
                    </a:lnTo>
                    <a:lnTo>
                      <a:pt x="592" y="173"/>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89" name="Freeform 84">
                <a:extLst>
                  <a:ext uri="{FF2B5EF4-FFF2-40B4-BE49-F238E27FC236}">
                    <a16:creationId xmlns:a16="http://schemas.microsoft.com/office/drawing/2014/main" id="{97555903-44DD-4A13-9243-58ABD30EA6A5}"/>
                  </a:ext>
                </a:extLst>
              </p:cNvPr>
              <p:cNvSpPr>
                <a:spLocks/>
              </p:cNvSpPr>
              <p:nvPr/>
            </p:nvSpPr>
            <p:spPr bwMode="auto">
              <a:xfrm rot="5400000">
                <a:off x="3302" y="3734"/>
                <a:ext cx="18" cy="120"/>
              </a:xfrm>
              <a:custGeom>
                <a:avLst/>
                <a:gdLst>
                  <a:gd name="T0" fmla="*/ 0 w 73"/>
                  <a:gd name="T1" fmla="*/ 0 h 516"/>
                  <a:gd name="T2" fmla="*/ 0 w 73"/>
                  <a:gd name="T3" fmla="*/ 0 h 516"/>
                  <a:gd name="T4" fmla="*/ 0 w 73"/>
                  <a:gd name="T5" fmla="*/ 1 h 516"/>
                  <a:gd name="T6" fmla="*/ 0 w 73"/>
                  <a:gd name="T7" fmla="*/ 1 h 516"/>
                  <a:gd name="T8" fmla="*/ 0 w 73"/>
                  <a:gd name="T9" fmla="*/ 1 h 516"/>
                  <a:gd name="T10" fmla="*/ 0 w 73"/>
                  <a:gd name="T11" fmla="*/ 1 h 516"/>
                  <a:gd name="T12" fmla="*/ 0 w 73"/>
                  <a:gd name="T13" fmla="*/ 1 h 516"/>
                  <a:gd name="T14" fmla="*/ 0 w 73"/>
                  <a:gd name="T15" fmla="*/ 2 h 516"/>
                  <a:gd name="T16" fmla="*/ 0 60000 65536"/>
                  <a:gd name="T17" fmla="*/ 0 60000 65536"/>
                  <a:gd name="T18" fmla="*/ 0 60000 65536"/>
                  <a:gd name="T19" fmla="*/ 0 60000 65536"/>
                  <a:gd name="T20" fmla="*/ 0 60000 65536"/>
                  <a:gd name="T21" fmla="*/ 0 60000 65536"/>
                  <a:gd name="T22" fmla="*/ 0 60000 65536"/>
                  <a:gd name="T23" fmla="*/ 0 60000 65536"/>
                  <a:gd name="T24" fmla="*/ 0 w 73"/>
                  <a:gd name="T25" fmla="*/ 0 h 516"/>
                  <a:gd name="T26" fmla="*/ 73 w 73"/>
                  <a:gd name="T27" fmla="*/ 516 h 5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 h="516">
                    <a:moveTo>
                      <a:pt x="0" y="0"/>
                    </a:moveTo>
                    <a:lnTo>
                      <a:pt x="43" y="123"/>
                    </a:lnTo>
                    <a:lnTo>
                      <a:pt x="68" y="253"/>
                    </a:lnTo>
                    <a:lnTo>
                      <a:pt x="72" y="316"/>
                    </a:lnTo>
                    <a:lnTo>
                      <a:pt x="72" y="349"/>
                    </a:lnTo>
                    <a:lnTo>
                      <a:pt x="72" y="366"/>
                    </a:lnTo>
                    <a:lnTo>
                      <a:pt x="73" y="383"/>
                    </a:lnTo>
                    <a:lnTo>
                      <a:pt x="56" y="516"/>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90" name="Freeform 85">
                <a:extLst>
                  <a:ext uri="{FF2B5EF4-FFF2-40B4-BE49-F238E27FC236}">
                    <a16:creationId xmlns:a16="http://schemas.microsoft.com/office/drawing/2014/main" id="{F085AED4-913F-4315-BE46-A02F83016B58}"/>
                  </a:ext>
                </a:extLst>
              </p:cNvPr>
              <p:cNvSpPr>
                <a:spLocks/>
              </p:cNvSpPr>
              <p:nvPr/>
            </p:nvSpPr>
            <p:spPr bwMode="auto">
              <a:xfrm rot="5400000">
                <a:off x="3816" y="3358"/>
                <a:ext cx="373" cy="26"/>
              </a:xfrm>
              <a:custGeom>
                <a:avLst/>
                <a:gdLst>
                  <a:gd name="T0" fmla="*/ 5 w 1597"/>
                  <a:gd name="T1" fmla="*/ 0 h 109"/>
                  <a:gd name="T2" fmla="*/ 4 w 1597"/>
                  <a:gd name="T3" fmla="*/ 0 h 109"/>
                  <a:gd name="T4" fmla="*/ 2 w 1597"/>
                  <a:gd name="T5" fmla="*/ 0 h 109"/>
                  <a:gd name="T6" fmla="*/ 2 w 1597"/>
                  <a:gd name="T7" fmla="*/ 0 h 109"/>
                  <a:gd name="T8" fmla="*/ 2 w 1597"/>
                  <a:gd name="T9" fmla="*/ 0 h 109"/>
                  <a:gd name="T10" fmla="*/ 1 w 1597"/>
                  <a:gd name="T11" fmla="*/ 0 h 109"/>
                  <a:gd name="T12" fmla="*/ 0 w 1597"/>
                  <a:gd name="T13" fmla="*/ 0 h 109"/>
                  <a:gd name="T14" fmla="*/ 0 60000 65536"/>
                  <a:gd name="T15" fmla="*/ 0 60000 65536"/>
                  <a:gd name="T16" fmla="*/ 0 60000 65536"/>
                  <a:gd name="T17" fmla="*/ 0 60000 65536"/>
                  <a:gd name="T18" fmla="*/ 0 60000 65536"/>
                  <a:gd name="T19" fmla="*/ 0 60000 65536"/>
                  <a:gd name="T20" fmla="*/ 0 60000 65536"/>
                  <a:gd name="T21" fmla="*/ 0 w 1597"/>
                  <a:gd name="T22" fmla="*/ 0 h 109"/>
                  <a:gd name="T23" fmla="*/ 1597 w 1597"/>
                  <a:gd name="T24" fmla="*/ 109 h 10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97" h="109">
                    <a:moveTo>
                      <a:pt x="1597" y="109"/>
                    </a:moveTo>
                    <a:lnTo>
                      <a:pt x="1203" y="30"/>
                    </a:lnTo>
                    <a:lnTo>
                      <a:pt x="800" y="0"/>
                    </a:lnTo>
                    <a:lnTo>
                      <a:pt x="700" y="0"/>
                    </a:lnTo>
                    <a:lnTo>
                      <a:pt x="601" y="5"/>
                    </a:lnTo>
                    <a:lnTo>
                      <a:pt x="398" y="21"/>
                    </a:lnTo>
                    <a:lnTo>
                      <a:pt x="0" y="94"/>
                    </a:lnTo>
                  </a:path>
                </a:pathLst>
              </a:custGeom>
              <a:noFill/>
              <a:ln w="3175">
                <a:solidFill>
                  <a:srgbClr val="00051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91" name="Line 86">
                <a:extLst>
                  <a:ext uri="{FF2B5EF4-FFF2-40B4-BE49-F238E27FC236}">
                    <a16:creationId xmlns:a16="http://schemas.microsoft.com/office/drawing/2014/main" id="{0B177461-2E7D-49C0-AA97-4E5266B2A063}"/>
                  </a:ext>
                </a:extLst>
              </p:cNvPr>
              <p:cNvSpPr>
                <a:spLocks noChangeShapeType="1"/>
              </p:cNvSpPr>
              <p:nvPr/>
            </p:nvSpPr>
            <p:spPr bwMode="auto">
              <a:xfrm rot="5400000">
                <a:off x="3919" y="3731"/>
                <a:ext cx="17" cy="8"/>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92" name="Line 87">
                <a:extLst>
                  <a:ext uri="{FF2B5EF4-FFF2-40B4-BE49-F238E27FC236}">
                    <a16:creationId xmlns:a16="http://schemas.microsoft.com/office/drawing/2014/main" id="{5B7E5D60-28AB-4849-ABF7-89F75A2B2EA9}"/>
                  </a:ext>
                </a:extLst>
              </p:cNvPr>
              <p:cNvSpPr>
                <a:spLocks noChangeShapeType="1"/>
              </p:cNvSpPr>
              <p:nvPr/>
            </p:nvSpPr>
            <p:spPr bwMode="auto">
              <a:xfrm rot="5400000">
                <a:off x="2062" y="3581"/>
                <a:ext cx="62" cy="258"/>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93" name="Oval 88">
                <a:extLst>
                  <a:ext uri="{FF2B5EF4-FFF2-40B4-BE49-F238E27FC236}">
                    <a16:creationId xmlns:a16="http://schemas.microsoft.com/office/drawing/2014/main" id="{F9986B8C-3566-400F-AFB3-2B4DBD7AC4BC}"/>
                  </a:ext>
                </a:extLst>
              </p:cNvPr>
              <p:cNvSpPr>
                <a:spLocks noChangeArrowheads="1"/>
              </p:cNvSpPr>
              <p:nvPr/>
            </p:nvSpPr>
            <p:spPr bwMode="auto">
              <a:xfrm rot="5400000">
                <a:off x="2808" y="2908"/>
                <a:ext cx="16" cy="17"/>
              </a:xfrm>
              <a:prstGeom prst="ellipse">
                <a:avLst/>
              </a:prstGeom>
              <a:solidFill>
                <a:srgbClr val="FFFFFF"/>
              </a:solidFill>
              <a:ln w="3175">
                <a:solidFill>
                  <a:srgbClr val="000514"/>
                </a:solidFill>
                <a:round/>
                <a:headEnd/>
                <a:tailEnd/>
              </a:ln>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defTabSz="914400" eaLnBrk="0" fontAlgn="base">
                  <a:spcBef>
                    <a:spcPct val="0"/>
                  </a:spcBef>
                  <a:spcAft>
                    <a:spcPct val="0"/>
                  </a:spcAft>
                  <a:defRPr/>
                </a:pPr>
                <a:endParaRPr lang="en-US" altLang="en-US" sz="1800" dirty="0">
                  <a:solidFill>
                    <a:srgbClr val="FFFFFF"/>
                  </a:solidFill>
                </a:endParaRPr>
              </a:p>
            </p:txBody>
          </p:sp>
          <p:sp>
            <p:nvSpPr>
              <p:cNvPr id="94" name="Line 89">
                <a:extLst>
                  <a:ext uri="{FF2B5EF4-FFF2-40B4-BE49-F238E27FC236}">
                    <a16:creationId xmlns:a16="http://schemas.microsoft.com/office/drawing/2014/main" id="{CAEFC200-D363-4D57-9B8B-9857D022243A}"/>
                  </a:ext>
                </a:extLst>
              </p:cNvPr>
              <p:cNvSpPr>
                <a:spLocks noChangeShapeType="1"/>
              </p:cNvSpPr>
              <p:nvPr/>
            </p:nvSpPr>
            <p:spPr bwMode="auto">
              <a:xfrm rot="5400000">
                <a:off x="2652" y="2984"/>
                <a:ext cx="132" cy="2"/>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95" name="Line 90">
                <a:extLst>
                  <a:ext uri="{FF2B5EF4-FFF2-40B4-BE49-F238E27FC236}">
                    <a16:creationId xmlns:a16="http://schemas.microsoft.com/office/drawing/2014/main" id="{B4C78995-A0EB-4D5C-9E72-2B5E0E635B69}"/>
                  </a:ext>
                </a:extLst>
              </p:cNvPr>
              <p:cNvSpPr>
                <a:spLocks noChangeShapeType="1"/>
              </p:cNvSpPr>
              <p:nvPr/>
            </p:nvSpPr>
            <p:spPr bwMode="auto">
              <a:xfrm rot="5400000">
                <a:off x="2696" y="3002"/>
                <a:ext cx="99" cy="2"/>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96" name="Line 91">
                <a:extLst>
                  <a:ext uri="{FF2B5EF4-FFF2-40B4-BE49-F238E27FC236}">
                    <a16:creationId xmlns:a16="http://schemas.microsoft.com/office/drawing/2014/main" id="{F890D345-2C4C-46E9-9A42-1F07C93F138E}"/>
                  </a:ext>
                </a:extLst>
              </p:cNvPr>
              <p:cNvSpPr>
                <a:spLocks noChangeShapeType="1"/>
              </p:cNvSpPr>
              <p:nvPr/>
            </p:nvSpPr>
            <p:spPr bwMode="auto">
              <a:xfrm rot="5400000">
                <a:off x="2645" y="3005"/>
                <a:ext cx="97" cy="2"/>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97" name="Line 92">
                <a:extLst>
                  <a:ext uri="{FF2B5EF4-FFF2-40B4-BE49-F238E27FC236}">
                    <a16:creationId xmlns:a16="http://schemas.microsoft.com/office/drawing/2014/main" id="{46F84676-69C7-4E5A-8026-024370AFD7FB}"/>
                  </a:ext>
                </a:extLst>
              </p:cNvPr>
              <p:cNvSpPr>
                <a:spLocks noChangeShapeType="1"/>
              </p:cNvSpPr>
              <p:nvPr/>
            </p:nvSpPr>
            <p:spPr bwMode="auto">
              <a:xfrm rot="5400000" flipH="1">
                <a:off x="2650" y="3765"/>
                <a:ext cx="132" cy="1"/>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98" name="Line 93">
                <a:extLst>
                  <a:ext uri="{FF2B5EF4-FFF2-40B4-BE49-F238E27FC236}">
                    <a16:creationId xmlns:a16="http://schemas.microsoft.com/office/drawing/2014/main" id="{910B5D85-256F-4A5C-87F5-2C9CF792D1E0}"/>
                  </a:ext>
                </a:extLst>
              </p:cNvPr>
              <p:cNvSpPr>
                <a:spLocks noChangeShapeType="1"/>
              </p:cNvSpPr>
              <p:nvPr/>
            </p:nvSpPr>
            <p:spPr bwMode="auto">
              <a:xfrm rot="5400000" flipH="1">
                <a:off x="2694" y="3748"/>
                <a:ext cx="99" cy="2"/>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99" name="Line 94">
                <a:extLst>
                  <a:ext uri="{FF2B5EF4-FFF2-40B4-BE49-F238E27FC236}">
                    <a16:creationId xmlns:a16="http://schemas.microsoft.com/office/drawing/2014/main" id="{7E6DB8EA-FEC1-4FB8-9D11-FED11CB658F9}"/>
                  </a:ext>
                </a:extLst>
              </p:cNvPr>
              <p:cNvSpPr>
                <a:spLocks noChangeShapeType="1"/>
              </p:cNvSpPr>
              <p:nvPr/>
            </p:nvSpPr>
            <p:spPr bwMode="auto">
              <a:xfrm rot="5400000" flipH="1">
                <a:off x="2642" y="3746"/>
                <a:ext cx="100" cy="2"/>
              </a:xfrm>
              <a:prstGeom prst="line">
                <a:avLst/>
              </a:prstGeom>
              <a:noFill/>
              <a:ln w="3175">
                <a:solidFill>
                  <a:srgbClr val="000514"/>
                </a:solidFill>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100" name="Freeform 95">
                <a:extLst>
                  <a:ext uri="{FF2B5EF4-FFF2-40B4-BE49-F238E27FC236}">
                    <a16:creationId xmlns:a16="http://schemas.microsoft.com/office/drawing/2014/main" id="{B71014AC-973D-4E1F-8B50-AB69F1F37473}"/>
                  </a:ext>
                </a:extLst>
              </p:cNvPr>
              <p:cNvSpPr>
                <a:spLocks/>
              </p:cNvSpPr>
              <p:nvPr/>
            </p:nvSpPr>
            <p:spPr bwMode="auto">
              <a:xfrm rot="5400000">
                <a:off x="3477" y="3352"/>
                <a:ext cx="806" cy="34"/>
              </a:xfrm>
              <a:custGeom>
                <a:avLst/>
                <a:gdLst>
                  <a:gd name="T0" fmla="*/ 0 w 1152"/>
                  <a:gd name="T1" fmla="*/ 12 h 48"/>
                  <a:gd name="T2" fmla="*/ 58 w 1152"/>
                  <a:gd name="T3" fmla="*/ 0 h 48"/>
                  <a:gd name="T4" fmla="*/ 218 w 1152"/>
                  <a:gd name="T5" fmla="*/ 0 h 48"/>
                  <a:gd name="T6" fmla="*/ 276 w 1152"/>
                  <a:gd name="T7" fmla="*/ 12 h 48"/>
                  <a:gd name="T8" fmla="*/ 0 60000 65536"/>
                  <a:gd name="T9" fmla="*/ 0 60000 65536"/>
                  <a:gd name="T10" fmla="*/ 0 60000 65536"/>
                  <a:gd name="T11" fmla="*/ 0 60000 65536"/>
                  <a:gd name="T12" fmla="*/ 0 w 1152"/>
                  <a:gd name="T13" fmla="*/ 0 h 48"/>
                  <a:gd name="T14" fmla="*/ 1152 w 1152"/>
                  <a:gd name="T15" fmla="*/ 48 h 48"/>
                </a:gdLst>
                <a:ahLst/>
                <a:cxnLst>
                  <a:cxn ang="T8">
                    <a:pos x="T0" y="T1"/>
                  </a:cxn>
                  <a:cxn ang="T9">
                    <a:pos x="T2" y="T3"/>
                  </a:cxn>
                  <a:cxn ang="T10">
                    <a:pos x="T4" y="T5"/>
                  </a:cxn>
                  <a:cxn ang="T11">
                    <a:pos x="T6" y="T7"/>
                  </a:cxn>
                </a:cxnLst>
                <a:rect l="T12" t="T13" r="T14" b="T15"/>
                <a:pathLst>
                  <a:path w="1152" h="48">
                    <a:moveTo>
                      <a:pt x="0" y="48"/>
                    </a:moveTo>
                    <a:lnTo>
                      <a:pt x="240" y="0"/>
                    </a:lnTo>
                    <a:lnTo>
                      <a:pt x="912" y="0"/>
                    </a:lnTo>
                    <a:lnTo>
                      <a:pt x="1152" y="48"/>
                    </a:lnTo>
                  </a:path>
                </a:pathLst>
              </a:custGeom>
              <a:noFill/>
              <a:ln w="3175">
                <a:solidFill>
                  <a:srgbClr val="000514"/>
                </a:solidFill>
                <a:round/>
                <a:headEnd/>
                <a:tailEnd/>
              </a:ln>
              <a:extLst>
                <a:ext uri="{909E8E84-426E-40DD-AFC4-6F175D3DCCD1}">
                  <a14:hiddenFill xmlns:a14="http://schemas.microsoft.com/office/drawing/2010/main">
                    <a:solidFill>
                      <a:srgbClr val="FFFFFF"/>
                    </a:solid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101" name="Rectangle 96">
                <a:extLst>
                  <a:ext uri="{FF2B5EF4-FFF2-40B4-BE49-F238E27FC236}">
                    <a16:creationId xmlns:a16="http://schemas.microsoft.com/office/drawing/2014/main" id="{A4658B13-FA72-4D33-819D-2EEEF87F8AD7}"/>
                  </a:ext>
                </a:extLst>
              </p:cNvPr>
              <p:cNvSpPr>
                <a:spLocks noChangeArrowheads="1"/>
              </p:cNvSpPr>
              <p:nvPr/>
            </p:nvSpPr>
            <p:spPr bwMode="auto">
              <a:xfrm rot="5400000">
                <a:off x="2290" y="2854"/>
                <a:ext cx="19" cy="139"/>
              </a:xfrm>
              <a:prstGeom prst="rect">
                <a:avLst/>
              </a:prstGeom>
              <a:solidFill>
                <a:srgbClr val="FFFFFF"/>
              </a:solidFill>
              <a:ln w="3175">
                <a:solidFill>
                  <a:srgbClr val="000514"/>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defTabSz="914400" eaLnBrk="0" fontAlgn="base">
                  <a:spcBef>
                    <a:spcPct val="0"/>
                  </a:spcBef>
                  <a:spcAft>
                    <a:spcPct val="0"/>
                  </a:spcAft>
                  <a:defRPr/>
                </a:pPr>
                <a:endParaRPr lang="en-US" altLang="en-US" sz="1800" dirty="0">
                  <a:solidFill>
                    <a:srgbClr val="FFFFFF"/>
                  </a:solidFill>
                </a:endParaRPr>
              </a:p>
            </p:txBody>
          </p:sp>
          <p:sp>
            <p:nvSpPr>
              <p:cNvPr id="102" name="Rectangle 97">
                <a:extLst>
                  <a:ext uri="{FF2B5EF4-FFF2-40B4-BE49-F238E27FC236}">
                    <a16:creationId xmlns:a16="http://schemas.microsoft.com/office/drawing/2014/main" id="{6559A3C5-C7E2-4786-93F4-945F874D8441}"/>
                  </a:ext>
                </a:extLst>
              </p:cNvPr>
              <p:cNvSpPr>
                <a:spLocks noChangeArrowheads="1"/>
              </p:cNvSpPr>
              <p:nvPr/>
            </p:nvSpPr>
            <p:spPr bwMode="auto">
              <a:xfrm rot="5400000">
                <a:off x="2301" y="3760"/>
                <a:ext cx="19" cy="139"/>
              </a:xfrm>
              <a:prstGeom prst="rect">
                <a:avLst/>
              </a:prstGeom>
              <a:solidFill>
                <a:srgbClr val="FFFFFF"/>
              </a:solidFill>
              <a:ln w="3175">
                <a:solidFill>
                  <a:srgbClr val="000514"/>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defTabSz="914400" eaLnBrk="0" fontAlgn="base">
                  <a:spcBef>
                    <a:spcPct val="0"/>
                  </a:spcBef>
                  <a:spcAft>
                    <a:spcPct val="0"/>
                  </a:spcAft>
                  <a:defRPr/>
                </a:pPr>
                <a:endParaRPr lang="en-US" altLang="en-US" sz="1800" dirty="0">
                  <a:solidFill>
                    <a:srgbClr val="FFFFFF"/>
                  </a:solidFill>
                </a:endParaRPr>
              </a:p>
            </p:txBody>
          </p:sp>
          <p:sp>
            <p:nvSpPr>
              <p:cNvPr id="103" name="Rectangle 98">
                <a:extLst>
                  <a:ext uri="{FF2B5EF4-FFF2-40B4-BE49-F238E27FC236}">
                    <a16:creationId xmlns:a16="http://schemas.microsoft.com/office/drawing/2014/main" id="{7E42DB6D-EC07-4966-B21A-7E76D69EE4ED}"/>
                  </a:ext>
                </a:extLst>
              </p:cNvPr>
              <p:cNvSpPr>
                <a:spLocks noChangeArrowheads="1"/>
              </p:cNvSpPr>
              <p:nvPr/>
            </p:nvSpPr>
            <p:spPr bwMode="auto">
              <a:xfrm rot="5400000">
                <a:off x="2788" y="3766"/>
                <a:ext cx="19" cy="138"/>
              </a:xfrm>
              <a:prstGeom prst="rect">
                <a:avLst/>
              </a:prstGeom>
              <a:solidFill>
                <a:srgbClr val="FFFFFF"/>
              </a:solidFill>
              <a:ln w="3175">
                <a:solidFill>
                  <a:srgbClr val="000514"/>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defTabSz="914400" eaLnBrk="0" fontAlgn="base">
                  <a:spcBef>
                    <a:spcPct val="0"/>
                  </a:spcBef>
                  <a:spcAft>
                    <a:spcPct val="0"/>
                  </a:spcAft>
                  <a:defRPr/>
                </a:pPr>
                <a:endParaRPr lang="en-US" altLang="en-US" sz="1800" dirty="0">
                  <a:solidFill>
                    <a:srgbClr val="FFFFFF"/>
                  </a:solidFill>
                </a:endParaRPr>
              </a:p>
            </p:txBody>
          </p:sp>
          <p:sp>
            <p:nvSpPr>
              <p:cNvPr id="104" name="Rectangle 99">
                <a:extLst>
                  <a:ext uri="{FF2B5EF4-FFF2-40B4-BE49-F238E27FC236}">
                    <a16:creationId xmlns:a16="http://schemas.microsoft.com/office/drawing/2014/main" id="{A64CAFE1-3D56-4DC6-9D5C-48DB065D19AE}"/>
                  </a:ext>
                </a:extLst>
              </p:cNvPr>
              <p:cNvSpPr>
                <a:spLocks noChangeArrowheads="1"/>
              </p:cNvSpPr>
              <p:nvPr/>
            </p:nvSpPr>
            <p:spPr bwMode="auto">
              <a:xfrm rot="5400000">
                <a:off x="2793" y="2848"/>
                <a:ext cx="19" cy="139"/>
              </a:xfrm>
              <a:prstGeom prst="rect">
                <a:avLst/>
              </a:prstGeom>
              <a:solidFill>
                <a:srgbClr val="FFFFFF"/>
              </a:solidFill>
              <a:ln w="3175">
                <a:solidFill>
                  <a:srgbClr val="000514"/>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defTabSz="914400" eaLnBrk="0" fontAlgn="base">
                  <a:spcBef>
                    <a:spcPct val="0"/>
                  </a:spcBef>
                  <a:spcAft>
                    <a:spcPct val="0"/>
                  </a:spcAft>
                  <a:defRPr/>
                </a:pPr>
                <a:endParaRPr lang="en-US" altLang="en-US" sz="1800" dirty="0">
                  <a:solidFill>
                    <a:srgbClr val="FFFFFF"/>
                  </a:solidFill>
                </a:endParaRPr>
              </a:p>
            </p:txBody>
          </p:sp>
          <p:sp>
            <p:nvSpPr>
              <p:cNvPr id="105" name="AutoShape 100">
                <a:extLst>
                  <a:ext uri="{FF2B5EF4-FFF2-40B4-BE49-F238E27FC236}">
                    <a16:creationId xmlns:a16="http://schemas.microsoft.com/office/drawing/2014/main" id="{9B09A194-DDC2-4414-AC4B-F81DF5306009}"/>
                  </a:ext>
                </a:extLst>
              </p:cNvPr>
              <p:cNvSpPr>
                <a:spLocks noChangeArrowheads="1"/>
              </p:cNvSpPr>
              <p:nvPr/>
            </p:nvSpPr>
            <p:spPr bwMode="auto">
              <a:xfrm rot="5676664">
                <a:off x="3537" y="2818"/>
                <a:ext cx="151" cy="360"/>
              </a:xfrm>
              <a:prstGeom prst="roundRect">
                <a:avLst>
                  <a:gd name="adj" fmla="val 16667"/>
                </a:avLst>
              </a:prstGeom>
              <a:solidFill>
                <a:srgbClr val="C0C0C0">
                  <a:alpha val="39999"/>
                </a:srgbClr>
              </a:solidFill>
              <a:ln w="9525">
                <a:solidFill>
                  <a:srgbClr val="000514"/>
                </a:solidFill>
                <a:round/>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defTabSz="914400" eaLnBrk="0" fontAlgn="base">
                  <a:spcBef>
                    <a:spcPct val="0"/>
                  </a:spcBef>
                  <a:spcAft>
                    <a:spcPct val="0"/>
                  </a:spcAft>
                  <a:defRPr/>
                </a:pPr>
                <a:endParaRPr lang="en-US" altLang="en-US" sz="1800" dirty="0">
                  <a:solidFill>
                    <a:srgbClr val="FFFFFF"/>
                  </a:solidFill>
                </a:endParaRPr>
              </a:p>
            </p:txBody>
          </p:sp>
          <p:sp>
            <p:nvSpPr>
              <p:cNvPr id="106" name="AutoShape 101">
                <a:extLst>
                  <a:ext uri="{FF2B5EF4-FFF2-40B4-BE49-F238E27FC236}">
                    <a16:creationId xmlns:a16="http://schemas.microsoft.com/office/drawing/2014/main" id="{CA101C67-B503-4409-9A7A-A07018AD125D}"/>
                  </a:ext>
                </a:extLst>
              </p:cNvPr>
              <p:cNvSpPr>
                <a:spLocks noChangeArrowheads="1"/>
              </p:cNvSpPr>
              <p:nvPr/>
            </p:nvSpPr>
            <p:spPr bwMode="auto">
              <a:xfrm rot="5123336" flipH="1">
                <a:off x="3538" y="3571"/>
                <a:ext cx="151" cy="360"/>
              </a:xfrm>
              <a:prstGeom prst="roundRect">
                <a:avLst>
                  <a:gd name="adj" fmla="val 16667"/>
                </a:avLst>
              </a:prstGeom>
              <a:solidFill>
                <a:srgbClr val="C0C0C0">
                  <a:alpha val="39999"/>
                </a:srgbClr>
              </a:solidFill>
              <a:ln w="9525">
                <a:solidFill>
                  <a:srgbClr val="000514"/>
                </a:solidFill>
                <a:round/>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defTabSz="914400" eaLnBrk="0" fontAlgn="base">
                  <a:spcBef>
                    <a:spcPct val="0"/>
                  </a:spcBef>
                  <a:spcAft>
                    <a:spcPct val="0"/>
                  </a:spcAft>
                  <a:defRPr/>
                </a:pPr>
                <a:endParaRPr lang="en-US" altLang="en-US" sz="1800" dirty="0">
                  <a:solidFill>
                    <a:srgbClr val="FFFFFF"/>
                  </a:solidFill>
                </a:endParaRPr>
              </a:p>
            </p:txBody>
          </p:sp>
          <p:sp>
            <p:nvSpPr>
              <p:cNvPr id="107" name="AutoShape 102">
                <a:extLst>
                  <a:ext uri="{FF2B5EF4-FFF2-40B4-BE49-F238E27FC236}">
                    <a16:creationId xmlns:a16="http://schemas.microsoft.com/office/drawing/2014/main" id="{47CDF385-8842-4E28-A52E-6C1E547AA807}"/>
                  </a:ext>
                </a:extLst>
              </p:cNvPr>
              <p:cNvSpPr>
                <a:spLocks noChangeArrowheads="1"/>
              </p:cNvSpPr>
              <p:nvPr/>
            </p:nvSpPr>
            <p:spPr bwMode="auto">
              <a:xfrm rot="5400000">
                <a:off x="1923" y="2809"/>
                <a:ext cx="151" cy="361"/>
              </a:xfrm>
              <a:prstGeom prst="roundRect">
                <a:avLst>
                  <a:gd name="adj" fmla="val 16667"/>
                </a:avLst>
              </a:prstGeom>
              <a:solidFill>
                <a:srgbClr val="C0C0C0">
                  <a:alpha val="39999"/>
                </a:srgbClr>
              </a:solidFill>
              <a:ln w="9525">
                <a:solidFill>
                  <a:srgbClr val="000514"/>
                </a:solidFill>
                <a:round/>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defTabSz="914400" eaLnBrk="0" fontAlgn="base">
                  <a:spcBef>
                    <a:spcPct val="0"/>
                  </a:spcBef>
                  <a:spcAft>
                    <a:spcPct val="0"/>
                  </a:spcAft>
                  <a:defRPr/>
                </a:pPr>
                <a:endParaRPr lang="en-US" altLang="en-US" sz="1800" dirty="0">
                  <a:solidFill>
                    <a:srgbClr val="FFFFFF"/>
                  </a:solidFill>
                </a:endParaRPr>
              </a:p>
            </p:txBody>
          </p:sp>
          <p:sp>
            <p:nvSpPr>
              <p:cNvPr id="108" name="AutoShape 103">
                <a:extLst>
                  <a:ext uri="{FF2B5EF4-FFF2-40B4-BE49-F238E27FC236}">
                    <a16:creationId xmlns:a16="http://schemas.microsoft.com/office/drawing/2014/main" id="{A8C4F09A-9703-4B88-86C1-D0FDAF36D6A0}"/>
                  </a:ext>
                </a:extLst>
              </p:cNvPr>
              <p:cNvSpPr>
                <a:spLocks noChangeArrowheads="1"/>
              </p:cNvSpPr>
              <p:nvPr/>
            </p:nvSpPr>
            <p:spPr bwMode="auto">
              <a:xfrm rot="5400000">
                <a:off x="1923" y="3575"/>
                <a:ext cx="151" cy="361"/>
              </a:xfrm>
              <a:prstGeom prst="roundRect">
                <a:avLst>
                  <a:gd name="adj" fmla="val 16667"/>
                </a:avLst>
              </a:prstGeom>
              <a:solidFill>
                <a:srgbClr val="C0C0C0">
                  <a:alpha val="39999"/>
                </a:srgbClr>
              </a:solidFill>
              <a:ln w="9525">
                <a:solidFill>
                  <a:srgbClr val="000514"/>
                </a:solidFill>
                <a:round/>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defTabSz="914400" eaLnBrk="0" fontAlgn="base">
                  <a:spcBef>
                    <a:spcPct val="0"/>
                  </a:spcBef>
                  <a:spcAft>
                    <a:spcPct val="0"/>
                  </a:spcAft>
                  <a:defRPr/>
                </a:pPr>
                <a:endParaRPr lang="en-US" altLang="en-US" sz="1800" dirty="0">
                  <a:solidFill>
                    <a:srgbClr val="FFFFFF"/>
                  </a:solidFill>
                </a:endParaRPr>
              </a:p>
            </p:txBody>
          </p:sp>
          <p:sp>
            <p:nvSpPr>
              <p:cNvPr id="109" name="Rectangle 104" descr="Dark downward diagonal">
                <a:extLst>
                  <a:ext uri="{FF2B5EF4-FFF2-40B4-BE49-F238E27FC236}">
                    <a16:creationId xmlns:a16="http://schemas.microsoft.com/office/drawing/2014/main" id="{ADC817A7-9393-4E88-8498-6815F98F3494}"/>
                  </a:ext>
                </a:extLst>
              </p:cNvPr>
              <p:cNvSpPr>
                <a:spLocks noChangeArrowheads="1"/>
              </p:cNvSpPr>
              <p:nvPr/>
            </p:nvSpPr>
            <p:spPr bwMode="auto">
              <a:xfrm rot="5400000">
                <a:off x="2411" y="2553"/>
                <a:ext cx="777" cy="1649"/>
              </a:xfrm>
              <a:prstGeom prst="rect">
                <a:avLst/>
              </a:prstGeom>
              <a:pattFill prst="dkDnDiag">
                <a:fgClr>
                  <a:srgbClr val="E5E5FF">
                    <a:alpha val="39999"/>
                  </a:srgbClr>
                </a:fgClr>
                <a:bgClr>
                  <a:srgbClr val="003399">
                    <a:alpha val="39999"/>
                  </a:srgbClr>
                </a:bgClr>
              </a:pattFill>
              <a:ln w="9525">
                <a:solidFill>
                  <a:srgbClr val="000514"/>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defTabSz="914400" fontAlgn="base">
                  <a:spcBef>
                    <a:spcPct val="0"/>
                  </a:spcBef>
                  <a:spcAft>
                    <a:spcPct val="0"/>
                  </a:spcAft>
                  <a:defRPr/>
                </a:pPr>
                <a:endParaRPr lang="en-US" altLang="en-US" sz="1200" dirty="0">
                  <a:solidFill>
                    <a:srgbClr val="000514"/>
                  </a:solidFill>
                  <a:latin typeface="Arial" panose="020B0604020202020204" pitchFamily="34" charset="0"/>
                </a:endParaRPr>
              </a:p>
            </p:txBody>
          </p:sp>
          <p:grpSp>
            <p:nvGrpSpPr>
              <p:cNvPr id="110" name="Group 105">
                <a:extLst>
                  <a:ext uri="{FF2B5EF4-FFF2-40B4-BE49-F238E27FC236}">
                    <a16:creationId xmlns:a16="http://schemas.microsoft.com/office/drawing/2014/main" id="{AA5711E3-D522-4BDB-AFC8-C59DE9ED797B}"/>
                  </a:ext>
                </a:extLst>
              </p:cNvPr>
              <p:cNvGrpSpPr>
                <a:grpSpLocks/>
              </p:cNvGrpSpPr>
              <p:nvPr/>
            </p:nvGrpSpPr>
            <p:grpSpPr bwMode="auto">
              <a:xfrm rot="5400000">
                <a:off x="2632" y="1952"/>
                <a:ext cx="341" cy="1643"/>
                <a:chOff x="1544" y="1240"/>
                <a:chExt cx="488" cy="2272"/>
              </a:xfrm>
            </p:grpSpPr>
            <p:sp>
              <p:nvSpPr>
                <p:cNvPr id="129" name="Line 106">
                  <a:extLst>
                    <a:ext uri="{FF2B5EF4-FFF2-40B4-BE49-F238E27FC236}">
                      <a16:creationId xmlns:a16="http://schemas.microsoft.com/office/drawing/2014/main" id="{0F4BEE2C-E63B-4991-8E73-180B41FAE9FE}"/>
                    </a:ext>
                  </a:extLst>
                </p:cNvPr>
                <p:cNvSpPr>
                  <a:spLocks noChangeShapeType="1"/>
                </p:cNvSpPr>
                <p:nvPr/>
              </p:nvSpPr>
              <p:spPr bwMode="auto">
                <a:xfrm flipH="1">
                  <a:off x="1544" y="1240"/>
                  <a:ext cx="488" cy="0"/>
                </a:xfrm>
                <a:prstGeom prst="line">
                  <a:avLst/>
                </a:prstGeom>
                <a:noFill/>
                <a:ln w="9525">
                  <a:solidFill>
                    <a:srgbClr val="000514"/>
                  </a:solidFill>
                  <a:prstDash val="dash"/>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130" name="Line 107">
                  <a:extLst>
                    <a:ext uri="{FF2B5EF4-FFF2-40B4-BE49-F238E27FC236}">
                      <a16:creationId xmlns:a16="http://schemas.microsoft.com/office/drawing/2014/main" id="{D1009868-1786-493C-B3DE-1EE611EB7350}"/>
                    </a:ext>
                  </a:extLst>
                </p:cNvPr>
                <p:cNvSpPr>
                  <a:spLocks noChangeShapeType="1"/>
                </p:cNvSpPr>
                <p:nvPr/>
              </p:nvSpPr>
              <p:spPr bwMode="auto">
                <a:xfrm flipH="1">
                  <a:off x="1544" y="3512"/>
                  <a:ext cx="488" cy="0"/>
                </a:xfrm>
                <a:prstGeom prst="line">
                  <a:avLst/>
                </a:prstGeom>
                <a:noFill/>
                <a:ln w="9525">
                  <a:solidFill>
                    <a:srgbClr val="000514"/>
                  </a:solidFill>
                  <a:prstDash val="dash"/>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grpSp>
          <p:grpSp>
            <p:nvGrpSpPr>
              <p:cNvPr id="111" name="Group 108">
                <a:extLst>
                  <a:ext uri="{FF2B5EF4-FFF2-40B4-BE49-F238E27FC236}">
                    <a16:creationId xmlns:a16="http://schemas.microsoft.com/office/drawing/2014/main" id="{F6ABB809-AFF6-424E-844F-0C6ABD1B3EE7}"/>
                  </a:ext>
                </a:extLst>
              </p:cNvPr>
              <p:cNvGrpSpPr>
                <a:grpSpLocks/>
              </p:cNvGrpSpPr>
              <p:nvPr/>
            </p:nvGrpSpPr>
            <p:grpSpPr bwMode="auto">
              <a:xfrm rot="5400000">
                <a:off x="2627" y="3143"/>
                <a:ext cx="341" cy="1644"/>
                <a:chOff x="1544" y="1240"/>
                <a:chExt cx="488" cy="2272"/>
              </a:xfrm>
            </p:grpSpPr>
            <p:sp>
              <p:nvSpPr>
                <p:cNvPr id="127" name="Line 109">
                  <a:extLst>
                    <a:ext uri="{FF2B5EF4-FFF2-40B4-BE49-F238E27FC236}">
                      <a16:creationId xmlns:a16="http://schemas.microsoft.com/office/drawing/2014/main" id="{B1077DF1-743D-4B8A-8CA5-F5D98F064B4A}"/>
                    </a:ext>
                  </a:extLst>
                </p:cNvPr>
                <p:cNvSpPr>
                  <a:spLocks noChangeShapeType="1"/>
                </p:cNvSpPr>
                <p:nvPr/>
              </p:nvSpPr>
              <p:spPr bwMode="auto">
                <a:xfrm flipH="1">
                  <a:off x="1544" y="1240"/>
                  <a:ext cx="488" cy="0"/>
                </a:xfrm>
                <a:prstGeom prst="line">
                  <a:avLst/>
                </a:prstGeom>
                <a:noFill/>
                <a:ln w="9525">
                  <a:solidFill>
                    <a:srgbClr val="000514"/>
                  </a:solidFill>
                  <a:prstDash val="dash"/>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128" name="Line 110">
                  <a:extLst>
                    <a:ext uri="{FF2B5EF4-FFF2-40B4-BE49-F238E27FC236}">
                      <a16:creationId xmlns:a16="http://schemas.microsoft.com/office/drawing/2014/main" id="{6370F344-ABD0-4B7A-AF50-3A3614A7D4FE}"/>
                    </a:ext>
                  </a:extLst>
                </p:cNvPr>
                <p:cNvSpPr>
                  <a:spLocks noChangeShapeType="1"/>
                </p:cNvSpPr>
                <p:nvPr/>
              </p:nvSpPr>
              <p:spPr bwMode="auto">
                <a:xfrm flipH="1">
                  <a:off x="1544" y="3512"/>
                  <a:ext cx="488" cy="0"/>
                </a:xfrm>
                <a:prstGeom prst="line">
                  <a:avLst/>
                </a:prstGeom>
                <a:noFill/>
                <a:ln w="9525">
                  <a:solidFill>
                    <a:srgbClr val="000514"/>
                  </a:solidFill>
                  <a:prstDash val="dash"/>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grpSp>
          <p:sp>
            <p:nvSpPr>
              <p:cNvPr id="112" name="Line 111">
                <a:extLst>
                  <a:ext uri="{FF2B5EF4-FFF2-40B4-BE49-F238E27FC236}">
                    <a16:creationId xmlns:a16="http://schemas.microsoft.com/office/drawing/2014/main" id="{A859F558-2B57-47A9-9525-44EDAFA600DC}"/>
                  </a:ext>
                </a:extLst>
              </p:cNvPr>
              <p:cNvSpPr>
                <a:spLocks noChangeShapeType="1"/>
              </p:cNvSpPr>
              <p:nvPr/>
            </p:nvSpPr>
            <p:spPr bwMode="auto">
              <a:xfrm rot="5400000" flipV="1">
                <a:off x="2803" y="1932"/>
                <a:ext cx="0" cy="1643"/>
              </a:xfrm>
              <a:prstGeom prst="line">
                <a:avLst/>
              </a:prstGeom>
              <a:noFill/>
              <a:ln w="9525">
                <a:solidFill>
                  <a:srgbClr val="000514"/>
                </a:solidFill>
                <a:round/>
                <a:headEnd type="triangle" w="sm" len="lg"/>
                <a:tailEnd type="triangle" w="sm" len="lg"/>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113" name="Line 112">
                <a:extLst>
                  <a:ext uri="{FF2B5EF4-FFF2-40B4-BE49-F238E27FC236}">
                    <a16:creationId xmlns:a16="http://schemas.microsoft.com/office/drawing/2014/main" id="{9481243A-3B89-4A33-92E1-134D5E8943EB}"/>
                  </a:ext>
                </a:extLst>
              </p:cNvPr>
              <p:cNvSpPr>
                <a:spLocks noChangeShapeType="1"/>
              </p:cNvSpPr>
              <p:nvPr/>
            </p:nvSpPr>
            <p:spPr bwMode="auto">
              <a:xfrm rot="5400000" flipV="1">
                <a:off x="2803" y="3173"/>
                <a:ext cx="0" cy="1643"/>
              </a:xfrm>
              <a:prstGeom prst="line">
                <a:avLst/>
              </a:prstGeom>
              <a:noFill/>
              <a:ln w="9525">
                <a:solidFill>
                  <a:srgbClr val="000514"/>
                </a:solidFill>
                <a:round/>
                <a:headEnd type="triangle" w="sm" len="lg"/>
                <a:tailEnd type="triangle" w="sm" len="lg"/>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114" name="Text Box 113">
                <a:extLst>
                  <a:ext uri="{FF2B5EF4-FFF2-40B4-BE49-F238E27FC236}">
                    <a16:creationId xmlns:a16="http://schemas.microsoft.com/office/drawing/2014/main" id="{790E3F32-2736-4B82-A286-C074EFF1F6CC}"/>
                  </a:ext>
                </a:extLst>
              </p:cNvPr>
              <p:cNvSpPr txBox="1">
                <a:spLocks noChangeArrowheads="1"/>
              </p:cNvSpPr>
              <p:nvPr/>
            </p:nvSpPr>
            <p:spPr bwMode="auto">
              <a:xfrm>
                <a:off x="2609" y="2667"/>
                <a:ext cx="33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defTabSz="914400" fontAlgn="base">
                  <a:spcBef>
                    <a:spcPct val="0"/>
                  </a:spcBef>
                  <a:spcAft>
                    <a:spcPct val="0"/>
                  </a:spcAft>
                  <a:defRPr/>
                </a:pPr>
                <a:r>
                  <a:rPr lang="en-US" altLang="en-US" sz="1400" dirty="0">
                    <a:solidFill>
                      <a:srgbClr val="000514"/>
                    </a:solidFill>
                    <a:latin typeface="Arial" panose="020B0604020202020204" pitchFamily="34" charset="0"/>
                  </a:rPr>
                  <a:t>Wheelbase</a:t>
                </a:r>
              </a:p>
            </p:txBody>
          </p:sp>
          <p:sp>
            <p:nvSpPr>
              <p:cNvPr id="115" name="Text Box 114">
                <a:extLst>
                  <a:ext uri="{FF2B5EF4-FFF2-40B4-BE49-F238E27FC236}">
                    <a16:creationId xmlns:a16="http://schemas.microsoft.com/office/drawing/2014/main" id="{E9055004-D290-448D-91ED-EE22DD982971}"/>
                  </a:ext>
                </a:extLst>
              </p:cNvPr>
              <p:cNvSpPr txBox="1">
                <a:spLocks noChangeArrowheads="1"/>
              </p:cNvSpPr>
              <p:nvPr/>
            </p:nvSpPr>
            <p:spPr bwMode="auto">
              <a:xfrm>
                <a:off x="2598" y="3992"/>
                <a:ext cx="33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defTabSz="914400" fontAlgn="base">
                  <a:spcBef>
                    <a:spcPct val="0"/>
                  </a:spcBef>
                  <a:spcAft>
                    <a:spcPct val="0"/>
                  </a:spcAft>
                  <a:defRPr/>
                </a:pPr>
                <a:r>
                  <a:rPr lang="en-US" altLang="en-US" sz="1400" dirty="0">
                    <a:solidFill>
                      <a:srgbClr val="000514"/>
                    </a:solidFill>
                    <a:latin typeface="Arial" panose="020B0604020202020204" pitchFamily="34" charset="0"/>
                  </a:rPr>
                  <a:t>Wheelbase</a:t>
                </a:r>
              </a:p>
            </p:txBody>
          </p:sp>
          <p:grpSp>
            <p:nvGrpSpPr>
              <p:cNvPr id="116" name="Group 115">
                <a:extLst>
                  <a:ext uri="{FF2B5EF4-FFF2-40B4-BE49-F238E27FC236}">
                    <a16:creationId xmlns:a16="http://schemas.microsoft.com/office/drawing/2014/main" id="{16454023-538C-422F-B434-475468659D87}"/>
                  </a:ext>
                </a:extLst>
              </p:cNvPr>
              <p:cNvGrpSpPr>
                <a:grpSpLocks/>
              </p:cNvGrpSpPr>
              <p:nvPr/>
            </p:nvGrpSpPr>
            <p:grpSpPr bwMode="auto">
              <a:xfrm rot="5400000">
                <a:off x="3505" y="3149"/>
                <a:ext cx="777" cy="457"/>
                <a:chOff x="2096" y="304"/>
                <a:chExt cx="1112" cy="632"/>
              </a:xfrm>
            </p:grpSpPr>
            <p:sp>
              <p:nvSpPr>
                <p:cNvPr id="124" name="Line 116">
                  <a:extLst>
                    <a:ext uri="{FF2B5EF4-FFF2-40B4-BE49-F238E27FC236}">
                      <a16:creationId xmlns:a16="http://schemas.microsoft.com/office/drawing/2014/main" id="{4712519D-22F4-4DBD-8753-B43C7898205E}"/>
                    </a:ext>
                  </a:extLst>
                </p:cNvPr>
                <p:cNvSpPr>
                  <a:spLocks noChangeShapeType="1"/>
                </p:cNvSpPr>
                <p:nvPr/>
              </p:nvSpPr>
              <p:spPr bwMode="auto">
                <a:xfrm flipV="1">
                  <a:off x="3208" y="304"/>
                  <a:ext cx="0" cy="600"/>
                </a:xfrm>
                <a:prstGeom prst="line">
                  <a:avLst/>
                </a:prstGeom>
                <a:noFill/>
                <a:ln w="9525">
                  <a:solidFill>
                    <a:srgbClr val="000514"/>
                  </a:solidFill>
                  <a:prstDash val="dash"/>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125" name="Line 117">
                  <a:extLst>
                    <a:ext uri="{FF2B5EF4-FFF2-40B4-BE49-F238E27FC236}">
                      <a16:creationId xmlns:a16="http://schemas.microsoft.com/office/drawing/2014/main" id="{880BBA89-0C5D-4ED5-9F41-4E07557806EB}"/>
                    </a:ext>
                  </a:extLst>
                </p:cNvPr>
                <p:cNvSpPr>
                  <a:spLocks noChangeShapeType="1"/>
                </p:cNvSpPr>
                <p:nvPr/>
              </p:nvSpPr>
              <p:spPr bwMode="auto">
                <a:xfrm flipV="1">
                  <a:off x="2096" y="304"/>
                  <a:ext cx="0" cy="632"/>
                </a:xfrm>
                <a:prstGeom prst="line">
                  <a:avLst/>
                </a:prstGeom>
                <a:noFill/>
                <a:ln w="9525">
                  <a:solidFill>
                    <a:srgbClr val="000514"/>
                  </a:solidFill>
                  <a:prstDash val="dash"/>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126" name="Line 118">
                  <a:extLst>
                    <a:ext uri="{FF2B5EF4-FFF2-40B4-BE49-F238E27FC236}">
                      <a16:creationId xmlns:a16="http://schemas.microsoft.com/office/drawing/2014/main" id="{51D9A6B9-43A8-4297-9462-2546F7F3025F}"/>
                    </a:ext>
                  </a:extLst>
                </p:cNvPr>
                <p:cNvSpPr>
                  <a:spLocks noChangeShapeType="1"/>
                </p:cNvSpPr>
                <p:nvPr/>
              </p:nvSpPr>
              <p:spPr bwMode="auto">
                <a:xfrm>
                  <a:off x="2096" y="352"/>
                  <a:ext cx="1112" cy="0"/>
                </a:xfrm>
                <a:prstGeom prst="line">
                  <a:avLst/>
                </a:prstGeom>
                <a:noFill/>
                <a:ln w="9525">
                  <a:solidFill>
                    <a:srgbClr val="000514"/>
                  </a:solidFill>
                  <a:round/>
                  <a:headEnd type="triangle" w="sm" len="lg"/>
                  <a:tailEnd type="triangle" w="sm" len="lg"/>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grpSp>
          <p:sp>
            <p:nvSpPr>
              <p:cNvPr id="117" name="Text Box 119">
                <a:extLst>
                  <a:ext uri="{FF2B5EF4-FFF2-40B4-BE49-F238E27FC236}">
                    <a16:creationId xmlns:a16="http://schemas.microsoft.com/office/drawing/2014/main" id="{EBDD0B84-2510-4F1D-8C81-09F4AC0AA073}"/>
                  </a:ext>
                </a:extLst>
              </p:cNvPr>
              <p:cNvSpPr txBox="1">
                <a:spLocks noChangeArrowheads="1"/>
              </p:cNvSpPr>
              <p:nvPr/>
            </p:nvSpPr>
            <p:spPr bwMode="auto">
              <a:xfrm rot="5400000">
                <a:off x="4012" y="3303"/>
                <a:ext cx="26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defTabSz="914400" fontAlgn="base">
                  <a:spcBef>
                    <a:spcPct val="0"/>
                  </a:spcBef>
                  <a:spcAft>
                    <a:spcPct val="0"/>
                  </a:spcAft>
                  <a:defRPr/>
                </a:pPr>
                <a:r>
                  <a:rPr lang="en-US" altLang="en-US" sz="1400" dirty="0">
                    <a:solidFill>
                      <a:srgbClr val="000514"/>
                    </a:solidFill>
                    <a:latin typeface="Arial" panose="020B0604020202020204" pitchFamily="34" charset="0"/>
                  </a:rPr>
                  <a:t>Track Width</a:t>
                </a:r>
              </a:p>
            </p:txBody>
          </p:sp>
          <p:grpSp>
            <p:nvGrpSpPr>
              <p:cNvPr id="118" name="Group 120">
                <a:extLst>
                  <a:ext uri="{FF2B5EF4-FFF2-40B4-BE49-F238E27FC236}">
                    <a16:creationId xmlns:a16="http://schemas.microsoft.com/office/drawing/2014/main" id="{EECA276A-E740-431C-9C41-0E0D7A1C770B}"/>
                  </a:ext>
                </a:extLst>
              </p:cNvPr>
              <p:cNvGrpSpPr>
                <a:grpSpLocks/>
              </p:cNvGrpSpPr>
              <p:nvPr/>
            </p:nvGrpSpPr>
            <p:grpSpPr bwMode="auto">
              <a:xfrm rot="5400000" flipH="1" flipV="1">
                <a:off x="1254" y="3149"/>
                <a:ext cx="777" cy="457"/>
                <a:chOff x="2096" y="304"/>
                <a:chExt cx="1112" cy="632"/>
              </a:xfrm>
            </p:grpSpPr>
            <p:sp>
              <p:nvSpPr>
                <p:cNvPr id="121" name="Line 121">
                  <a:extLst>
                    <a:ext uri="{FF2B5EF4-FFF2-40B4-BE49-F238E27FC236}">
                      <a16:creationId xmlns:a16="http://schemas.microsoft.com/office/drawing/2014/main" id="{18704DCD-57AD-4791-B5B4-80C4D610FECD}"/>
                    </a:ext>
                  </a:extLst>
                </p:cNvPr>
                <p:cNvSpPr>
                  <a:spLocks noChangeShapeType="1"/>
                </p:cNvSpPr>
                <p:nvPr/>
              </p:nvSpPr>
              <p:spPr bwMode="auto">
                <a:xfrm flipH="1">
                  <a:off x="3208" y="304"/>
                  <a:ext cx="0" cy="600"/>
                </a:xfrm>
                <a:prstGeom prst="line">
                  <a:avLst/>
                </a:prstGeom>
                <a:noFill/>
                <a:ln w="9525">
                  <a:solidFill>
                    <a:srgbClr val="000514"/>
                  </a:solidFill>
                  <a:prstDash val="dash"/>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122" name="Line 122">
                  <a:extLst>
                    <a:ext uri="{FF2B5EF4-FFF2-40B4-BE49-F238E27FC236}">
                      <a16:creationId xmlns:a16="http://schemas.microsoft.com/office/drawing/2014/main" id="{828C2B28-D35C-4BCC-A0E4-75C7E97AFD8A}"/>
                    </a:ext>
                  </a:extLst>
                </p:cNvPr>
                <p:cNvSpPr>
                  <a:spLocks noChangeShapeType="1"/>
                </p:cNvSpPr>
                <p:nvPr/>
              </p:nvSpPr>
              <p:spPr bwMode="auto">
                <a:xfrm flipV="1">
                  <a:off x="2096" y="304"/>
                  <a:ext cx="0" cy="632"/>
                </a:xfrm>
                <a:prstGeom prst="line">
                  <a:avLst/>
                </a:prstGeom>
                <a:noFill/>
                <a:ln w="9525">
                  <a:solidFill>
                    <a:srgbClr val="000514"/>
                  </a:solidFill>
                  <a:prstDash val="dash"/>
                  <a:round/>
                  <a:headEnd/>
                  <a:tailEnd/>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sp>
              <p:nvSpPr>
                <p:cNvPr id="123" name="Line 123">
                  <a:extLst>
                    <a:ext uri="{FF2B5EF4-FFF2-40B4-BE49-F238E27FC236}">
                      <a16:creationId xmlns:a16="http://schemas.microsoft.com/office/drawing/2014/main" id="{FB791C10-02A7-44CA-9F47-E290913B1C8B}"/>
                    </a:ext>
                  </a:extLst>
                </p:cNvPr>
                <p:cNvSpPr>
                  <a:spLocks noChangeShapeType="1"/>
                </p:cNvSpPr>
                <p:nvPr/>
              </p:nvSpPr>
              <p:spPr bwMode="auto">
                <a:xfrm>
                  <a:off x="2096" y="352"/>
                  <a:ext cx="1112" cy="0"/>
                </a:xfrm>
                <a:prstGeom prst="line">
                  <a:avLst/>
                </a:prstGeom>
                <a:noFill/>
                <a:ln w="9525">
                  <a:solidFill>
                    <a:srgbClr val="000514"/>
                  </a:solidFill>
                  <a:round/>
                  <a:headEnd type="triangle" w="sm" len="lg"/>
                  <a:tailEnd type="triangle" w="sm" len="lg"/>
                </a:ln>
                <a:extLst>
                  <a:ext uri="{909E8E84-426E-40DD-AFC4-6F175D3DCCD1}">
                    <a14:hiddenFill xmlns:a14="http://schemas.microsoft.com/office/drawing/2010/main">
                      <a:noFill/>
                    </a14:hiddenFill>
                  </a:ext>
                </a:extLst>
              </p:spPr>
              <p:txBody>
                <a:bodyPr/>
                <a:lstStyle/>
                <a:p>
                  <a:pPr defTabSz="914400" eaLnBrk="0" fontAlgn="base">
                    <a:spcBef>
                      <a:spcPct val="0"/>
                    </a:spcBef>
                    <a:spcAft>
                      <a:spcPct val="0"/>
                    </a:spcAft>
                    <a:defRPr/>
                  </a:pPr>
                  <a:endParaRPr lang="en-US" sz="1800" dirty="0">
                    <a:solidFill>
                      <a:srgbClr val="FFFFFF"/>
                    </a:solidFill>
                    <a:latin typeface="Garamond" panose="02020404030301010803" pitchFamily="18" charset="0"/>
                  </a:endParaRPr>
                </a:p>
              </p:txBody>
            </p:sp>
          </p:grpSp>
          <p:sp>
            <p:nvSpPr>
              <p:cNvPr id="119" name="Text Box 124">
                <a:extLst>
                  <a:ext uri="{FF2B5EF4-FFF2-40B4-BE49-F238E27FC236}">
                    <a16:creationId xmlns:a16="http://schemas.microsoft.com/office/drawing/2014/main" id="{5306F2B9-02D7-4DEA-B0B9-2C24B9B26A50}"/>
                  </a:ext>
                </a:extLst>
              </p:cNvPr>
              <p:cNvSpPr txBox="1">
                <a:spLocks noChangeArrowheads="1"/>
              </p:cNvSpPr>
              <p:nvPr/>
            </p:nvSpPr>
            <p:spPr bwMode="auto">
              <a:xfrm rot="16200000" flipH="1" flipV="1">
                <a:off x="1155" y="3507"/>
                <a:ext cx="504"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defTabSz="914400" fontAlgn="base">
                  <a:spcBef>
                    <a:spcPct val="0"/>
                  </a:spcBef>
                  <a:spcAft>
                    <a:spcPct val="0"/>
                  </a:spcAft>
                  <a:defRPr/>
                </a:pPr>
                <a:r>
                  <a:rPr lang="en-US" altLang="en-US" sz="1400" dirty="0">
                    <a:solidFill>
                      <a:srgbClr val="000514"/>
                    </a:solidFill>
                    <a:latin typeface="Arial" panose="020B0604020202020204" pitchFamily="34" charset="0"/>
                  </a:rPr>
                  <a:t>Track Width</a:t>
                </a:r>
              </a:p>
            </p:txBody>
          </p:sp>
          <p:sp>
            <p:nvSpPr>
              <p:cNvPr id="120" name="Text Box 125">
                <a:extLst>
                  <a:ext uri="{FF2B5EF4-FFF2-40B4-BE49-F238E27FC236}">
                    <a16:creationId xmlns:a16="http://schemas.microsoft.com/office/drawing/2014/main" id="{50DAE1C2-A08B-4A7F-8CCE-8B3BE93F397B}"/>
                  </a:ext>
                </a:extLst>
              </p:cNvPr>
              <p:cNvSpPr txBox="1">
                <a:spLocks noChangeArrowheads="1"/>
              </p:cNvSpPr>
              <p:nvPr/>
            </p:nvSpPr>
            <p:spPr bwMode="auto">
              <a:xfrm>
                <a:off x="2517" y="3343"/>
                <a:ext cx="2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defTabSz="914400" fontAlgn="base">
                  <a:spcBef>
                    <a:spcPct val="0"/>
                  </a:spcBef>
                  <a:spcAft>
                    <a:spcPct val="0"/>
                  </a:spcAft>
                  <a:defRPr/>
                </a:pPr>
                <a:r>
                  <a:rPr lang="en-US" altLang="en-US" sz="1400" dirty="0">
                    <a:solidFill>
                      <a:srgbClr val="000514"/>
                    </a:solidFill>
                    <a:latin typeface="Arial" panose="020B0604020202020204" pitchFamily="34" charset="0"/>
                  </a:rPr>
                  <a:t>Footprint</a:t>
                </a:r>
              </a:p>
            </p:txBody>
          </p:sp>
        </p:grpSp>
      </p:grpSp>
      <p:sp>
        <p:nvSpPr>
          <p:cNvPr id="131" name="Title 1">
            <a:extLst>
              <a:ext uri="{FF2B5EF4-FFF2-40B4-BE49-F238E27FC236}">
                <a16:creationId xmlns:a16="http://schemas.microsoft.com/office/drawing/2014/main" id="{322EC1CE-9D50-44D8-A00F-D6DCB3B15840}"/>
              </a:ext>
            </a:extLst>
          </p:cNvPr>
          <p:cNvSpPr>
            <a:spLocks noGrp="1"/>
          </p:cNvSpPr>
          <p:nvPr>
            <p:ph type="title"/>
          </p:nvPr>
        </p:nvSpPr>
        <p:spPr>
          <a:xfrm>
            <a:off x="1761225" y="312831"/>
            <a:ext cx="9130998" cy="6905462"/>
          </a:xfrm>
        </p:spPr>
        <p:txBody>
          <a:bodyPr>
            <a:normAutofit fontScale="90000"/>
          </a:bodyPr>
          <a:lstStyle/>
          <a:p>
            <a:r>
              <a:rPr lang="en-US" b="1" dirty="0">
                <a:solidFill>
                  <a:schemeClr val="bg1"/>
                </a:solidFill>
                <a:latin typeface="Arial" panose="020B0604020202020204" pitchFamily="34" charset="0"/>
                <a:cs typeface="Arial" panose="020B0604020202020204" pitchFamily="34" charset="0"/>
              </a:rPr>
              <a:t>Part 537 Footprint Compliance Test Program</a:t>
            </a:r>
            <a:br>
              <a:rPr lang="en-US" b="1" dirty="0">
                <a:solidFill>
                  <a:schemeClr val="bg1"/>
                </a:solidFill>
                <a:latin typeface="Arial" panose="020B0604020202020204" pitchFamily="34" charset="0"/>
                <a:cs typeface="Arial" panose="020B0604020202020204" pitchFamily="34" charset="0"/>
              </a:rPr>
            </a:br>
            <a:r>
              <a:rPr lang="en-US" sz="4800" b="1" i="1" dirty="0">
                <a:solidFill>
                  <a:schemeClr val="bg1"/>
                </a:solidFill>
                <a:latin typeface="Arial" panose="020B0604020202020204" pitchFamily="34" charset="0"/>
                <a:cs typeface="Arial" panose="020B0604020202020204" pitchFamily="34" charset="0"/>
              </a:rPr>
              <a:t>(Aug-Sept before MY)</a:t>
            </a:r>
          </a:p>
        </p:txBody>
      </p:sp>
      <p:sp>
        <p:nvSpPr>
          <p:cNvPr id="2" name="Rectangle 1">
            <a:extLst>
              <a:ext uri="{FF2B5EF4-FFF2-40B4-BE49-F238E27FC236}">
                <a16:creationId xmlns:a16="http://schemas.microsoft.com/office/drawing/2014/main" id="{362F9878-B131-4C0F-95EB-6EFDDCDFAF74}"/>
              </a:ext>
            </a:extLst>
          </p:cNvPr>
          <p:cNvSpPr/>
          <p:nvPr/>
        </p:nvSpPr>
        <p:spPr>
          <a:xfrm>
            <a:off x="13059788" y="303156"/>
            <a:ext cx="10761600" cy="12403395"/>
          </a:xfrm>
          <a:prstGeom prst="rect">
            <a:avLst/>
          </a:prstGeom>
        </p:spPr>
        <p:txBody>
          <a:bodyPr wrap="square">
            <a:spAutoFit/>
          </a:bodyPr>
          <a:lstStyle/>
          <a:p>
            <a:pPr marL="571500" indent="-571500" algn="l">
              <a:buFont typeface="Arial" panose="020B0604020202020204" pitchFamily="34" charset="0"/>
              <a:buChar char="•"/>
            </a:pPr>
            <a:r>
              <a:rPr lang="en-US" sz="4000" b="0" dirty="0">
                <a:latin typeface="Arial" panose="020B0604020202020204" pitchFamily="34" charset="0"/>
                <a:cs typeface="Arial" panose="020B0604020202020204" pitchFamily="34" charset="0"/>
              </a:rPr>
              <a:t>NHTSA selects 5-15 vehicles for validation testing to evaluate manufacturer compliance with footprint measurement regulations</a:t>
            </a:r>
          </a:p>
          <a:p>
            <a:pPr marL="571500" indent="-571500" algn="l">
              <a:buFont typeface="Arial" panose="020B0604020202020204" pitchFamily="34" charset="0"/>
              <a:buChar char="•"/>
            </a:pPr>
            <a:r>
              <a:rPr lang="en-US" sz="4000" b="0" dirty="0">
                <a:latin typeface="Arial" panose="020B0604020202020204" pitchFamily="34" charset="0"/>
                <a:cs typeface="Arial" panose="020B0604020202020204" pitchFamily="34" charset="0"/>
              </a:rPr>
              <a:t>Vehicles tested at San Angelo Test Facility (STF) in TX.</a:t>
            </a:r>
          </a:p>
          <a:p>
            <a:pPr marL="571500" indent="-571500" algn="l">
              <a:buFont typeface="Arial" panose="020B0604020202020204" pitchFamily="34" charset="0"/>
              <a:buChar char="•"/>
            </a:pPr>
            <a:r>
              <a:rPr lang="en-US" sz="4000" b="0" dirty="0">
                <a:latin typeface="Arial" panose="020B0604020202020204" pitchFamily="34" charset="0"/>
                <a:cs typeface="Arial" panose="020B0604020202020204" pitchFamily="34" charset="0"/>
              </a:rPr>
              <a:t>CAFE Standards calculated from footprint values; the product of vehicle track widths and wheelbase measurements</a:t>
            </a:r>
          </a:p>
          <a:p>
            <a:pPr marL="571500" indent="-571500" algn="l">
              <a:buFont typeface="Arial" panose="020B0604020202020204" pitchFamily="34" charset="0"/>
              <a:buChar char="•"/>
            </a:pPr>
            <a:r>
              <a:rPr lang="en-US" sz="4000" b="0" dirty="0">
                <a:latin typeface="Arial" panose="020B0604020202020204" pitchFamily="34" charset="0"/>
                <a:cs typeface="Arial" panose="020B0604020202020204" pitchFamily="34" charset="0"/>
              </a:rPr>
              <a:t>A test failure occurs when measured values (+ tolerances) &lt; manufacturers’ reported values</a:t>
            </a:r>
          </a:p>
          <a:p>
            <a:pPr marL="571500" indent="-571500" algn="l">
              <a:buFont typeface="Arial" panose="020B0604020202020204" pitchFamily="34" charset="0"/>
              <a:buChar char="•"/>
            </a:pPr>
            <a:r>
              <a:rPr lang="en-US" sz="4000" b="0" dirty="0">
                <a:latin typeface="Arial" panose="020B0604020202020204" pitchFamily="34" charset="0"/>
                <a:cs typeface="Arial" panose="020B0604020202020204" pitchFamily="34" charset="0"/>
              </a:rPr>
              <a:t>When there is a non-conformance:</a:t>
            </a:r>
          </a:p>
          <a:p>
            <a:pPr marL="1485900" lvl="1" indent="-571500" algn="l">
              <a:buFont typeface="Arial" panose="020B0604020202020204" pitchFamily="34" charset="0"/>
              <a:buChar char="•"/>
            </a:pPr>
            <a:r>
              <a:rPr lang="en-US" sz="4000" b="0" dirty="0">
                <a:latin typeface="Arial" panose="020B0604020202020204" pitchFamily="34" charset="0"/>
                <a:cs typeface="Arial" panose="020B0604020202020204" pitchFamily="34" charset="0"/>
              </a:rPr>
              <a:t>Contact OEM and validate non-conformance </a:t>
            </a:r>
          </a:p>
          <a:p>
            <a:pPr marL="1485900" lvl="1" indent="-571500" algn="l">
              <a:buFont typeface="Arial" panose="020B0604020202020204" pitchFamily="34" charset="0"/>
              <a:buChar char="•"/>
            </a:pPr>
            <a:r>
              <a:rPr lang="en-US" sz="4000" b="0" dirty="0">
                <a:latin typeface="Arial" panose="020B0604020202020204" pitchFamily="34" charset="0"/>
                <a:cs typeface="Arial" panose="020B0604020202020204" pitchFamily="34" charset="0"/>
              </a:rPr>
              <a:t>If non-conformance substantiates an error; manufacturer must correct numbers to testing values</a:t>
            </a:r>
          </a:p>
          <a:p>
            <a:pPr marL="1485900" lvl="1" indent="-571500" algn="l">
              <a:buFont typeface="Arial" panose="020B0604020202020204" pitchFamily="34" charset="0"/>
              <a:buChar char="•"/>
            </a:pPr>
            <a:r>
              <a:rPr lang="en-US" sz="4000" b="0" dirty="0">
                <a:latin typeface="Arial" panose="020B0604020202020204" pitchFamily="34" charset="0"/>
                <a:cs typeface="Arial" panose="020B0604020202020204" pitchFamily="34" charset="0"/>
              </a:rPr>
              <a:t>NHTSA shares all numbers with EPA</a:t>
            </a:r>
          </a:p>
          <a:p>
            <a:pPr marL="571500" indent="-571500" algn="l">
              <a:buFont typeface="Arial" panose="020B0604020202020204" pitchFamily="34" charset="0"/>
              <a:buChar char="•"/>
              <a:defRPr/>
            </a:pPr>
            <a:r>
              <a:rPr lang="en-US" sz="4000" b="0" dirty="0">
                <a:latin typeface="Arial" panose="020B0604020202020204" pitchFamily="34" charset="0"/>
                <a:cs typeface="Arial" panose="020B0604020202020204" pitchFamily="34" charset="0"/>
              </a:rPr>
              <a:t>Manufacturers may report smaller values including safety margins with no penalty</a:t>
            </a:r>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2096483" y="839670"/>
            <a:ext cx="11599329"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9600" b="0">
                <a:solidFill>
                  <a:srgbClr val="0183BF"/>
                </a:solidFill>
                <a:latin typeface="Arial"/>
                <a:ea typeface="Arial"/>
                <a:cs typeface="Arial"/>
                <a:sym typeface="Arial"/>
              </a:defRPr>
            </a:lvl1pPr>
          </a:lstStyle>
          <a:p>
            <a:r>
              <a:rPr lang="en-US" dirty="0"/>
              <a:t>Compliance Timeline</a:t>
            </a:r>
            <a:endParaRPr dirty="0"/>
          </a:p>
        </p:txBody>
      </p:sp>
      <p:sp>
        <p:nvSpPr>
          <p:cNvPr id="159" name="Line"/>
          <p:cNvSpPr/>
          <p:nvPr/>
        </p:nvSpPr>
        <p:spPr>
          <a:xfrm>
            <a:off x="2200560" y="2471141"/>
            <a:ext cx="18422020" cy="2"/>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sz="3200" dirty="0"/>
          </a:p>
        </p:txBody>
      </p:sp>
      <p:sp>
        <p:nvSpPr>
          <p:cNvPr id="162" name="#"/>
          <p:cNvSpPr txBox="1"/>
          <p:nvPr/>
        </p:nvSpPr>
        <p:spPr>
          <a:xfrm>
            <a:off x="23240397" y="301563"/>
            <a:ext cx="359073" cy="65659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graphicFrame>
        <p:nvGraphicFramePr>
          <p:cNvPr id="6" name="Table 5">
            <a:extLst>
              <a:ext uri="{FF2B5EF4-FFF2-40B4-BE49-F238E27FC236}">
                <a16:creationId xmlns:a16="http://schemas.microsoft.com/office/drawing/2014/main" id="{34817860-178A-4B84-8156-14675E0B047B}"/>
              </a:ext>
            </a:extLst>
          </p:cNvPr>
          <p:cNvGraphicFramePr>
            <a:graphicFrameLocks noGrp="1"/>
          </p:cNvGraphicFramePr>
          <p:nvPr>
            <p:extLst>
              <p:ext uri="{D42A27DB-BD31-4B8C-83A1-F6EECF244321}">
                <p14:modId xmlns:p14="http://schemas.microsoft.com/office/powerpoint/2010/main" val="2378827538"/>
              </p:ext>
            </p:extLst>
          </p:nvPr>
        </p:nvGraphicFramePr>
        <p:xfrm>
          <a:off x="1780680" y="3103760"/>
          <a:ext cx="20822640" cy="10186208"/>
        </p:xfrm>
        <a:graphic>
          <a:graphicData uri="http://schemas.openxmlformats.org/drawingml/2006/table">
            <a:tbl>
              <a:tblPr/>
              <a:tblGrid>
                <a:gridCol w="5489340">
                  <a:extLst>
                    <a:ext uri="{9D8B030D-6E8A-4147-A177-3AD203B41FA5}">
                      <a16:colId xmlns:a16="http://schemas.microsoft.com/office/drawing/2014/main" val="1690471040"/>
                    </a:ext>
                  </a:extLst>
                </a:gridCol>
                <a:gridCol w="613332">
                  <a:extLst>
                    <a:ext uri="{9D8B030D-6E8A-4147-A177-3AD203B41FA5}">
                      <a16:colId xmlns:a16="http://schemas.microsoft.com/office/drawing/2014/main" val="1940538226"/>
                    </a:ext>
                  </a:extLst>
                </a:gridCol>
                <a:gridCol w="613332">
                  <a:extLst>
                    <a:ext uri="{9D8B030D-6E8A-4147-A177-3AD203B41FA5}">
                      <a16:colId xmlns:a16="http://schemas.microsoft.com/office/drawing/2014/main" val="3028208623"/>
                    </a:ext>
                  </a:extLst>
                </a:gridCol>
                <a:gridCol w="613332">
                  <a:extLst>
                    <a:ext uri="{9D8B030D-6E8A-4147-A177-3AD203B41FA5}">
                      <a16:colId xmlns:a16="http://schemas.microsoft.com/office/drawing/2014/main" val="1043283550"/>
                    </a:ext>
                  </a:extLst>
                </a:gridCol>
                <a:gridCol w="613332">
                  <a:extLst>
                    <a:ext uri="{9D8B030D-6E8A-4147-A177-3AD203B41FA5}">
                      <a16:colId xmlns:a16="http://schemas.microsoft.com/office/drawing/2014/main" val="1209921871"/>
                    </a:ext>
                  </a:extLst>
                </a:gridCol>
                <a:gridCol w="613332">
                  <a:extLst>
                    <a:ext uri="{9D8B030D-6E8A-4147-A177-3AD203B41FA5}">
                      <a16:colId xmlns:a16="http://schemas.microsoft.com/office/drawing/2014/main" val="2870469254"/>
                    </a:ext>
                  </a:extLst>
                </a:gridCol>
                <a:gridCol w="613332">
                  <a:extLst>
                    <a:ext uri="{9D8B030D-6E8A-4147-A177-3AD203B41FA5}">
                      <a16:colId xmlns:a16="http://schemas.microsoft.com/office/drawing/2014/main" val="3606247390"/>
                    </a:ext>
                  </a:extLst>
                </a:gridCol>
                <a:gridCol w="613332">
                  <a:extLst>
                    <a:ext uri="{9D8B030D-6E8A-4147-A177-3AD203B41FA5}">
                      <a16:colId xmlns:a16="http://schemas.microsoft.com/office/drawing/2014/main" val="2390282961"/>
                    </a:ext>
                  </a:extLst>
                </a:gridCol>
                <a:gridCol w="613332">
                  <a:extLst>
                    <a:ext uri="{9D8B030D-6E8A-4147-A177-3AD203B41FA5}">
                      <a16:colId xmlns:a16="http://schemas.microsoft.com/office/drawing/2014/main" val="3734577842"/>
                    </a:ext>
                  </a:extLst>
                </a:gridCol>
                <a:gridCol w="613332">
                  <a:extLst>
                    <a:ext uri="{9D8B030D-6E8A-4147-A177-3AD203B41FA5}">
                      <a16:colId xmlns:a16="http://schemas.microsoft.com/office/drawing/2014/main" val="3835192110"/>
                    </a:ext>
                  </a:extLst>
                </a:gridCol>
                <a:gridCol w="613332">
                  <a:extLst>
                    <a:ext uri="{9D8B030D-6E8A-4147-A177-3AD203B41FA5}">
                      <a16:colId xmlns:a16="http://schemas.microsoft.com/office/drawing/2014/main" val="1777583940"/>
                    </a:ext>
                  </a:extLst>
                </a:gridCol>
                <a:gridCol w="613332">
                  <a:extLst>
                    <a:ext uri="{9D8B030D-6E8A-4147-A177-3AD203B41FA5}">
                      <a16:colId xmlns:a16="http://schemas.microsoft.com/office/drawing/2014/main" val="1924214442"/>
                    </a:ext>
                  </a:extLst>
                </a:gridCol>
                <a:gridCol w="613332">
                  <a:extLst>
                    <a:ext uri="{9D8B030D-6E8A-4147-A177-3AD203B41FA5}">
                      <a16:colId xmlns:a16="http://schemas.microsoft.com/office/drawing/2014/main" val="1788947989"/>
                    </a:ext>
                  </a:extLst>
                </a:gridCol>
                <a:gridCol w="613332">
                  <a:extLst>
                    <a:ext uri="{9D8B030D-6E8A-4147-A177-3AD203B41FA5}">
                      <a16:colId xmlns:a16="http://schemas.microsoft.com/office/drawing/2014/main" val="3270854486"/>
                    </a:ext>
                  </a:extLst>
                </a:gridCol>
                <a:gridCol w="613332">
                  <a:extLst>
                    <a:ext uri="{9D8B030D-6E8A-4147-A177-3AD203B41FA5}">
                      <a16:colId xmlns:a16="http://schemas.microsoft.com/office/drawing/2014/main" val="3885520654"/>
                    </a:ext>
                  </a:extLst>
                </a:gridCol>
                <a:gridCol w="613332">
                  <a:extLst>
                    <a:ext uri="{9D8B030D-6E8A-4147-A177-3AD203B41FA5}">
                      <a16:colId xmlns:a16="http://schemas.microsoft.com/office/drawing/2014/main" val="1071050754"/>
                    </a:ext>
                  </a:extLst>
                </a:gridCol>
                <a:gridCol w="613332">
                  <a:extLst>
                    <a:ext uri="{9D8B030D-6E8A-4147-A177-3AD203B41FA5}">
                      <a16:colId xmlns:a16="http://schemas.microsoft.com/office/drawing/2014/main" val="988443344"/>
                    </a:ext>
                  </a:extLst>
                </a:gridCol>
                <a:gridCol w="613332">
                  <a:extLst>
                    <a:ext uri="{9D8B030D-6E8A-4147-A177-3AD203B41FA5}">
                      <a16:colId xmlns:a16="http://schemas.microsoft.com/office/drawing/2014/main" val="1394415689"/>
                    </a:ext>
                  </a:extLst>
                </a:gridCol>
                <a:gridCol w="613332">
                  <a:extLst>
                    <a:ext uri="{9D8B030D-6E8A-4147-A177-3AD203B41FA5}">
                      <a16:colId xmlns:a16="http://schemas.microsoft.com/office/drawing/2014/main" val="917054701"/>
                    </a:ext>
                  </a:extLst>
                </a:gridCol>
                <a:gridCol w="613332">
                  <a:extLst>
                    <a:ext uri="{9D8B030D-6E8A-4147-A177-3AD203B41FA5}">
                      <a16:colId xmlns:a16="http://schemas.microsoft.com/office/drawing/2014/main" val="2593220303"/>
                    </a:ext>
                  </a:extLst>
                </a:gridCol>
                <a:gridCol w="613332">
                  <a:extLst>
                    <a:ext uri="{9D8B030D-6E8A-4147-A177-3AD203B41FA5}">
                      <a16:colId xmlns:a16="http://schemas.microsoft.com/office/drawing/2014/main" val="726740916"/>
                    </a:ext>
                  </a:extLst>
                </a:gridCol>
                <a:gridCol w="613332">
                  <a:extLst>
                    <a:ext uri="{9D8B030D-6E8A-4147-A177-3AD203B41FA5}">
                      <a16:colId xmlns:a16="http://schemas.microsoft.com/office/drawing/2014/main" val="2552214071"/>
                    </a:ext>
                  </a:extLst>
                </a:gridCol>
                <a:gridCol w="613332">
                  <a:extLst>
                    <a:ext uri="{9D8B030D-6E8A-4147-A177-3AD203B41FA5}">
                      <a16:colId xmlns:a16="http://schemas.microsoft.com/office/drawing/2014/main" val="2263865860"/>
                    </a:ext>
                  </a:extLst>
                </a:gridCol>
                <a:gridCol w="613332">
                  <a:extLst>
                    <a:ext uri="{9D8B030D-6E8A-4147-A177-3AD203B41FA5}">
                      <a16:colId xmlns:a16="http://schemas.microsoft.com/office/drawing/2014/main" val="4166506582"/>
                    </a:ext>
                  </a:extLst>
                </a:gridCol>
                <a:gridCol w="613332">
                  <a:extLst>
                    <a:ext uri="{9D8B030D-6E8A-4147-A177-3AD203B41FA5}">
                      <a16:colId xmlns:a16="http://schemas.microsoft.com/office/drawing/2014/main" val="3263954299"/>
                    </a:ext>
                  </a:extLst>
                </a:gridCol>
                <a:gridCol w="613332">
                  <a:extLst>
                    <a:ext uri="{9D8B030D-6E8A-4147-A177-3AD203B41FA5}">
                      <a16:colId xmlns:a16="http://schemas.microsoft.com/office/drawing/2014/main" val="2681096824"/>
                    </a:ext>
                  </a:extLst>
                </a:gridCol>
              </a:tblGrid>
              <a:tr h="1727184">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REPORT</a:t>
                      </a:r>
                    </a:p>
                    <a:p>
                      <a:pPr algn="ctr" fontAlgn="b"/>
                      <a:endParaRPr lang="en-US" sz="22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Dec 20XX</a:t>
                      </a:r>
                    </a:p>
                  </a:txBody>
                  <a:tcPr marL="0" marR="0" marT="0" marB="0" vert="vert27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Jan 20YY</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Feb 20YY</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Mar 20YY</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Apr 20YY</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May 20YY</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Jun 20YY</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Jul 20YY</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Aug 20YY</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Sep 20YY</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Oct 20YY</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Nov 20YY</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Dec 20YY</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Jan 20ZZ</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Feb 20ZZ</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Mar 20ZZ</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Apr 20ZZ</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May 20ZZ</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Jun 20ZZ</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Jul 20ZZ</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Aug 20ZZ</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Sep 20ZZ</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Oct 20ZZ</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Nov 20ZZ</a:t>
                      </a:r>
                    </a:p>
                  </a:txBody>
                  <a:tcPr marL="0" marR="0" marT="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Dec 20ZZ</a:t>
                      </a:r>
                    </a:p>
                  </a:txBody>
                  <a:tcPr marL="0" marR="0" marT="0" marB="0" vert="vert27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274615984"/>
                  </a:ext>
                </a:extLst>
              </a:tr>
              <a:tr h="2114756">
                <a:tc>
                  <a:txBody>
                    <a:bodyPr/>
                    <a:lstStyle/>
                    <a:p>
                      <a:pPr algn="l" fontAlgn="b"/>
                      <a:r>
                        <a:rPr lang="en-US" sz="2200" b="1" i="0" u="none" strike="noStrike" dirty="0">
                          <a:solidFill>
                            <a:srgbClr val="000000"/>
                          </a:solidFill>
                          <a:effectLst/>
                          <a:latin typeface="Arial" panose="020B0604020202020204" pitchFamily="34" charset="0"/>
                          <a:cs typeface="Arial" panose="020B0604020202020204" pitchFamily="34" charset="0"/>
                        </a:rPr>
                        <a:t>Pre-Model Year Reports (Dec 31, 20XX)</a:t>
                      </a:r>
                    </a:p>
                    <a:p>
                      <a:pPr marL="171450" indent="-171450" algn="l" fontAlgn="b">
                        <a:buFont typeface="Arial" panose="020B0604020202020204" pitchFamily="34" charset="0"/>
                        <a:buChar char="•"/>
                      </a:pPr>
                      <a:r>
                        <a:rPr lang="en-US" sz="2200" b="0" i="0" u="none" strike="noStrike" dirty="0">
                          <a:solidFill>
                            <a:srgbClr val="000000"/>
                          </a:solidFill>
                          <a:effectLst/>
                          <a:latin typeface="Arial" panose="020B0604020202020204" pitchFamily="34" charset="0"/>
                          <a:cs typeface="Arial" panose="020B0604020202020204" pitchFamily="34" charset="0"/>
                        </a:rPr>
                        <a:t>Send Reminder Letters</a:t>
                      </a:r>
                    </a:p>
                    <a:p>
                      <a:pPr marL="171450" indent="-171450" algn="l" fontAlgn="b">
                        <a:buFont typeface="Arial" panose="020B0604020202020204" pitchFamily="34" charset="0"/>
                        <a:buChar char="•"/>
                      </a:pPr>
                      <a:r>
                        <a:rPr lang="en-US" sz="2200" b="0" i="0" u="none" strike="noStrike" dirty="0">
                          <a:solidFill>
                            <a:srgbClr val="000000"/>
                          </a:solidFill>
                          <a:effectLst/>
                          <a:latin typeface="Arial" panose="020B0604020202020204" pitchFamily="34" charset="0"/>
                          <a:cs typeface="Arial" panose="020B0604020202020204" pitchFamily="34" charset="0"/>
                        </a:rPr>
                        <a:t>Collect Reports</a:t>
                      </a:r>
                    </a:p>
                    <a:p>
                      <a:pPr marL="171450" indent="-171450" algn="l" fontAlgn="b">
                        <a:buFont typeface="Arial" panose="020B0604020202020204" pitchFamily="34" charset="0"/>
                        <a:buChar char="•"/>
                      </a:pPr>
                      <a:r>
                        <a:rPr lang="en-US" sz="2200" b="0" i="0" u="none" strike="noStrike" dirty="0">
                          <a:solidFill>
                            <a:srgbClr val="000000"/>
                          </a:solidFill>
                          <a:effectLst/>
                          <a:latin typeface="Arial" panose="020B0604020202020204" pitchFamily="34" charset="0"/>
                          <a:cs typeface="Arial" panose="020B0604020202020204" pitchFamily="34" charset="0"/>
                        </a:rPr>
                        <a:t>Enforce Timely, Complete Submissions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gridSpan="2">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DD5"/>
                    </a:solidFill>
                  </a:tcPr>
                </a:tc>
                <a:tc hMerge="1">
                  <a:txBody>
                    <a:bodyPr/>
                    <a:lstStyle/>
                    <a:p>
                      <a:endParaRPr lang="en-US"/>
                    </a:p>
                  </a:txBody>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4276913"/>
                  </a:ext>
                </a:extLst>
              </a:tr>
              <a:tr h="2114756">
                <a:tc>
                  <a:txBody>
                    <a:bodyPr/>
                    <a:lstStyle/>
                    <a:p>
                      <a:pPr marL="0" indent="0" algn="l" fontAlgn="b">
                        <a:buFont typeface="Arial" panose="020B0604020202020204" pitchFamily="34" charset="0"/>
                        <a:buNone/>
                      </a:pPr>
                      <a:r>
                        <a:rPr lang="en-US" sz="2200" b="1" i="0" u="none" strike="noStrike" dirty="0">
                          <a:solidFill>
                            <a:srgbClr val="000000"/>
                          </a:solidFill>
                          <a:effectLst/>
                          <a:latin typeface="Arial" panose="020B0604020202020204" pitchFamily="34" charset="0"/>
                          <a:cs typeface="Arial" panose="020B0604020202020204" pitchFamily="34" charset="0"/>
                        </a:rPr>
                        <a:t>Mid-Model Year Reports (Jul 31, 20YY</a:t>
                      </a:r>
                    </a:p>
                    <a:p>
                      <a:pPr marL="171450" indent="-171450" algn="l" fontAlgn="b">
                        <a:buFont typeface="Arial" panose="020B0604020202020204" pitchFamily="34" charset="0"/>
                        <a:buChar char="•"/>
                      </a:pPr>
                      <a:r>
                        <a:rPr lang="en-US" sz="2200" b="0" i="0" u="none" strike="noStrike" dirty="0">
                          <a:solidFill>
                            <a:srgbClr val="000000"/>
                          </a:solidFill>
                          <a:effectLst/>
                          <a:latin typeface="Arial" panose="020B0604020202020204" pitchFamily="34" charset="0"/>
                          <a:cs typeface="Arial" panose="020B0604020202020204" pitchFamily="34" charset="0"/>
                        </a:rPr>
                        <a:t>Send Reminder Letters</a:t>
                      </a:r>
                    </a:p>
                    <a:p>
                      <a:pPr marL="171450" indent="-171450" algn="l" fontAlgn="b">
                        <a:buFont typeface="Arial" panose="020B0604020202020204" pitchFamily="34" charset="0"/>
                        <a:buChar char="•"/>
                      </a:pPr>
                      <a:r>
                        <a:rPr lang="en-US" sz="2200" b="0" i="0" u="none" strike="noStrike" dirty="0">
                          <a:solidFill>
                            <a:srgbClr val="000000"/>
                          </a:solidFill>
                          <a:effectLst/>
                          <a:latin typeface="Arial" panose="020B0604020202020204" pitchFamily="34" charset="0"/>
                          <a:cs typeface="Arial" panose="020B0604020202020204" pitchFamily="34" charset="0"/>
                        </a:rPr>
                        <a:t>Collect Reports</a:t>
                      </a:r>
                    </a:p>
                    <a:p>
                      <a:pPr marL="171450" indent="-171450" algn="l" fontAlgn="b">
                        <a:buFont typeface="Arial" panose="020B0604020202020204" pitchFamily="34" charset="0"/>
                        <a:buChar char="•"/>
                      </a:pPr>
                      <a:r>
                        <a:rPr lang="en-US" sz="2200" b="0" i="0" u="none" strike="noStrike" dirty="0">
                          <a:solidFill>
                            <a:srgbClr val="000000"/>
                          </a:solidFill>
                          <a:effectLst/>
                          <a:latin typeface="Arial" panose="020B0604020202020204" pitchFamily="34" charset="0"/>
                          <a:cs typeface="Arial" panose="020B0604020202020204" pitchFamily="34" charset="0"/>
                        </a:rPr>
                        <a:t>Enforce Timely, Complete Submissions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vert="vert27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hMerge="1">
                  <a:txBody>
                    <a:bodyPr/>
                    <a:lstStyle/>
                    <a:p>
                      <a:endParaRPr lang="en-US"/>
                    </a:p>
                  </a:txBody>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300597"/>
                  </a:ext>
                </a:extLst>
              </a:tr>
              <a:tr h="2114756">
                <a:tc>
                  <a:txBody>
                    <a:bodyPr/>
                    <a:lstStyle/>
                    <a:p>
                      <a:pPr marL="0" indent="0" algn="l" fontAlgn="b">
                        <a:buFont typeface="Arial" panose="020B0604020202020204" pitchFamily="34" charset="0"/>
                        <a:buNone/>
                      </a:pPr>
                      <a:r>
                        <a:rPr lang="en-US" sz="2200" b="1" i="0" u="none" strike="noStrike" dirty="0">
                          <a:solidFill>
                            <a:srgbClr val="000000"/>
                          </a:solidFill>
                          <a:effectLst/>
                          <a:latin typeface="Arial" panose="020B0604020202020204" pitchFamily="34" charset="0"/>
                          <a:cs typeface="Arial" panose="020B0604020202020204" pitchFamily="34" charset="0"/>
                        </a:rPr>
                        <a:t>OEM Final Reports (Mar 31, 20ZZ)</a:t>
                      </a:r>
                      <a:endParaRPr lang="en-US" sz="2200" b="0" i="0" u="none" strike="noStrike" dirty="0">
                        <a:solidFill>
                          <a:srgbClr val="000000"/>
                        </a:solidFill>
                        <a:effectLst/>
                        <a:latin typeface="Arial" panose="020B0604020202020204" pitchFamily="34" charset="0"/>
                        <a:cs typeface="Arial" panose="020B0604020202020204" pitchFamily="34" charset="0"/>
                      </a:endParaRPr>
                    </a:p>
                    <a:p>
                      <a:pPr marL="171450" indent="-171450" algn="l" fontAlgn="b">
                        <a:buFont typeface="Arial" panose="020B0604020202020204" pitchFamily="34" charset="0"/>
                        <a:buChar char="•"/>
                      </a:pPr>
                      <a:r>
                        <a:rPr lang="en-US" sz="2200" b="0" i="0" u="none" strike="noStrike" dirty="0">
                          <a:solidFill>
                            <a:srgbClr val="000000"/>
                          </a:solidFill>
                          <a:effectLst/>
                          <a:latin typeface="Arial" panose="020B0604020202020204" pitchFamily="34" charset="0"/>
                          <a:cs typeface="Arial" panose="020B0604020202020204" pitchFamily="34" charset="0"/>
                        </a:rPr>
                        <a:t>Send Reminder Letters</a:t>
                      </a:r>
                    </a:p>
                    <a:p>
                      <a:pPr marL="171450" indent="-171450" algn="l" fontAlgn="b">
                        <a:buFont typeface="Arial" panose="020B0604020202020204" pitchFamily="34" charset="0"/>
                        <a:buChar char="•"/>
                      </a:pPr>
                      <a:r>
                        <a:rPr lang="en-US" sz="2200" b="0" i="0" u="none" strike="noStrike" dirty="0">
                          <a:solidFill>
                            <a:srgbClr val="000000"/>
                          </a:solidFill>
                          <a:effectLst/>
                          <a:latin typeface="Arial" panose="020B0604020202020204" pitchFamily="34" charset="0"/>
                          <a:cs typeface="Arial" panose="020B0604020202020204" pitchFamily="34" charset="0"/>
                        </a:rPr>
                        <a:t>Collect Reports</a:t>
                      </a:r>
                    </a:p>
                    <a:p>
                      <a:pPr marL="171450" indent="-171450" algn="l" fontAlgn="b">
                        <a:buFont typeface="Arial" panose="020B0604020202020204" pitchFamily="34" charset="0"/>
                        <a:buChar char="•"/>
                      </a:pPr>
                      <a:r>
                        <a:rPr lang="en-US" sz="2200" b="0" i="0" u="none" strike="noStrike" dirty="0">
                          <a:solidFill>
                            <a:srgbClr val="000000"/>
                          </a:solidFill>
                          <a:effectLst/>
                          <a:latin typeface="Arial" panose="020B0604020202020204" pitchFamily="34" charset="0"/>
                          <a:cs typeface="Arial" panose="020B0604020202020204" pitchFamily="34" charset="0"/>
                        </a:rPr>
                        <a:t>Enforce Timely, Complete Submissions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vert="vert27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hMerge="1">
                  <a:txBody>
                    <a:bodyPr/>
                    <a:lstStyle/>
                    <a:p>
                      <a:endParaRPr lang="en-US"/>
                    </a:p>
                  </a:txBody>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6468963"/>
                  </a:ext>
                </a:extLst>
              </a:tr>
              <a:tr h="2114756">
                <a:tc>
                  <a:txBody>
                    <a:bodyPr/>
                    <a:lstStyle/>
                    <a:p>
                      <a:pPr marL="0" indent="0" algn="l" fontAlgn="b">
                        <a:buFont typeface="Arial" panose="020B0604020202020204" pitchFamily="34" charset="0"/>
                        <a:buNone/>
                      </a:pPr>
                      <a:r>
                        <a:rPr lang="en-US" sz="2200" b="1" i="0" u="none" strike="noStrike" dirty="0">
                          <a:solidFill>
                            <a:srgbClr val="000000"/>
                          </a:solidFill>
                          <a:effectLst/>
                          <a:latin typeface="Arial" panose="020B0604020202020204" pitchFamily="34" charset="0"/>
                          <a:cs typeface="Arial" panose="020B0604020202020204" pitchFamily="34" charset="0"/>
                        </a:rPr>
                        <a:t>EPA Final Reports (Oct-Dec 20ZZ)</a:t>
                      </a:r>
                      <a:endParaRPr lang="en-US" sz="2200" b="0" i="0" u="none" strike="noStrike" dirty="0">
                        <a:solidFill>
                          <a:srgbClr val="000000"/>
                        </a:solidFill>
                        <a:effectLst/>
                        <a:latin typeface="Arial" panose="020B0604020202020204" pitchFamily="34" charset="0"/>
                        <a:cs typeface="Arial" panose="020B0604020202020204" pitchFamily="34" charset="0"/>
                      </a:endParaRPr>
                    </a:p>
                    <a:p>
                      <a:pPr marL="171450" indent="-171450" algn="l" fontAlgn="b">
                        <a:buFont typeface="Arial" panose="020B0604020202020204" pitchFamily="34" charset="0"/>
                        <a:buChar char="•"/>
                      </a:pPr>
                      <a:r>
                        <a:rPr lang="en-US" sz="2200" b="0" i="0" u="none" strike="noStrike" dirty="0">
                          <a:solidFill>
                            <a:srgbClr val="000000"/>
                          </a:solidFill>
                          <a:effectLst/>
                          <a:latin typeface="Arial" panose="020B0604020202020204" pitchFamily="34" charset="0"/>
                          <a:cs typeface="Arial" panose="020B0604020202020204" pitchFamily="34" charset="0"/>
                        </a:rPr>
                        <a:t>Collect Reports</a:t>
                      </a:r>
                    </a:p>
                    <a:p>
                      <a:pPr marL="171450" indent="-171450" algn="l" fontAlgn="b">
                        <a:buFont typeface="Arial" panose="020B0604020202020204" pitchFamily="34" charset="0"/>
                        <a:buChar char="•"/>
                      </a:pPr>
                      <a:r>
                        <a:rPr lang="en-US" sz="2200" b="0" i="0" u="none" strike="noStrike" dirty="0">
                          <a:solidFill>
                            <a:srgbClr val="000000"/>
                          </a:solidFill>
                          <a:effectLst/>
                          <a:latin typeface="Arial" panose="020B0604020202020204" pitchFamily="34" charset="0"/>
                          <a:cs typeface="Arial" panose="020B0604020202020204" pitchFamily="34" charset="0"/>
                        </a:rPr>
                        <a:t>Process Data and Determine any Shortfalls</a:t>
                      </a:r>
                    </a:p>
                    <a:p>
                      <a:pPr marL="171450" indent="-171450" algn="l" fontAlgn="b">
                        <a:buFont typeface="Arial" panose="020B0604020202020204" pitchFamily="34" charset="0"/>
                        <a:buChar char="•"/>
                      </a:pPr>
                      <a:r>
                        <a:rPr lang="en-US" sz="2200" b="0" i="0" u="none" strike="noStrike" dirty="0">
                          <a:solidFill>
                            <a:srgbClr val="000000"/>
                          </a:solidFill>
                          <a:effectLst/>
                          <a:latin typeface="Arial" panose="020B0604020202020204" pitchFamily="34" charset="0"/>
                          <a:cs typeface="Arial" panose="020B0604020202020204" pitchFamily="34" charset="0"/>
                        </a:rPr>
                        <a:t>Compliance</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1"/>
                    </a:solidFill>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vert="vert27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DD5"/>
                    </a:solidFill>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vert="vert27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DD5"/>
                    </a:solidFill>
                  </a:tcPr>
                </a:tc>
                <a:tc>
                  <a:txBody>
                    <a:bodyPr/>
                    <a:lstStyle/>
                    <a:p>
                      <a:pPr algn="l" fontAlgn="b"/>
                      <a:r>
                        <a:rPr lang="en-US" sz="22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vert="vert27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4035920736"/>
                  </a:ext>
                </a:extLst>
              </a:tr>
            </a:tbl>
          </a:graphicData>
        </a:graphic>
      </p:graphicFrame>
    </p:spTree>
    <p:extLst>
      <p:ext uri="{BB962C8B-B14F-4D97-AF65-F5344CB8AC3E}">
        <p14:creationId xmlns:p14="http://schemas.microsoft.com/office/powerpoint/2010/main" val="229755169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446498" y="149918"/>
            <a:ext cx="10776989"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9600" b="0">
                <a:solidFill>
                  <a:srgbClr val="0183BF"/>
                </a:solidFill>
                <a:latin typeface="Arial"/>
                <a:ea typeface="Arial"/>
                <a:cs typeface="Arial"/>
                <a:sym typeface="Arial"/>
              </a:defRPr>
            </a:lvl1pPr>
          </a:lstStyle>
          <a:p>
            <a:r>
              <a:rPr lang="en-US" dirty="0"/>
              <a:t>Final Requirements</a:t>
            </a:r>
            <a:endParaRPr dirty="0"/>
          </a:p>
        </p:txBody>
      </p:sp>
      <p:sp>
        <p:nvSpPr>
          <p:cNvPr id="159" name="Line"/>
          <p:cNvSpPr/>
          <p:nvPr/>
        </p:nvSpPr>
        <p:spPr>
          <a:xfrm>
            <a:off x="0" y="1729837"/>
            <a:ext cx="18422019" cy="1"/>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162" name="#"/>
          <p:cNvSpPr txBox="1"/>
          <p:nvPr/>
        </p:nvSpPr>
        <p:spPr>
          <a:xfrm>
            <a:off x="23240398" y="319834"/>
            <a:ext cx="368574" cy="62004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sp>
        <p:nvSpPr>
          <p:cNvPr id="2" name="TextBox 1">
            <a:extLst>
              <a:ext uri="{FF2B5EF4-FFF2-40B4-BE49-F238E27FC236}">
                <a16:creationId xmlns:a16="http://schemas.microsoft.com/office/drawing/2014/main" id="{D0154133-B492-4B06-92D4-00C266F36E8E}"/>
              </a:ext>
            </a:extLst>
          </p:cNvPr>
          <p:cNvSpPr txBox="1"/>
          <p:nvPr/>
        </p:nvSpPr>
        <p:spPr>
          <a:xfrm>
            <a:off x="446498" y="2898116"/>
            <a:ext cx="20207165" cy="91204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685800" lvl="0" indent="-685800" algn="l" defTabSz="1828800" hangingPunct="1">
              <a:spcBef>
                <a:spcPct val="20000"/>
              </a:spcBef>
              <a:buFont typeface="Arial" pitchFamily="34" charset="0"/>
              <a:buChar char="•"/>
              <a:defRPr/>
            </a:pPr>
            <a:r>
              <a:rPr lang="en-US" sz="5400" b="0" kern="1200" dirty="0">
                <a:solidFill>
                  <a:prstClr val="black"/>
                </a:solidFill>
                <a:latin typeface="Arial" panose="020B0604020202020204" pitchFamily="34" charset="0"/>
                <a:ea typeface="+mn-ea"/>
                <a:cs typeface="Arial" panose="020B0604020202020204" pitchFamily="34" charset="0"/>
              </a:rPr>
              <a:t>2018 NPRM introduced a new standardized template for PMY/MMY reports </a:t>
            </a:r>
          </a:p>
          <a:p>
            <a:pPr marL="685800" lvl="0" indent="-685800" algn="l" defTabSz="1828800" hangingPunct="1">
              <a:spcBef>
                <a:spcPct val="20000"/>
              </a:spcBef>
              <a:buFont typeface="Arial" pitchFamily="34" charset="0"/>
              <a:buChar char="•"/>
              <a:defRPr/>
            </a:pPr>
            <a:r>
              <a:rPr lang="en-US" sz="5400" b="0" kern="1200" dirty="0">
                <a:solidFill>
                  <a:prstClr val="black"/>
                </a:solidFill>
                <a:latin typeface="Arial" panose="020B0604020202020204" pitchFamily="34" charset="0"/>
                <a:ea typeface="+mn-ea"/>
                <a:cs typeface="Arial" panose="020B0604020202020204" pitchFamily="34" charset="0"/>
              </a:rPr>
              <a:t>Various improvements made to template in 2020 final rule</a:t>
            </a:r>
          </a:p>
          <a:p>
            <a:pPr marL="2400300" lvl="1" indent="-571500" algn="l" defTabSz="1828800" hangingPunct="1">
              <a:spcBef>
                <a:spcPct val="20000"/>
              </a:spcBef>
              <a:buFont typeface="Arial" panose="020B0604020202020204" pitchFamily="34" charset="0"/>
              <a:buChar char="•"/>
              <a:defRPr/>
            </a:pPr>
            <a:r>
              <a:rPr lang="en-US" sz="3800" b="0" kern="1200" dirty="0">
                <a:solidFill>
                  <a:prstClr val="black"/>
                </a:solidFill>
                <a:latin typeface="Arial" panose="020B0604020202020204" pitchFamily="34" charset="0"/>
                <a:ea typeface="+mn-ea"/>
                <a:cs typeface="Arial" panose="020B0604020202020204" pitchFamily="34" charset="0"/>
              </a:rPr>
              <a:t>Removed outdated data elements</a:t>
            </a:r>
          </a:p>
          <a:p>
            <a:pPr marL="2400300" lvl="1" indent="-571500" algn="l" defTabSz="1828800" hangingPunct="1">
              <a:spcBef>
                <a:spcPct val="20000"/>
              </a:spcBef>
              <a:buFont typeface="Arial" panose="020B0604020202020204" pitchFamily="34" charset="0"/>
              <a:buChar char="•"/>
              <a:defRPr/>
            </a:pPr>
            <a:r>
              <a:rPr lang="en-US" sz="3800" b="0" kern="1200" dirty="0">
                <a:solidFill>
                  <a:prstClr val="black"/>
                </a:solidFill>
                <a:latin typeface="Arial" panose="020B0604020202020204" pitchFamily="34" charset="0"/>
                <a:ea typeface="+mn-ea"/>
                <a:cs typeface="Arial" panose="020B0604020202020204" pitchFamily="34" charset="0"/>
              </a:rPr>
              <a:t>Extended effective date to MY 2023</a:t>
            </a:r>
          </a:p>
          <a:p>
            <a:pPr marL="2400300" lvl="1" indent="-571500" algn="l" defTabSz="1828800" hangingPunct="1">
              <a:spcBef>
                <a:spcPct val="20000"/>
              </a:spcBef>
              <a:buFont typeface="Arial" panose="020B0604020202020204" pitchFamily="34" charset="0"/>
              <a:buChar char="•"/>
              <a:defRPr/>
            </a:pPr>
            <a:r>
              <a:rPr lang="en-US" sz="3800" b="0" kern="1200" dirty="0">
                <a:solidFill>
                  <a:prstClr val="black"/>
                </a:solidFill>
                <a:latin typeface="Arial" panose="020B0604020202020204" pitchFamily="34" charset="0"/>
                <a:ea typeface="+mn-ea"/>
                <a:cs typeface="Arial" panose="020B0604020202020204" pitchFamily="34" charset="0"/>
              </a:rPr>
              <a:t>Added mapping to EPA’s data elements</a:t>
            </a:r>
          </a:p>
          <a:p>
            <a:pPr marL="2400300" lvl="1" indent="-571500" algn="l" defTabSz="1828800" hangingPunct="1">
              <a:spcBef>
                <a:spcPct val="20000"/>
              </a:spcBef>
              <a:buFont typeface="Arial" panose="020B0604020202020204" pitchFamily="34" charset="0"/>
              <a:buChar char="•"/>
              <a:defRPr/>
            </a:pPr>
            <a:r>
              <a:rPr lang="en-US" sz="3800" b="0" kern="1200" dirty="0">
                <a:solidFill>
                  <a:prstClr val="black"/>
                </a:solidFill>
                <a:latin typeface="Arial" panose="020B0604020202020204" pitchFamily="34" charset="0"/>
                <a:ea typeface="+mn-ea"/>
                <a:cs typeface="Arial" panose="020B0604020202020204" pitchFamily="34" charset="0"/>
              </a:rPr>
              <a:t>Auto calculation added wherever possible</a:t>
            </a:r>
          </a:p>
          <a:p>
            <a:pPr marL="731520" indent="-685800" algn="l" defTabSz="1828800" hangingPunct="1">
              <a:spcBef>
                <a:spcPct val="20000"/>
              </a:spcBef>
              <a:buFont typeface="Arial" panose="020B0604020202020204" pitchFamily="34" charset="0"/>
              <a:buChar char="•"/>
              <a:defRPr/>
            </a:pPr>
            <a:r>
              <a:rPr lang="en-US" sz="5400" b="0" kern="1200" dirty="0">
                <a:solidFill>
                  <a:prstClr val="black"/>
                </a:solidFill>
                <a:latin typeface="Arial" panose="020B0604020202020204" pitchFamily="34" charset="0"/>
                <a:cs typeface="Arial" panose="020B0604020202020204" pitchFamily="34" charset="0"/>
              </a:rPr>
              <a:t>Additional changes were made in response to 2021 NPRM Comments- errors corrected</a:t>
            </a:r>
            <a:endParaRPr lang="en-US" sz="5400" b="0" kern="1200" dirty="0">
              <a:solidFill>
                <a:prstClr val="black"/>
              </a:solidFill>
              <a:latin typeface="Arial" panose="020B0604020202020204" pitchFamily="34" charset="0"/>
              <a:ea typeface="+mn-ea"/>
              <a:cs typeface="Arial" panose="020B0604020202020204" pitchFamily="34" charset="0"/>
            </a:endParaRPr>
          </a:p>
          <a:p>
            <a:pPr marL="1600200" lvl="1" indent="-685800" algn="l" defTabSz="1828800" hangingPunct="1">
              <a:spcBef>
                <a:spcPct val="20000"/>
              </a:spcBef>
              <a:buFont typeface="Arial" panose="020B0604020202020204" pitchFamily="34" charset="0"/>
              <a:buChar char="•"/>
              <a:defRPr/>
            </a:pPr>
            <a:r>
              <a:rPr lang="en-US" sz="4600" b="0" kern="1200" dirty="0">
                <a:solidFill>
                  <a:prstClr val="black"/>
                </a:solidFill>
                <a:latin typeface="Arial" panose="020B0604020202020204" pitchFamily="34" charset="0"/>
                <a:ea typeface="+mn-ea"/>
                <a:cs typeface="Arial" panose="020B0604020202020204" pitchFamily="34" charset="0"/>
              </a:rPr>
              <a:t>Improved alignment with 49 CFR part 537 and NHTSA rulemaking needs by introducing additional supporting data elements</a:t>
            </a: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2136014" y="1256762"/>
            <a:ext cx="19054895"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9600" b="0">
                <a:solidFill>
                  <a:srgbClr val="0183BF"/>
                </a:solidFill>
                <a:latin typeface="Arial"/>
                <a:ea typeface="Arial"/>
                <a:cs typeface="Arial"/>
                <a:sym typeface="Arial"/>
              </a:defRPr>
            </a:lvl1pPr>
          </a:lstStyle>
          <a:p>
            <a:r>
              <a:rPr lang="en-US" dirty="0"/>
              <a:t>Annual CAFE Compliance Reports</a:t>
            </a:r>
            <a:endParaRPr dirty="0"/>
          </a:p>
        </p:txBody>
      </p:sp>
      <p:sp>
        <p:nvSpPr>
          <p:cNvPr id="159" name="Line"/>
          <p:cNvSpPr/>
          <p:nvPr/>
        </p:nvSpPr>
        <p:spPr>
          <a:xfrm>
            <a:off x="2200560" y="3209073"/>
            <a:ext cx="18422020" cy="2"/>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sz="3200" dirty="0"/>
          </a:p>
        </p:txBody>
      </p:sp>
      <p:sp>
        <p:nvSpPr>
          <p:cNvPr id="162" name="#"/>
          <p:cNvSpPr txBox="1"/>
          <p:nvPr/>
        </p:nvSpPr>
        <p:spPr>
          <a:xfrm>
            <a:off x="23240397" y="301563"/>
            <a:ext cx="359073" cy="65659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sp>
        <p:nvSpPr>
          <p:cNvPr id="2" name="Rectangle 1">
            <a:extLst>
              <a:ext uri="{FF2B5EF4-FFF2-40B4-BE49-F238E27FC236}">
                <a16:creationId xmlns:a16="http://schemas.microsoft.com/office/drawing/2014/main" id="{40575993-0349-42A1-8EEB-CEC6755C75CB}"/>
              </a:ext>
            </a:extLst>
          </p:cNvPr>
          <p:cNvSpPr/>
          <p:nvPr/>
        </p:nvSpPr>
        <p:spPr>
          <a:xfrm>
            <a:off x="1283370" y="3581464"/>
            <a:ext cx="21957028" cy="8956298"/>
          </a:xfrm>
          <a:prstGeom prst="rect">
            <a:avLst/>
          </a:prstGeom>
        </p:spPr>
        <p:txBody>
          <a:bodyPr wrap="square">
            <a:spAutoFit/>
          </a:bodyPr>
          <a:lstStyle/>
          <a:p>
            <a:pPr algn="l"/>
            <a:r>
              <a:rPr lang="en-US" sz="4800" b="0" dirty="0">
                <a:latin typeface="Arial" panose="020B0604020202020204" pitchFamily="34" charset="0"/>
                <a:cs typeface="Arial" panose="020B0604020202020204" pitchFamily="34" charset="0"/>
              </a:rPr>
              <a:t>Pre-Model Year (PMY) Reports - Due to NHTSA by Dec 31 before the MY</a:t>
            </a:r>
          </a:p>
          <a:p>
            <a:pPr marL="571500" indent="-571500" algn="l">
              <a:buFont typeface="Arial" panose="020B0604020202020204" pitchFamily="34" charset="0"/>
              <a:buChar char="•"/>
            </a:pPr>
            <a:r>
              <a:rPr lang="en-US" sz="3600" b="0" dirty="0">
                <a:latin typeface="Arial" panose="020B0604020202020204" pitchFamily="34" charset="0"/>
                <a:cs typeface="Arial" panose="020B0604020202020204" pitchFamily="34" charset="0"/>
              </a:rPr>
              <a:t>Includes projected data for domestic &amp; import passenger cars and light trucks</a:t>
            </a:r>
          </a:p>
          <a:p>
            <a:pPr marL="1485900" lvl="1" indent="-571500" algn="l">
              <a:buFont typeface="Arial" panose="020B0604020202020204" pitchFamily="34" charset="0"/>
              <a:buChar char="•"/>
            </a:pPr>
            <a:r>
              <a:rPr lang="en-US" sz="3600" b="0" dirty="0">
                <a:latin typeface="Arial" panose="020B0604020202020204" pitchFamily="34" charset="0"/>
                <a:cs typeface="Arial" panose="020B0604020202020204" pitchFamily="34" charset="0"/>
              </a:rPr>
              <a:t>Model type build characteristics, production, and estimated CAFE values</a:t>
            </a:r>
          </a:p>
          <a:p>
            <a:pPr marL="1485900" lvl="1" indent="-571500" algn="l">
              <a:buFont typeface="Arial" panose="020B0604020202020204" pitchFamily="34" charset="0"/>
              <a:buChar char="•"/>
            </a:pPr>
            <a:r>
              <a:rPr lang="en-US" sz="3600" b="0" dirty="0">
                <a:latin typeface="Arial" panose="020B0604020202020204" pitchFamily="34" charset="0"/>
                <a:cs typeface="Arial" panose="020B0604020202020204" pitchFamily="34" charset="0"/>
              </a:rPr>
              <a:t>Average fleet fuel economy values </a:t>
            </a:r>
          </a:p>
          <a:p>
            <a:pPr algn="l"/>
            <a:r>
              <a:rPr lang="en-US" sz="4800" b="0" dirty="0">
                <a:latin typeface="Arial" panose="020B0604020202020204" pitchFamily="34" charset="0"/>
                <a:cs typeface="Arial" panose="020B0604020202020204" pitchFamily="34" charset="0"/>
              </a:rPr>
              <a:t>Mid-Model Year (MMY) Reports - Due to NHTSA by July 31 of the MY</a:t>
            </a:r>
          </a:p>
          <a:p>
            <a:pPr marL="571500" indent="-571500" algn="l">
              <a:buFont typeface="Arial" panose="020B0604020202020204" pitchFamily="34" charset="0"/>
              <a:buChar char="•"/>
            </a:pPr>
            <a:r>
              <a:rPr lang="en-US" sz="3600" b="0" dirty="0">
                <a:latin typeface="Arial" panose="020B0604020202020204" pitchFamily="34" charset="0"/>
                <a:cs typeface="Arial" panose="020B0604020202020204" pitchFamily="34" charset="0"/>
              </a:rPr>
              <a:t>Must include same information as PMY reports</a:t>
            </a:r>
          </a:p>
          <a:p>
            <a:pPr marL="571500" indent="-571500" algn="l">
              <a:buFont typeface="Arial" panose="020B0604020202020204" pitchFamily="34" charset="0"/>
              <a:buChar char="•"/>
            </a:pPr>
            <a:r>
              <a:rPr lang="en-US" sz="3600" b="0" dirty="0">
                <a:latin typeface="Arial" panose="020B0604020202020204" pitchFamily="34" charset="0"/>
                <a:cs typeface="Arial" panose="020B0604020202020204" pitchFamily="34" charset="0"/>
              </a:rPr>
              <a:t>MMY reports include a combination of actual &amp; projected information available by June of the MY</a:t>
            </a:r>
          </a:p>
          <a:p>
            <a:pPr algn="l"/>
            <a:r>
              <a:rPr lang="en-US" sz="4800" b="0" dirty="0">
                <a:latin typeface="Arial" panose="020B0604020202020204" pitchFamily="34" charset="0"/>
                <a:cs typeface="Arial" panose="020B0604020202020204" pitchFamily="34" charset="0"/>
              </a:rPr>
              <a:t>BOTH REPORTS</a:t>
            </a:r>
          </a:p>
          <a:p>
            <a:pPr marL="571500" indent="-571500" algn="l">
              <a:buFont typeface="Arial" panose="020B0604020202020204" pitchFamily="34" charset="0"/>
              <a:buChar char="•"/>
            </a:pPr>
            <a:r>
              <a:rPr lang="en-US" sz="3600" b="0" dirty="0">
                <a:latin typeface="Arial" panose="020B0604020202020204" pitchFamily="34" charset="0"/>
                <a:cs typeface="Arial" panose="020B0604020202020204" pitchFamily="34" charset="0"/>
              </a:rPr>
              <a:t>OEMs submit confidential reports (to NHTSA’s Chief Counsel’s OFC) and redacted reports (to cafe@dot.gov) </a:t>
            </a:r>
          </a:p>
          <a:p>
            <a:pPr marL="571500" indent="-571500" algn="l">
              <a:buFont typeface="Arial" panose="020B0604020202020204" pitchFamily="34" charset="0"/>
              <a:buChar char="•"/>
            </a:pPr>
            <a:r>
              <a:rPr lang="en-US" sz="3600" b="0" dirty="0">
                <a:latin typeface="Arial" panose="020B0604020202020204" pitchFamily="34" charset="0"/>
                <a:cs typeface="Arial" panose="020B0604020202020204" pitchFamily="34" charset="0"/>
              </a:rPr>
              <a:t>See COVID guidance at: </a:t>
            </a:r>
            <a:r>
              <a:rPr lang="en-US" sz="3600" b="0" u="sng" dirty="0">
                <a:latin typeface="Arial" panose="020B0604020202020204" pitchFamily="34" charset="0"/>
                <a:cs typeface="Arial" panose="020B0604020202020204" pitchFamily="34" charset="0"/>
                <a:hlinkClick r:id="rId2"/>
              </a:rPr>
              <a:t>https://www.nhtsa.gov/coronavirus/submission-confidential-business-information</a:t>
            </a:r>
            <a:endParaRPr lang="en-US" sz="3600" b="0" dirty="0">
              <a:latin typeface="Arial" panose="020B0604020202020204" pitchFamily="34" charset="0"/>
              <a:cs typeface="Arial" panose="020B0604020202020204" pitchFamily="34" charset="0"/>
            </a:endParaRPr>
          </a:p>
          <a:p>
            <a:pPr marL="571500" indent="-571500" algn="l">
              <a:buFont typeface="Arial" panose="020B0604020202020204" pitchFamily="34" charset="0"/>
              <a:buChar char="•"/>
            </a:pPr>
            <a:r>
              <a:rPr lang="en-US" sz="3600" b="0" dirty="0">
                <a:latin typeface="Arial" panose="020B0604020202020204" pitchFamily="34" charset="0"/>
                <a:cs typeface="Arial" panose="020B0604020202020204" pitchFamily="34" charset="0"/>
              </a:rPr>
              <a:t>Supplemental reports due 30-days after changes are known</a:t>
            </a:r>
          </a:p>
          <a:p>
            <a:pPr marL="571500" indent="-571500" algn="l">
              <a:buFont typeface="Arial" panose="020B0604020202020204" pitchFamily="34" charset="0"/>
              <a:buChar char="•"/>
            </a:pPr>
            <a:r>
              <a:rPr lang="en-US" sz="3600" b="0" dirty="0">
                <a:latin typeface="Arial" panose="020B0604020202020204" pitchFamily="34" charset="0"/>
                <a:cs typeface="Arial" panose="020B0604020202020204" pitchFamily="34" charset="0"/>
              </a:rPr>
              <a:t>OEMs must submit timely CAFE reports or be subject to civil penalties (49 USC 32912(a))</a:t>
            </a:r>
          </a:p>
          <a:p>
            <a:pPr marL="571500" indent="-571500" algn="l">
              <a:buFont typeface="Arial" panose="020B0604020202020204" pitchFamily="34" charset="0"/>
              <a:buChar char="•"/>
            </a:pPr>
            <a:r>
              <a:rPr lang="en-US" sz="3600" b="0" dirty="0">
                <a:latin typeface="Arial" panose="020B0604020202020204" pitchFamily="34" charset="0"/>
                <a:cs typeface="Arial" panose="020B0604020202020204" pitchFamily="34" charset="0"/>
              </a:rPr>
              <a:t>Starting MY 2023, OEMs must use a new standardized reporting template</a:t>
            </a: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2057113" y="1256762"/>
            <a:ext cx="15767137"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9600" b="0">
                <a:solidFill>
                  <a:srgbClr val="0183BF"/>
                </a:solidFill>
                <a:latin typeface="Arial"/>
                <a:ea typeface="Arial"/>
                <a:cs typeface="Arial"/>
                <a:sym typeface="Arial"/>
              </a:defRPr>
            </a:lvl1pPr>
          </a:lstStyle>
          <a:p>
            <a:r>
              <a:rPr lang="en-US" dirty="0"/>
              <a:t>OEM and EPA Final Reports</a:t>
            </a:r>
            <a:endParaRPr dirty="0"/>
          </a:p>
        </p:txBody>
      </p:sp>
      <p:sp>
        <p:nvSpPr>
          <p:cNvPr id="159" name="Line"/>
          <p:cNvSpPr/>
          <p:nvPr/>
        </p:nvSpPr>
        <p:spPr>
          <a:xfrm>
            <a:off x="2200560" y="3209073"/>
            <a:ext cx="18422020" cy="2"/>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sz="3200" dirty="0"/>
          </a:p>
        </p:txBody>
      </p:sp>
      <p:sp>
        <p:nvSpPr>
          <p:cNvPr id="161" name="Optional Subheading"/>
          <p:cNvSpPr txBox="1"/>
          <p:nvPr/>
        </p:nvSpPr>
        <p:spPr>
          <a:xfrm>
            <a:off x="2098928" y="3605733"/>
            <a:ext cx="15896980" cy="108747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6400" b="0" i="1">
                <a:solidFill>
                  <a:srgbClr val="0183BF"/>
                </a:solidFill>
                <a:latin typeface="Arial"/>
                <a:ea typeface="Arial"/>
                <a:cs typeface="Arial"/>
                <a:sym typeface="Arial"/>
              </a:defRPr>
            </a:lvl1pPr>
          </a:lstStyle>
          <a:p>
            <a:r>
              <a:rPr lang="en-US" dirty="0"/>
              <a:t>Usually March-August After the Model Year</a:t>
            </a:r>
            <a:endParaRPr dirty="0"/>
          </a:p>
        </p:txBody>
      </p:sp>
      <p:sp>
        <p:nvSpPr>
          <p:cNvPr id="162" name="#"/>
          <p:cNvSpPr txBox="1"/>
          <p:nvPr/>
        </p:nvSpPr>
        <p:spPr>
          <a:xfrm>
            <a:off x="23240397" y="301563"/>
            <a:ext cx="359073" cy="65659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sp>
        <p:nvSpPr>
          <p:cNvPr id="8" name="Content Placeholder 2">
            <a:extLst>
              <a:ext uri="{FF2B5EF4-FFF2-40B4-BE49-F238E27FC236}">
                <a16:creationId xmlns:a16="http://schemas.microsoft.com/office/drawing/2014/main" id="{36238CAB-33DD-4C41-AC4D-6ADFE29720EA}"/>
              </a:ext>
            </a:extLst>
          </p:cNvPr>
          <p:cNvSpPr txBox="1">
            <a:spLocks/>
          </p:cNvSpPr>
          <p:nvPr/>
        </p:nvSpPr>
        <p:spPr>
          <a:xfrm>
            <a:off x="2200560" y="5089869"/>
            <a:ext cx="20354640" cy="6486938"/>
          </a:xfrm>
          <a:prstGeom prst="rect">
            <a:avLst/>
          </a:prstGeom>
          <a:ln w="12700">
            <a:miter lim="400000"/>
          </a:ln>
          <a:extLst>
            <a:ext uri="{C572A759-6A51-4108-AA02-DFA0A04FC94B}">
              <ma14:wrappingTextBoxFlag xmlns:ma14="http://schemas.microsoft.com/office/mac/drawingml/2011/main" xmlns="" val="1"/>
            </a:ext>
          </a:extLst>
        </p:spPr>
        <p:txBody>
          <a:bodyPr lIns="101600" tIns="101600" rIns="101600" bIns="101600" anchor="t">
            <a:noAutofit/>
          </a:bodyPr>
          <a:lstStyle>
            <a:lvl1pPr marL="0" marR="0" indent="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1pPr>
            <a:lvl2pPr marL="0" marR="0" indent="1143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2pPr>
            <a:lvl3pPr marL="0" marR="0" indent="2286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3pPr>
            <a:lvl4pPr marL="0" marR="0" indent="3429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4pPr>
            <a:lvl5pPr marL="0" marR="0" indent="4572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5pPr>
            <a:lvl6pPr marL="19050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6pPr>
            <a:lvl7pPr marL="22225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7pPr>
            <a:lvl8pPr marL="25400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8pPr>
            <a:lvl9pPr marL="28575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9pPr>
          </a:lstStyle>
          <a:p>
            <a:pPr algn="l"/>
            <a:r>
              <a:rPr lang="en-US" sz="4800" b="1" u="sng" dirty="0">
                <a:solidFill>
                  <a:schemeClr val="tx1"/>
                </a:solidFill>
                <a:latin typeface="Arial" panose="020B0604020202020204" pitchFamily="34" charset="0"/>
                <a:cs typeface="Arial" panose="020B0604020202020204" pitchFamily="34" charset="0"/>
              </a:rPr>
              <a:t>OEM CAFE Final Model Year (FMY) Reports</a:t>
            </a:r>
          </a:p>
          <a:p>
            <a:pPr marL="914400" lvl="1" indent="-914400" algn="l">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Provided in accordance with EPA requirements in 40 CFR 600.512-12</a:t>
            </a:r>
          </a:p>
          <a:p>
            <a:pPr marL="914400" lvl="1" indent="-914400" algn="l">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Due to EPA by March 31</a:t>
            </a:r>
            <a:r>
              <a:rPr lang="en-US" sz="4800" baseline="30000" dirty="0">
                <a:solidFill>
                  <a:schemeClr val="tx1"/>
                </a:solidFill>
                <a:latin typeface="Arial" panose="020B0604020202020204" pitchFamily="34" charset="0"/>
                <a:cs typeface="Arial" panose="020B0604020202020204" pitchFamily="34" charset="0"/>
              </a:rPr>
              <a:t>st</a:t>
            </a:r>
            <a:r>
              <a:rPr lang="en-US" sz="4800" dirty="0">
                <a:solidFill>
                  <a:schemeClr val="tx1"/>
                </a:solidFill>
                <a:latin typeface="Arial" panose="020B0604020202020204" pitchFamily="34" charset="0"/>
                <a:cs typeface="Arial" panose="020B0604020202020204" pitchFamily="34" charset="0"/>
              </a:rPr>
              <a:t> after the MY</a:t>
            </a:r>
          </a:p>
          <a:p>
            <a:pPr marL="914400" lvl="1" indent="-914400" algn="l">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Includes OEM’s final reported data for model types and fleets </a:t>
            </a:r>
          </a:p>
          <a:p>
            <a:pPr marL="914400" lvl="1" indent="-914400" algn="l">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NHTSA must receive copies from OEMs (at </a:t>
            </a:r>
            <a:r>
              <a:rPr lang="en-US" sz="4800" dirty="0">
                <a:solidFill>
                  <a:schemeClr val="tx1"/>
                </a:solidFill>
                <a:latin typeface="Arial" panose="020B0604020202020204" pitchFamily="34" charset="0"/>
                <a:cs typeface="Arial" panose="020B0604020202020204" pitchFamily="34" charset="0"/>
                <a:hlinkClick r:id="rId2"/>
              </a:rPr>
              <a:t>cafe@dot.gov</a:t>
            </a:r>
            <a:r>
              <a:rPr lang="en-US" sz="4800" dirty="0">
                <a:solidFill>
                  <a:schemeClr val="tx1"/>
                </a:solidFill>
                <a:latin typeface="Arial" panose="020B0604020202020204" pitchFamily="34" charset="0"/>
                <a:cs typeface="Arial" panose="020B0604020202020204" pitchFamily="34" charset="0"/>
              </a:rPr>
              <a:t>)</a:t>
            </a:r>
          </a:p>
          <a:p>
            <a:pPr lvl="1" indent="0" algn="l"/>
            <a:r>
              <a:rPr lang="en-US" sz="4800" b="1" u="sng" dirty="0">
                <a:solidFill>
                  <a:schemeClr val="tx1"/>
                </a:solidFill>
                <a:latin typeface="Arial" panose="020B0604020202020204" pitchFamily="34" charset="0"/>
                <a:cs typeface="Arial" panose="020B0604020202020204" pitchFamily="34" charset="0"/>
              </a:rPr>
              <a:t>EPA Final Verified Reports</a:t>
            </a:r>
          </a:p>
          <a:p>
            <a:pPr marL="914400" lvl="1" indent="-914400" algn="l">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EPA verifies approx. 5% of each manufacturer’s final data</a:t>
            </a:r>
          </a:p>
          <a:p>
            <a:pPr marL="914400" lvl="1" indent="-914400" algn="l">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EPA sends the data electronically through a web exchange to NHTSA’s CAFE database, usually by October after the MY</a:t>
            </a:r>
          </a:p>
          <a:p>
            <a:pPr marL="914400" lvl="1" indent="-914400" algn="l">
              <a:buFont typeface="Arial" panose="020B0604020202020204" pitchFamily="34" charset="0"/>
              <a:buChar char="•"/>
            </a:pPr>
            <a:r>
              <a:rPr lang="en-US" sz="4800" dirty="0">
                <a:solidFill>
                  <a:schemeClr val="tx1"/>
                </a:solidFill>
                <a:latin typeface="Arial" panose="020B0604020202020204" pitchFamily="34" charset="0"/>
                <a:cs typeface="Arial" panose="020B0604020202020204" pitchFamily="34" charset="0"/>
              </a:rPr>
              <a:t>This is the data that NHTSA uses for compliance </a:t>
            </a:r>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2096420" y="1256762"/>
            <a:ext cx="14128868"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9600" b="0">
                <a:solidFill>
                  <a:srgbClr val="0183BF"/>
                </a:solidFill>
                <a:latin typeface="Arial"/>
                <a:ea typeface="Arial"/>
                <a:cs typeface="Arial"/>
                <a:sym typeface="Arial"/>
              </a:defRPr>
            </a:lvl1pPr>
          </a:lstStyle>
          <a:p>
            <a:r>
              <a:rPr lang="en-US" dirty="0"/>
              <a:t>NHTSA Final Compliance</a:t>
            </a:r>
            <a:endParaRPr dirty="0"/>
          </a:p>
        </p:txBody>
      </p:sp>
      <p:sp>
        <p:nvSpPr>
          <p:cNvPr id="159" name="Line"/>
          <p:cNvSpPr/>
          <p:nvPr/>
        </p:nvSpPr>
        <p:spPr>
          <a:xfrm>
            <a:off x="2200560" y="3209073"/>
            <a:ext cx="18422020" cy="2"/>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sz="3200" dirty="0"/>
          </a:p>
        </p:txBody>
      </p:sp>
      <p:sp>
        <p:nvSpPr>
          <p:cNvPr id="161" name="Optional Subheading"/>
          <p:cNvSpPr txBox="1"/>
          <p:nvPr/>
        </p:nvSpPr>
        <p:spPr>
          <a:xfrm>
            <a:off x="2082064" y="3605733"/>
            <a:ext cx="17403803" cy="108747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6400" b="0" i="1">
                <a:solidFill>
                  <a:srgbClr val="0183BF"/>
                </a:solidFill>
                <a:latin typeface="Arial"/>
                <a:ea typeface="Arial"/>
                <a:cs typeface="Arial"/>
                <a:sym typeface="Arial"/>
              </a:defRPr>
            </a:lvl1pPr>
          </a:lstStyle>
          <a:p>
            <a:r>
              <a:rPr lang="en-US" dirty="0"/>
              <a:t>Usually August-December After the Model Year</a:t>
            </a:r>
            <a:endParaRPr dirty="0"/>
          </a:p>
        </p:txBody>
      </p:sp>
      <p:sp>
        <p:nvSpPr>
          <p:cNvPr id="162" name="#"/>
          <p:cNvSpPr txBox="1"/>
          <p:nvPr/>
        </p:nvSpPr>
        <p:spPr>
          <a:xfrm>
            <a:off x="23240397" y="301563"/>
            <a:ext cx="359073" cy="65659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sp>
        <p:nvSpPr>
          <p:cNvPr id="9" name="Content Placeholder 2">
            <a:extLst>
              <a:ext uri="{FF2B5EF4-FFF2-40B4-BE49-F238E27FC236}">
                <a16:creationId xmlns:a16="http://schemas.microsoft.com/office/drawing/2014/main" id="{15637231-6435-4647-B0BC-894F0402BCAE}"/>
              </a:ext>
            </a:extLst>
          </p:cNvPr>
          <p:cNvSpPr txBox="1">
            <a:spLocks/>
          </p:cNvSpPr>
          <p:nvPr/>
        </p:nvSpPr>
        <p:spPr>
          <a:xfrm>
            <a:off x="2127196" y="5339055"/>
            <a:ext cx="20086320" cy="7367474"/>
          </a:xfrm>
          <a:prstGeom prst="rect">
            <a:avLst/>
          </a:prstGeom>
          <a:ln w="12700">
            <a:miter lim="400000"/>
          </a:ln>
          <a:extLst>
            <a:ext uri="{C572A759-6A51-4108-AA02-DFA0A04FC94B}">
              <ma14:wrappingTextBoxFlag xmlns:ma14="http://schemas.microsoft.com/office/mac/drawingml/2011/main" xmlns="" val="1"/>
            </a:ext>
          </a:extLst>
        </p:spPr>
        <p:txBody>
          <a:bodyPr lIns="101600" tIns="101600" rIns="101600" bIns="101600" anchor="t">
            <a:normAutofit fontScale="92500" lnSpcReduction="20000"/>
          </a:bodyPr>
          <a:lstStyle>
            <a:lvl1pPr marL="0" marR="0" indent="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1pPr>
            <a:lvl2pPr marL="0" marR="0" indent="1143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2pPr>
            <a:lvl3pPr marL="0" marR="0" indent="2286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3pPr>
            <a:lvl4pPr marL="0" marR="0" indent="3429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4pPr>
            <a:lvl5pPr marL="0" marR="0" indent="4572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5pPr>
            <a:lvl6pPr marL="19050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6pPr>
            <a:lvl7pPr marL="22225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7pPr>
            <a:lvl8pPr marL="25400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8pPr>
            <a:lvl9pPr marL="28575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9pPr>
          </a:lstStyle>
          <a:p>
            <a:pPr marL="685800" indent="-685800" algn="l">
              <a:buFont typeface="Arial" panose="020B0604020202020204" pitchFamily="34" charset="0"/>
              <a:buChar char="•"/>
            </a:pPr>
            <a:r>
              <a:rPr lang="en-US" sz="5200" dirty="0">
                <a:solidFill>
                  <a:schemeClr val="tx1"/>
                </a:solidFill>
                <a:latin typeface="Arial" panose="020B0604020202020204" pitchFamily="34" charset="0"/>
                <a:cs typeface="Arial" panose="020B0604020202020204" pitchFamily="34" charset="0"/>
              </a:rPr>
              <a:t>NHTSA uses EPA verified finals to establish OEMs’ final CAFE compliance values</a:t>
            </a:r>
          </a:p>
          <a:p>
            <a:pPr marL="685800" indent="-685800" algn="l">
              <a:buFont typeface="Arial" panose="020B0604020202020204" pitchFamily="34" charset="0"/>
              <a:buChar char="•"/>
            </a:pPr>
            <a:r>
              <a:rPr lang="en-US" sz="5200" dirty="0">
                <a:solidFill>
                  <a:schemeClr val="tx1"/>
                </a:solidFill>
                <a:latin typeface="Arial" panose="020B0604020202020204" pitchFamily="34" charset="0"/>
                <a:cs typeface="Arial" panose="020B0604020202020204" pitchFamily="34" charset="0"/>
              </a:rPr>
              <a:t>OEMs with CAFE performance values exceeding CAFE standards earn credit surpluses </a:t>
            </a:r>
          </a:p>
          <a:p>
            <a:pPr marL="685800" indent="-685800" algn="l">
              <a:buFont typeface="Arial" panose="020B0604020202020204" pitchFamily="34" charset="0"/>
              <a:buChar char="•"/>
            </a:pPr>
            <a:r>
              <a:rPr lang="en-US" sz="5200" dirty="0">
                <a:solidFill>
                  <a:schemeClr val="tx1"/>
                </a:solidFill>
                <a:latin typeface="Arial" panose="020B0604020202020204" pitchFamily="34" charset="0"/>
                <a:cs typeface="Arial" panose="020B0604020202020204" pitchFamily="34" charset="0"/>
              </a:rPr>
              <a:t>OEMs with CAFE performance values falling below CAFE standards have credit deficits </a:t>
            </a:r>
          </a:p>
          <a:p>
            <a:pPr marL="685800" indent="-685800" algn="l">
              <a:buFont typeface="Arial" panose="020B0604020202020204" pitchFamily="34" charset="0"/>
              <a:buChar char="•"/>
            </a:pPr>
            <a:r>
              <a:rPr lang="en-US" sz="5200" dirty="0">
                <a:solidFill>
                  <a:schemeClr val="tx1"/>
                </a:solidFill>
                <a:latin typeface="Arial" panose="020B0604020202020204" pitchFamily="34" charset="0"/>
                <a:cs typeface="Arial" panose="020B0604020202020204" pitchFamily="34" charset="0"/>
              </a:rPr>
              <a:t>NHTSA sends enforcement letters to OEMs </a:t>
            </a:r>
          </a:p>
          <a:p>
            <a:pPr lvl="1" indent="0" algn="l"/>
            <a:r>
              <a:rPr lang="en-US" sz="5200" b="1" dirty="0">
                <a:solidFill>
                  <a:schemeClr val="tx1"/>
                </a:solidFill>
                <a:latin typeface="Arial" panose="020B0604020202020204" pitchFamily="34" charset="0"/>
                <a:cs typeface="Arial" panose="020B0604020202020204" pitchFamily="34" charset="0"/>
              </a:rPr>
              <a:t>	Credit Balance Letters: </a:t>
            </a:r>
            <a:r>
              <a:rPr lang="en-US" sz="5400" dirty="0">
                <a:solidFill>
                  <a:schemeClr val="tx1"/>
                </a:solidFill>
                <a:latin typeface="Arial" panose="020B0604020202020204" pitchFamily="34" charset="0"/>
                <a:cs typeface="Arial" panose="020B0604020202020204" pitchFamily="34" charset="0"/>
              </a:rPr>
              <a:t>Sent to all OEMs to establish official CAFE 	credit account balances</a:t>
            </a:r>
          </a:p>
          <a:p>
            <a:pPr lvl="1" indent="0" algn="l"/>
            <a:r>
              <a:rPr lang="en-US" sz="5200" b="1" dirty="0">
                <a:solidFill>
                  <a:schemeClr val="tx1"/>
                </a:solidFill>
                <a:latin typeface="Arial" panose="020B0604020202020204" pitchFamily="34" charset="0"/>
                <a:cs typeface="Arial" panose="020B0604020202020204" pitchFamily="34" charset="0"/>
              </a:rPr>
              <a:t>	Credit Shortfall Letters: </a:t>
            </a:r>
            <a:r>
              <a:rPr lang="en-US" sz="5200" dirty="0">
                <a:solidFill>
                  <a:schemeClr val="tx1"/>
                </a:solidFill>
                <a:latin typeface="Arial" panose="020B0604020202020204" pitchFamily="34" charset="0"/>
                <a:cs typeface="Arial" panose="020B0604020202020204" pitchFamily="34" charset="0"/>
              </a:rPr>
              <a:t>Sent to manufacturers who have a shortfall 	requiring a credit allocation plan or payments of civil penalties within 60 	days</a:t>
            </a:r>
          </a:p>
          <a:p>
            <a:pPr marL="914400" lvl="1" indent="-914400" algn="l">
              <a:buFont typeface="Arial" panose="020B0604020202020204" pitchFamily="34" charset="0"/>
              <a:buChar char="•"/>
            </a:pPr>
            <a:endParaRPr lang="en-US" sz="54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57653314"/>
      </p:ext>
    </p:extLst>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2099689" y="1256762"/>
            <a:ext cx="10775386"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9600" b="0">
                <a:solidFill>
                  <a:srgbClr val="0183BF"/>
                </a:solidFill>
                <a:latin typeface="Arial"/>
                <a:ea typeface="Arial"/>
                <a:cs typeface="Arial"/>
                <a:sym typeface="Arial"/>
              </a:defRPr>
            </a:lvl1pPr>
          </a:lstStyle>
          <a:p>
            <a:r>
              <a:rPr lang="en-US" dirty="0"/>
              <a:t>Credit Transactions</a:t>
            </a:r>
            <a:endParaRPr dirty="0"/>
          </a:p>
        </p:txBody>
      </p:sp>
      <p:sp>
        <p:nvSpPr>
          <p:cNvPr id="159" name="Line"/>
          <p:cNvSpPr/>
          <p:nvPr/>
        </p:nvSpPr>
        <p:spPr>
          <a:xfrm>
            <a:off x="2200560" y="3209073"/>
            <a:ext cx="18422020" cy="2"/>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sz="3200" dirty="0"/>
          </a:p>
        </p:txBody>
      </p:sp>
      <p:sp>
        <p:nvSpPr>
          <p:cNvPr id="162" name="#"/>
          <p:cNvSpPr txBox="1"/>
          <p:nvPr/>
        </p:nvSpPr>
        <p:spPr>
          <a:xfrm>
            <a:off x="23240397" y="301563"/>
            <a:ext cx="359073" cy="65659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sp>
        <p:nvSpPr>
          <p:cNvPr id="7" name="Content Placeholder 2">
            <a:extLst>
              <a:ext uri="{FF2B5EF4-FFF2-40B4-BE49-F238E27FC236}">
                <a16:creationId xmlns:a16="http://schemas.microsoft.com/office/drawing/2014/main" id="{C7C7B017-7437-4EB0-9506-12279E545604}"/>
              </a:ext>
            </a:extLst>
          </p:cNvPr>
          <p:cNvSpPr txBox="1">
            <a:spLocks/>
          </p:cNvSpPr>
          <p:nvPr/>
        </p:nvSpPr>
        <p:spPr>
          <a:xfrm>
            <a:off x="2813355" y="3209073"/>
            <a:ext cx="18757290" cy="10445086"/>
          </a:xfrm>
          <a:prstGeom prst="rect">
            <a:avLst/>
          </a:prstGeom>
          <a:ln w="12700">
            <a:miter lim="400000"/>
          </a:ln>
          <a:extLst>
            <a:ext uri="{C572A759-6A51-4108-AA02-DFA0A04FC94B}">
              <ma14:wrappingTextBoxFlag xmlns:ma14="http://schemas.microsoft.com/office/mac/drawingml/2011/main" xmlns="" val="1"/>
            </a:ext>
          </a:extLst>
        </p:spPr>
        <p:txBody>
          <a:bodyPr lIns="101600" tIns="101600" rIns="101600" bIns="101600" anchor="ctr">
            <a:normAutofit/>
          </a:bodyPr>
          <a:lstStyle>
            <a:lvl1pPr marL="0" marR="0" indent="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1pPr>
            <a:lvl2pPr marL="0" marR="0" indent="1143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2pPr>
            <a:lvl3pPr marL="0" marR="0" indent="2286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3pPr>
            <a:lvl4pPr marL="0" marR="0" indent="3429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4pPr>
            <a:lvl5pPr marL="0" marR="0" indent="4572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5pPr>
            <a:lvl6pPr marL="19050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6pPr>
            <a:lvl7pPr marL="22225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7pPr>
            <a:lvl8pPr marL="25400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8pPr>
            <a:lvl9pPr marL="28575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9pPr>
          </a:lstStyle>
          <a:p>
            <a:pPr marL="914400" lvl="1" indent="-914400" algn="l">
              <a:buFont typeface="Arial" panose="020B0604020202020204" pitchFamily="34" charset="0"/>
              <a:buChar char="•"/>
            </a:pPr>
            <a:r>
              <a:rPr lang="en-US" sz="4000" b="1" u="sng" dirty="0">
                <a:solidFill>
                  <a:schemeClr val="tx1"/>
                </a:solidFill>
                <a:latin typeface="Arial" panose="020B0604020202020204" pitchFamily="34" charset="0"/>
                <a:cs typeface="Arial" panose="020B0604020202020204" pitchFamily="34" charset="0"/>
              </a:rPr>
              <a:t>Carry-forward/-back</a:t>
            </a:r>
            <a:r>
              <a:rPr lang="en-US" sz="4000" b="1" dirty="0">
                <a:solidFill>
                  <a:schemeClr val="tx1"/>
                </a:solidFill>
                <a:latin typeface="Arial" panose="020B0604020202020204" pitchFamily="34" charset="0"/>
                <a:cs typeface="Arial" panose="020B0604020202020204" pitchFamily="34" charset="0"/>
              </a:rPr>
              <a:t>:</a:t>
            </a:r>
          </a:p>
          <a:p>
            <a:pPr marL="1828800" lvl="2" indent="-914400" algn="l">
              <a:buFont typeface="Arial" panose="020B0604020202020204" pitchFamily="34" charset="0"/>
              <a:buChar char="•"/>
            </a:pPr>
            <a:r>
              <a:rPr lang="en-US" sz="4000" dirty="0">
                <a:solidFill>
                  <a:schemeClr val="tx1"/>
                </a:solidFill>
                <a:latin typeface="Arial" panose="020B0604020202020204" pitchFamily="34" charset="0"/>
                <a:cs typeface="Arial" panose="020B0604020202020204" pitchFamily="34" charset="0"/>
              </a:rPr>
              <a:t>Credits carried forward/backward from MY within the same compliance category</a:t>
            </a:r>
          </a:p>
          <a:p>
            <a:pPr marL="1828800" lvl="2" indent="-914400" algn="l">
              <a:buFont typeface="Arial" panose="020B0604020202020204" pitchFamily="34" charset="0"/>
              <a:buChar char="•"/>
            </a:pPr>
            <a:r>
              <a:rPr lang="en-US" sz="4000" dirty="0">
                <a:solidFill>
                  <a:schemeClr val="tx1"/>
                </a:solidFill>
                <a:latin typeface="Arial" panose="020B0604020202020204" pitchFamily="34" charset="0"/>
                <a:cs typeface="Arial" panose="020B0604020202020204" pitchFamily="34" charset="0"/>
              </a:rPr>
              <a:t>Credits can be carried forward from 5 previous years or back from 3 future years</a:t>
            </a:r>
            <a:endParaRPr lang="en-US" sz="4000" b="1" u="sng" dirty="0">
              <a:solidFill>
                <a:schemeClr val="tx1"/>
              </a:solidFill>
              <a:latin typeface="Arial" panose="020B0604020202020204" pitchFamily="34" charset="0"/>
              <a:cs typeface="Arial" panose="020B0604020202020204" pitchFamily="34" charset="0"/>
            </a:endParaRPr>
          </a:p>
          <a:p>
            <a:pPr marL="914400" lvl="1" indent="-914400" algn="l">
              <a:buFont typeface="Arial" panose="020B0604020202020204" pitchFamily="34" charset="0"/>
              <a:buChar char="•"/>
            </a:pPr>
            <a:r>
              <a:rPr lang="en-US" sz="4000" b="1" u="sng" dirty="0">
                <a:solidFill>
                  <a:schemeClr val="tx1"/>
                </a:solidFill>
                <a:latin typeface="Arial" panose="020B0604020202020204" pitchFamily="34" charset="0"/>
                <a:cs typeface="Arial" panose="020B0604020202020204" pitchFamily="34" charset="0"/>
              </a:rPr>
              <a:t>Transfer</a:t>
            </a:r>
            <a:r>
              <a:rPr lang="en-US" sz="4000" b="1" dirty="0">
                <a:solidFill>
                  <a:schemeClr val="tx1"/>
                </a:solidFill>
                <a:latin typeface="Arial" panose="020B0604020202020204" pitchFamily="34" charset="0"/>
                <a:cs typeface="Arial" panose="020B0604020202020204" pitchFamily="34" charset="0"/>
              </a:rPr>
              <a:t>: </a:t>
            </a:r>
            <a:r>
              <a:rPr lang="en-US" sz="4000" dirty="0">
                <a:solidFill>
                  <a:schemeClr val="tx1"/>
                </a:solidFill>
                <a:latin typeface="Arial" panose="020B0604020202020204" pitchFamily="34" charset="0"/>
                <a:cs typeface="Arial" panose="020B0604020202020204" pitchFamily="34" charset="0"/>
              </a:rPr>
              <a:t>Credits transferred from other compliance fleets within the same manufacturer (i.e., Domestic passenger vehicles to light truck), using an adjustment factor </a:t>
            </a:r>
          </a:p>
          <a:p>
            <a:pPr marL="914400" lvl="1" indent="-914400" algn="l">
              <a:buFont typeface="Arial" panose="020B0604020202020204" pitchFamily="34" charset="0"/>
              <a:buChar char="•"/>
            </a:pPr>
            <a:r>
              <a:rPr lang="en-US" sz="4000" b="1" u="sng" dirty="0">
                <a:solidFill>
                  <a:schemeClr val="tx1"/>
                </a:solidFill>
                <a:latin typeface="Arial" panose="020B0604020202020204" pitchFamily="34" charset="0"/>
                <a:cs typeface="Arial" panose="020B0604020202020204" pitchFamily="34" charset="0"/>
              </a:rPr>
              <a:t>Trade</a:t>
            </a:r>
            <a:r>
              <a:rPr lang="en-US" sz="4000" b="1" dirty="0">
                <a:solidFill>
                  <a:schemeClr val="tx1"/>
                </a:solidFill>
                <a:latin typeface="Arial" panose="020B0604020202020204" pitchFamily="34" charset="0"/>
                <a:cs typeface="Arial" panose="020B0604020202020204" pitchFamily="34" charset="0"/>
              </a:rPr>
              <a:t>: </a:t>
            </a:r>
            <a:r>
              <a:rPr lang="en-US" sz="4000" dirty="0">
                <a:solidFill>
                  <a:schemeClr val="tx1"/>
                </a:solidFill>
                <a:latin typeface="Arial" panose="020B0604020202020204" pitchFamily="34" charset="0"/>
                <a:cs typeface="Arial" panose="020B0604020202020204" pitchFamily="34" charset="0"/>
              </a:rPr>
              <a:t>Credits can be acquired by trading with another manufacturer, also using an adjustment factor </a:t>
            </a:r>
          </a:p>
          <a:p>
            <a:pPr marL="914400" lvl="1" indent="-914400" algn="l">
              <a:buFont typeface="Arial" panose="020B0604020202020204" pitchFamily="34" charset="0"/>
              <a:buChar char="•"/>
            </a:pPr>
            <a:r>
              <a:rPr lang="en-US" sz="4000" b="1" u="sng" dirty="0">
                <a:solidFill>
                  <a:schemeClr val="tx1"/>
                </a:solidFill>
                <a:latin typeface="Arial" panose="020B0604020202020204" pitchFamily="34" charset="0"/>
                <a:cs typeface="Arial" panose="020B0604020202020204" pitchFamily="34" charset="0"/>
              </a:rPr>
              <a:t>Paying Civil Penalties</a:t>
            </a:r>
            <a:r>
              <a:rPr lang="en-US" sz="4000" b="1" dirty="0">
                <a:solidFill>
                  <a:schemeClr val="tx1"/>
                </a:solidFill>
                <a:latin typeface="Arial" panose="020B0604020202020204" pitchFamily="34" charset="0"/>
                <a:cs typeface="Arial" panose="020B0604020202020204" pitchFamily="34" charset="0"/>
              </a:rPr>
              <a:t>: </a:t>
            </a:r>
            <a:r>
              <a:rPr lang="en-US" sz="4000" dirty="0">
                <a:solidFill>
                  <a:schemeClr val="tx1"/>
                </a:solidFill>
                <a:latin typeface="Arial" panose="020B0604020202020204" pitchFamily="34" charset="0"/>
                <a:cs typeface="Arial" panose="020B0604020202020204" pitchFamily="34" charset="0"/>
              </a:rPr>
              <a:t>fine rate x each 0.1 mpg shortage x Fleet PRD Volume </a:t>
            </a:r>
          </a:p>
        </p:txBody>
      </p:sp>
      <p:sp>
        <p:nvSpPr>
          <p:cNvPr id="8" name="Optional Subheading">
            <a:extLst>
              <a:ext uri="{FF2B5EF4-FFF2-40B4-BE49-F238E27FC236}">
                <a16:creationId xmlns:a16="http://schemas.microsoft.com/office/drawing/2014/main" id="{F9B3993A-4252-4387-879B-40F7B23AD35E}"/>
              </a:ext>
            </a:extLst>
          </p:cNvPr>
          <p:cNvSpPr txBox="1"/>
          <p:nvPr/>
        </p:nvSpPr>
        <p:spPr>
          <a:xfrm>
            <a:off x="660374" y="3581465"/>
            <a:ext cx="23517656" cy="108747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6400" b="0" i="1">
                <a:solidFill>
                  <a:srgbClr val="0183BF"/>
                </a:solidFill>
                <a:latin typeface="Arial"/>
                <a:ea typeface="Arial"/>
                <a:cs typeface="Arial"/>
                <a:sym typeface="Arial"/>
              </a:defRPr>
            </a:lvl1pPr>
          </a:lstStyle>
          <a:p>
            <a:r>
              <a:rPr lang="en-US" dirty="0"/>
              <a:t>Credit Deficits can be Resolved Through the Following Methods:</a:t>
            </a:r>
            <a:endParaRPr dirty="0"/>
          </a:p>
        </p:txBody>
      </p:sp>
    </p:spTree>
    <p:extLst>
      <p:ext uri="{BB962C8B-B14F-4D97-AF65-F5344CB8AC3E}">
        <p14:creationId xmlns:p14="http://schemas.microsoft.com/office/powerpoint/2010/main" val="4292650743"/>
      </p:ext>
    </p:extLst>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2102093" y="518830"/>
            <a:ext cx="17208237" cy="157992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9600" b="0">
                <a:solidFill>
                  <a:srgbClr val="0183BF"/>
                </a:solidFill>
                <a:latin typeface="Arial"/>
                <a:ea typeface="Arial"/>
                <a:cs typeface="Arial"/>
                <a:sym typeface="Arial"/>
              </a:defRPr>
            </a:lvl1pPr>
          </a:lstStyle>
          <a:p>
            <a:r>
              <a:rPr lang="en-US" dirty="0"/>
              <a:t>Credit Transaction Calculations</a:t>
            </a:r>
            <a:endParaRPr dirty="0"/>
          </a:p>
        </p:txBody>
      </p:sp>
      <p:sp>
        <p:nvSpPr>
          <p:cNvPr id="159" name="Line"/>
          <p:cNvSpPr/>
          <p:nvPr/>
        </p:nvSpPr>
        <p:spPr>
          <a:xfrm>
            <a:off x="2200560" y="2471141"/>
            <a:ext cx="18422020" cy="2"/>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sz="3200" dirty="0"/>
          </a:p>
        </p:txBody>
      </p:sp>
      <p:sp>
        <p:nvSpPr>
          <p:cNvPr id="162" name="#"/>
          <p:cNvSpPr txBox="1"/>
          <p:nvPr/>
        </p:nvSpPr>
        <p:spPr>
          <a:xfrm>
            <a:off x="23240397" y="301563"/>
            <a:ext cx="359073" cy="65659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sp>
        <p:nvSpPr>
          <p:cNvPr id="9" name="Content Placeholder 2">
            <a:extLst>
              <a:ext uri="{FF2B5EF4-FFF2-40B4-BE49-F238E27FC236}">
                <a16:creationId xmlns:a16="http://schemas.microsoft.com/office/drawing/2014/main" id="{BE8D3C6B-58EB-4A51-AFE3-B26ADF2D89D9}"/>
              </a:ext>
            </a:extLst>
          </p:cNvPr>
          <p:cNvSpPr txBox="1">
            <a:spLocks/>
          </p:cNvSpPr>
          <p:nvPr/>
        </p:nvSpPr>
        <p:spPr>
          <a:xfrm>
            <a:off x="552451" y="3276842"/>
            <a:ext cx="10039350" cy="9948976"/>
          </a:xfrm>
          <a:prstGeom prst="rect">
            <a:avLst/>
          </a:prstGeom>
          <a:ln w="12700">
            <a:miter lim="400000"/>
          </a:ln>
          <a:extLst>
            <a:ext uri="{C572A759-6A51-4108-AA02-DFA0A04FC94B}">
              <ma14:wrappingTextBoxFlag xmlns:ma14="http://schemas.microsoft.com/office/mac/drawingml/2011/main" xmlns="" val="1"/>
            </a:ext>
          </a:extLst>
        </p:spPr>
        <p:txBody>
          <a:bodyPr lIns="101600" tIns="101600" rIns="101600" bIns="101600" anchor="t">
            <a:normAutofit fontScale="85000" lnSpcReduction="20000"/>
          </a:bodyPr>
          <a:lstStyle>
            <a:lvl1pPr marL="0" marR="0" indent="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1pPr>
            <a:lvl2pPr marL="0" marR="0" indent="1143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2pPr>
            <a:lvl3pPr marL="0" marR="0" indent="2286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3pPr>
            <a:lvl4pPr marL="0" marR="0" indent="3429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4pPr>
            <a:lvl5pPr marL="0" marR="0" indent="457200" algn="ctr" defTabSz="412750" latinLnBrk="0">
              <a:lnSpc>
                <a:spcPct val="100000"/>
              </a:lnSpc>
              <a:spcBef>
                <a:spcPts val="0"/>
              </a:spcBef>
              <a:spcAft>
                <a:spcPts val="0"/>
              </a:spcAft>
              <a:buClrTx/>
              <a:buSzTx/>
              <a:buFontTx/>
              <a:buNone/>
              <a:tabLst/>
              <a:defRPr sz="2700" b="0" i="0" u="none" strike="noStrike" cap="none" spc="0" baseline="0">
                <a:ln>
                  <a:noFill/>
                </a:ln>
                <a:solidFill>
                  <a:srgbClr val="000000"/>
                </a:solidFill>
                <a:uFillTx/>
                <a:latin typeface="Helvetica Neue"/>
                <a:ea typeface="Helvetica Neue"/>
                <a:cs typeface="Helvetica Neue"/>
                <a:sym typeface="Helvetica Neue"/>
              </a:defRPr>
            </a:lvl5pPr>
            <a:lvl6pPr marL="19050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6pPr>
            <a:lvl7pPr marL="22225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7pPr>
            <a:lvl8pPr marL="25400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8pPr>
            <a:lvl9pPr marL="2857500" marR="0" indent="-317500" algn="l" defTabSz="412750" latinLnBrk="0">
              <a:lnSpc>
                <a:spcPct val="100000"/>
              </a:lnSpc>
              <a:spcBef>
                <a:spcPts val="2950"/>
              </a:spcBef>
              <a:spcAft>
                <a:spcPts val="0"/>
              </a:spcAft>
              <a:buClrTx/>
              <a:buSzPct val="125000"/>
              <a:buFontTx/>
              <a:buChar char="•"/>
              <a:tabLst/>
              <a:defRPr sz="2600" b="0" i="0" u="none" strike="noStrike" cap="none" spc="0" baseline="0">
                <a:ln>
                  <a:noFill/>
                </a:ln>
                <a:solidFill>
                  <a:srgbClr val="000000"/>
                </a:solidFill>
                <a:uFillTx/>
                <a:latin typeface="Helvetica Neue"/>
                <a:ea typeface="Helvetica Neue"/>
                <a:cs typeface="Helvetica Neue"/>
                <a:sym typeface="Helvetica Neue"/>
              </a:defRPr>
            </a:lvl9pPr>
          </a:lstStyle>
          <a:p>
            <a:pPr marL="914400" indent="-914400" algn="l">
              <a:buFont typeface="Arial" panose="020B0604020202020204" pitchFamily="34" charset="0"/>
              <a:buChar char="•"/>
            </a:pPr>
            <a:r>
              <a:rPr lang="en-US" sz="5400" dirty="0">
                <a:solidFill>
                  <a:schemeClr val="tx1"/>
                </a:solidFill>
                <a:latin typeface="Arial" panose="020B0604020202020204" pitchFamily="34" charset="0"/>
                <a:cs typeface="Arial" panose="020B0604020202020204" pitchFamily="34" charset="0"/>
              </a:rPr>
              <a:t>A credit is earned for every 1/10 mpg above or below the standard for every vehicle the manufacturer produces in a compliance fleet.</a:t>
            </a:r>
          </a:p>
          <a:p>
            <a:pPr marL="914400" indent="-914400" algn="l">
              <a:buFont typeface="Arial" panose="020B0604020202020204" pitchFamily="34" charset="0"/>
              <a:buChar char="•"/>
            </a:pPr>
            <a:r>
              <a:rPr lang="en-US" sz="5400" dirty="0">
                <a:solidFill>
                  <a:schemeClr val="tx1"/>
                </a:solidFill>
                <a:latin typeface="Arial" panose="020B0604020202020204" pitchFamily="34" charset="0"/>
                <a:cs typeface="Arial" panose="020B0604020202020204" pitchFamily="34" charset="0"/>
              </a:rPr>
              <a:t>Adjustment Factor: traded or transferred credits must be adjusted to preserve fuel savings. Adjustment factor is the factor used to adjust the value of a traded or transferred credit for compliance purposes to ensure that the compliance value of the credit when used reflects the total volume of oil saved when the credit was earned. (See 49 CFR 536)</a:t>
            </a:r>
          </a:p>
        </p:txBody>
      </p:sp>
      <p:pic>
        <p:nvPicPr>
          <p:cNvPr id="10" name="Picture 9">
            <a:extLst>
              <a:ext uri="{FF2B5EF4-FFF2-40B4-BE49-F238E27FC236}">
                <a16:creationId xmlns:a16="http://schemas.microsoft.com/office/drawing/2014/main" id="{4DDE45A9-E35C-4481-A9B9-AF7A1BB39E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41742" y="4252547"/>
            <a:ext cx="5143764" cy="1270066"/>
          </a:xfrm>
          <a:prstGeom prst="rect">
            <a:avLst/>
          </a:prstGeom>
        </p:spPr>
      </p:pic>
      <p:pic>
        <p:nvPicPr>
          <p:cNvPr id="11" name="Picture 10">
            <a:extLst>
              <a:ext uri="{FF2B5EF4-FFF2-40B4-BE49-F238E27FC236}">
                <a16:creationId xmlns:a16="http://schemas.microsoft.com/office/drawing/2014/main" id="{0319F42F-4819-43DA-BFDA-2CD32E553C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7594" y="6498317"/>
            <a:ext cx="12632060" cy="5866650"/>
          </a:xfrm>
          <a:prstGeom prst="rect">
            <a:avLst/>
          </a:prstGeom>
        </p:spPr>
      </p:pic>
      <p:sp>
        <p:nvSpPr>
          <p:cNvPr id="12" name="TextBox 11">
            <a:extLst>
              <a:ext uri="{FF2B5EF4-FFF2-40B4-BE49-F238E27FC236}">
                <a16:creationId xmlns:a16="http://schemas.microsoft.com/office/drawing/2014/main" id="{35879572-CF8B-4105-B883-AD9305F28015}"/>
              </a:ext>
            </a:extLst>
          </p:cNvPr>
          <p:cNvSpPr txBox="1"/>
          <p:nvPr/>
        </p:nvSpPr>
        <p:spPr>
          <a:xfrm>
            <a:off x="13043335" y="2900179"/>
            <a:ext cx="9123010" cy="830997"/>
          </a:xfrm>
          <a:prstGeom prst="rect">
            <a:avLst/>
          </a:prstGeom>
          <a:noFill/>
        </p:spPr>
        <p:txBody>
          <a:bodyPr wrap="none" rtlCol="0">
            <a:spAutoFit/>
          </a:bodyPr>
          <a:lstStyle/>
          <a:p>
            <a:r>
              <a:rPr lang="en-US" sz="4800" u="sng" dirty="0">
                <a:latin typeface="Arial" panose="020B0604020202020204" pitchFamily="34" charset="0"/>
                <a:cs typeface="Arial" panose="020B0604020202020204" pitchFamily="34" charset="0"/>
              </a:rPr>
              <a:t>Adjustment Factor Calculation</a:t>
            </a:r>
          </a:p>
        </p:txBody>
      </p:sp>
    </p:spTree>
    <p:extLst>
      <p:ext uri="{BB962C8B-B14F-4D97-AF65-F5344CB8AC3E}">
        <p14:creationId xmlns:p14="http://schemas.microsoft.com/office/powerpoint/2010/main" val="3511294467"/>
      </p:ext>
    </p:extLst>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77" y="-1"/>
            <a:ext cx="24441778" cy="13716002"/>
          </a:xfrm>
          <a:prstGeom prst="rect">
            <a:avLst/>
          </a:prstGeom>
        </p:spPr>
      </p:pic>
      <p:sp>
        <p:nvSpPr>
          <p:cNvPr id="146" name="Rectangle"/>
          <p:cNvSpPr/>
          <p:nvPr/>
        </p:nvSpPr>
        <p:spPr>
          <a:xfrm>
            <a:off x="-57778" y="0"/>
            <a:ext cx="10754132" cy="13716000"/>
          </a:xfrm>
          <a:prstGeom prst="rect">
            <a:avLst/>
          </a:prstGeom>
          <a:gradFill>
            <a:gsLst>
              <a:gs pos="0">
                <a:srgbClr val="0083BF">
                  <a:alpha val="74445"/>
                </a:srgbClr>
              </a:gs>
              <a:gs pos="49964">
                <a:srgbClr val="006292">
                  <a:alpha val="74445"/>
                </a:srgbClr>
              </a:gs>
              <a:gs pos="100000">
                <a:srgbClr val="004065">
                  <a:alpha val="74445"/>
                </a:srgbClr>
              </a:gs>
            </a:gsLst>
            <a:lin ang="540000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200" dirty="0"/>
          </a:p>
        </p:txBody>
      </p:sp>
      <p:sp>
        <p:nvSpPr>
          <p:cNvPr id="147" name="SECTION TITLE"/>
          <p:cNvSpPr txBox="1"/>
          <p:nvPr/>
        </p:nvSpPr>
        <p:spPr>
          <a:xfrm>
            <a:off x="1463546" y="5329376"/>
            <a:ext cx="8819724" cy="3057247"/>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9600" b="0">
                <a:solidFill>
                  <a:srgbClr val="FFFFFF"/>
                </a:solidFill>
                <a:latin typeface="Arial"/>
                <a:ea typeface="Arial"/>
                <a:cs typeface="Arial"/>
                <a:sym typeface="Arial"/>
              </a:defRPr>
            </a:lvl1pPr>
          </a:lstStyle>
          <a:p>
            <a:r>
              <a:rPr lang="en-US" dirty="0"/>
              <a:t>Limitations on Use of Credits</a:t>
            </a:r>
            <a:endParaRPr dirty="0"/>
          </a:p>
        </p:txBody>
      </p:sp>
      <p:sp>
        <p:nvSpPr>
          <p:cNvPr id="8" name="Rectangle 3">
            <a:extLst>
              <a:ext uri="{FF2B5EF4-FFF2-40B4-BE49-F238E27FC236}">
                <a16:creationId xmlns:a16="http://schemas.microsoft.com/office/drawing/2014/main" id="{AFEF7373-B515-4EB4-A4A8-9BB296899070}"/>
              </a:ext>
            </a:extLst>
          </p:cNvPr>
          <p:cNvSpPr txBox="1">
            <a:spLocks noChangeArrowheads="1"/>
          </p:cNvSpPr>
          <p:nvPr/>
        </p:nvSpPr>
        <p:spPr>
          <a:xfrm>
            <a:off x="11804594" y="482598"/>
            <a:ext cx="12041580" cy="12750800"/>
          </a:xfrm>
          <a:prstGeom prst="rect">
            <a:avLst/>
          </a:prstGeom>
          <a:solidFill>
            <a:srgbClr val="FFFFFF">
              <a:alpha val="87059"/>
            </a:srgbClr>
          </a:solidFill>
        </p:spPr>
        <p:txBody>
          <a:bodyPr vert="horz" lIns="182880" tIns="91440" rIns="182880" bIns="91440" rtlCol="0" anchor="ctr">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0" indent="-365760" defTabSz="1828800">
              <a:spcBef>
                <a:spcPts val="2800"/>
              </a:spcBef>
              <a:buClrTx/>
              <a:defRPr/>
            </a:pPr>
            <a:r>
              <a:rPr lang="en-US" sz="4800" b="0" dirty="0">
                <a:solidFill>
                  <a:schemeClr val="tx1"/>
                </a:solidFill>
                <a:latin typeface="Arial" panose="020B0604020202020204" pitchFamily="34" charset="0"/>
                <a:cs typeface="Arial" panose="020B0604020202020204" pitchFamily="34" charset="0"/>
              </a:rPr>
              <a:t>Minimum standard for domestic PC compliance category (49 U.S.C. § 32902 (b)(4)) </a:t>
            </a:r>
          </a:p>
          <a:p>
            <a:pPr marL="914400" lvl="1" indent="-365760" defTabSz="1828800">
              <a:spcBef>
                <a:spcPts val="400"/>
              </a:spcBef>
              <a:spcAft>
                <a:spcPts val="800"/>
              </a:spcAft>
              <a:buClrTx/>
              <a:defRPr/>
            </a:pPr>
            <a:r>
              <a:rPr lang="en-US" sz="4000" b="0" dirty="0">
                <a:solidFill>
                  <a:schemeClr val="tx1"/>
                </a:solidFill>
                <a:latin typeface="Arial" panose="020B0604020202020204" pitchFamily="34" charset="0"/>
                <a:cs typeface="Arial" panose="020B0604020202020204" pitchFamily="34" charset="0"/>
              </a:rPr>
              <a:t>Manufacturers who fail to meet the minimum standard may carry forward or backwards within their domestic PC fleet, but otherwise must settle their shortfall through civil penalties</a:t>
            </a:r>
          </a:p>
          <a:p>
            <a:pPr marL="914400" lvl="1" indent="-365760" defTabSz="1828800">
              <a:spcBef>
                <a:spcPts val="400"/>
              </a:spcBef>
              <a:spcAft>
                <a:spcPts val="800"/>
              </a:spcAft>
              <a:buClrTx/>
              <a:defRPr/>
            </a:pPr>
            <a:r>
              <a:rPr lang="en-US" sz="4000" b="0" dirty="0">
                <a:solidFill>
                  <a:schemeClr val="tx1"/>
                </a:solidFill>
                <a:latin typeface="Arial" panose="020B0604020202020204" pitchFamily="34" charset="0"/>
                <a:cs typeface="Arial" panose="020B0604020202020204" pitchFamily="34" charset="0"/>
              </a:rPr>
              <a:t>Can’t trade or transfer credits from other fleets</a:t>
            </a:r>
          </a:p>
          <a:p>
            <a:pPr marL="457200" indent="-365760" defTabSz="1828800">
              <a:spcBef>
                <a:spcPts val="2800"/>
              </a:spcBef>
              <a:buClrTx/>
              <a:defRPr/>
            </a:pPr>
            <a:r>
              <a:rPr lang="en-US" sz="4800" b="0" dirty="0">
                <a:solidFill>
                  <a:schemeClr val="tx1"/>
                </a:solidFill>
                <a:latin typeface="Arial" panose="020B0604020202020204" pitchFamily="34" charset="0"/>
                <a:cs typeface="Arial" panose="020B0604020202020204" pitchFamily="34" charset="0"/>
              </a:rPr>
              <a:t>Credit transfer limitations (49 U.S.C. § 32903 (g)(3)) </a:t>
            </a:r>
          </a:p>
          <a:p>
            <a:pPr marL="914400" lvl="1" indent="-365760" defTabSz="1828800">
              <a:spcBef>
                <a:spcPts val="400"/>
              </a:spcBef>
              <a:spcAft>
                <a:spcPts val="800"/>
              </a:spcAft>
              <a:buClrTx/>
              <a:defRPr/>
            </a:pPr>
            <a:r>
              <a:rPr lang="en-US" sz="4000" b="0" dirty="0">
                <a:solidFill>
                  <a:schemeClr val="tx1"/>
                </a:solidFill>
                <a:latin typeface="Arial" panose="020B0604020202020204" pitchFamily="34" charset="0"/>
                <a:cs typeface="Arial" panose="020B0604020202020204" pitchFamily="34" charset="0"/>
              </a:rPr>
              <a:t>MY 2011 -  2013, 1.0 mpg; MY 2014 - 2017, 1.5 mpg; MY 2018 and thereafter, 2.0 mpg</a:t>
            </a:r>
          </a:p>
          <a:p>
            <a:pPr marL="914400" lvl="1" indent="-365760" defTabSz="1828800">
              <a:spcBef>
                <a:spcPts val="400"/>
              </a:spcBef>
              <a:spcAft>
                <a:spcPts val="800"/>
              </a:spcAft>
              <a:buClrTx/>
              <a:defRPr/>
            </a:pPr>
            <a:r>
              <a:rPr lang="en-US" sz="4000" b="0" dirty="0">
                <a:solidFill>
                  <a:schemeClr val="tx1"/>
                </a:solidFill>
                <a:latin typeface="Arial" panose="020B0604020202020204" pitchFamily="34" charset="0"/>
                <a:cs typeface="Arial" panose="020B0604020202020204" pitchFamily="34" charset="0"/>
              </a:rPr>
              <a:t>Applies to transferring credits from all fleets</a:t>
            </a:r>
          </a:p>
          <a:p>
            <a:pPr marL="457200" indent="-365760" defTabSz="1828800">
              <a:spcBef>
                <a:spcPts val="2800"/>
              </a:spcBef>
              <a:buClrTx/>
              <a:defRPr/>
            </a:pPr>
            <a:r>
              <a:rPr lang="en-US" sz="4400" b="0" dirty="0">
                <a:solidFill>
                  <a:schemeClr val="tx1"/>
                </a:solidFill>
                <a:latin typeface="Arial" panose="020B0604020202020204" pitchFamily="34" charset="0"/>
                <a:cs typeface="Arial" panose="020B0604020202020204" pitchFamily="34" charset="0"/>
              </a:rPr>
              <a:t>Credit banking</a:t>
            </a:r>
          </a:p>
          <a:p>
            <a:pPr marL="914400" lvl="1" indent="-365760" defTabSz="1828800">
              <a:spcBef>
                <a:spcPts val="400"/>
              </a:spcBef>
              <a:spcAft>
                <a:spcPts val="800"/>
              </a:spcAft>
              <a:buClrTx/>
              <a:defRPr/>
            </a:pPr>
            <a:r>
              <a:rPr lang="en-US" sz="4000" b="0" dirty="0">
                <a:solidFill>
                  <a:schemeClr val="tx1"/>
                </a:solidFill>
                <a:latin typeface="Arial" panose="020B0604020202020204" pitchFamily="34" charset="0"/>
                <a:cs typeface="Arial" panose="020B0604020202020204" pitchFamily="34" charset="0"/>
              </a:rPr>
              <a:t>Credit banking is not allowed with credits earned in a different compliance fleet</a:t>
            </a:r>
          </a:p>
        </p:txBody>
      </p:sp>
    </p:spTree>
    <p:extLst>
      <p:ext uri="{BB962C8B-B14F-4D97-AF65-F5344CB8AC3E}">
        <p14:creationId xmlns:p14="http://schemas.microsoft.com/office/powerpoint/2010/main" val="692388580"/>
      </p:ext>
    </p:extLst>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2127196" y="1256764"/>
            <a:ext cx="18495384" cy="1579920"/>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9600" b="0">
                <a:solidFill>
                  <a:srgbClr val="0183BF"/>
                </a:solidFill>
                <a:latin typeface="Arial"/>
                <a:ea typeface="Arial"/>
                <a:cs typeface="Arial"/>
                <a:sym typeface="Arial"/>
              </a:defRPr>
            </a:lvl1pPr>
          </a:lstStyle>
          <a:p>
            <a:r>
              <a:rPr lang="en-US" dirty="0"/>
              <a:t>Approval of Credit Transactions</a:t>
            </a:r>
            <a:endParaRPr dirty="0"/>
          </a:p>
        </p:txBody>
      </p:sp>
      <p:sp>
        <p:nvSpPr>
          <p:cNvPr id="159" name="Line"/>
          <p:cNvSpPr/>
          <p:nvPr/>
        </p:nvSpPr>
        <p:spPr>
          <a:xfrm>
            <a:off x="2200560" y="3209073"/>
            <a:ext cx="18422020" cy="2"/>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sz="3200" dirty="0"/>
          </a:p>
        </p:txBody>
      </p:sp>
      <p:sp>
        <p:nvSpPr>
          <p:cNvPr id="162" name="#"/>
          <p:cNvSpPr txBox="1"/>
          <p:nvPr/>
        </p:nvSpPr>
        <p:spPr>
          <a:xfrm>
            <a:off x="23240397" y="301563"/>
            <a:ext cx="359073" cy="656590"/>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sp>
        <p:nvSpPr>
          <p:cNvPr id="8" name="Content Placeholder 2">
            <a:extLst>
              <a:ext uri="{FF2B5EF4-FFF2-40B4-BE49-F238E27FC236}">
                <a16:creationId xmlns:a16="http://schemas.microsoft.com/office/drawing/2014/main" id="{10FF44DA-82F6-4862-8089-9C29BA68F07D}"/>
              </a:ext>
            </a:extLst>
          </p:cNvPr>
          <p:cNvSpPr txBox="1">
            <a:spLocks/>
          </p:cNvSpPr>
          <p:nvPr/>
        </p:nvSpPr>
        <p:spPr>
          <a:xfrm>
            <a:off x="2286001" y="4114800"/>
            <a:ext cx="19745742" cy="8077200"/>
          </a:xfrm>
          <a:prstGeom prst="rect">
            <a:avLst/>
          </a:prstGeom>
        </p:spPr>
        <p:txBody>
          <a:bodyPr vert="horz" lIns="182880" tIns="91440" rIns="182880" bIns="9144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0" indent="-365760" defTabSz="1828800">
              <a:spcBef>
                <a:spcPts val="2800"/>
              </a:spcBef>
              <a:buClrTx/>
              <a:defRPr/>
            </a:pPr>
            <a:r>
              <a:rPr lang="en-US" sz="4400" b="0" dirty="0">
                <a:solidFill>
                  <a:schemeClr val="tx1"/>
                </a:solidFill>
                <a:latin typeface="Arial" panose="020B0604020202020204" pitchFamily="34" charset="0"/>
                <a:cs typeface="Arial" panose="020B0604020202020204" pitchFamily="34" charset="0"/>
              </a:rPr>
              <a:t>As part of NHTSA’s database; NHTSA keeps track of each manufacturer’s credit balance</a:t>
            </a:r>
          </a:p>
          <a:p>
            <a:pPr marL="457200" indent="-365760" defTabSz="1828800">
              <a:spcBef>
                <a:spcPts val="2800"/>
              </a:spcBef>
              <a:buClrTx/>
              <a:defRPr/>
            </a:pPr>
            <a:r>
              <a:rPr lang="en-US" sz="4400" b="0" dirty="0">
                <a:solidFill>
                  <a:schemeClr val="tx1"/>
                </a:solidFill>
                <a:latin typeface="Arial" panose="020B0604020202020204" pitchFamily="34" charset="0"/>
                <a:cs typeface="Arial" panose="020B0604020202020204" pitchFamily="34" charset="0"/>
              </a:rPr>
              <a:t>If a manufacturer wishes to trade or transfer credits, they request a credit transaction from OVSC (Office of Vehicle Safety Compliance)</a:t>
            </a:r>
          </a:p>
          <a:p>
            <a:pPr marL="914400" lvl="1" indent="-365760" defTabSz="1828800">
              <a:spcBef>
                <a:spcPts val="400"/>
              </a:spcBef>
              <a:spcAft>
                <a:spcPts val="800"/>
              </a:spcAft>
              <a:buClrTx/>
              <a:defRPr/>
            </a:pPr>
            <a:r>
              <a:rPr lang="en-US" sz="4000" b="0" dirty="0">
                <a:solidFill>
                  <a:schemeClr val="tx1"/>
                </a:solidFill>
                <a:latin typeface="Arial" panose="020B0604020202020204" pitchFamily="34" charset="0"/>
                <a:cs typeface="Arial" panose="020B0604020202020204" pitchFamily="34" charset="0"/>
              </a:rPr>
              <a:t>A template is available on the PIC site for creating a credit transaction request</a:t>
            </a:r>
          </a:p>
          <a:p>
            <a:pPr marL="914400" lvl="1" indent="-365760" defTabSz="1828800">
              <a:spcBef>
                <a:spcPts val="400"/>
              </a:spcBef>
              <a:spcAft>
                <a:spcPts val="800"/>
              </a:spcAft>
              <a:buClrTx/>
              <a:defRPr/>
            </a:pPr>
            <a:r>
              <a:rPr lang="en-US" sz="4000" b="0" dirty="0">
                <a:solidFill>
                  <a:schemeClr val="tx1"/>
                </a:solidFill>
                <a:latin typeface="Arial" panose="020B0604020202020204" pitchFamily="34" charset="0"/>
                <a:cs typeface="Arial" panose="020B0604020202020204" pitchFamily="34" charset="0"/>
              </a:rPr>
              <a:t>Template will be required beginning in September 2022</a:t>
            </a:r>
          </a:p>
          <a:p>
            <a:pPr marL="457200" indent="-365760" defTabSz="1828800">
              <a:spcBef>
                <a:spcPts val="2800"/>
              </a:spcBef>
              <a:buClrTx/>
              <a:defRPr/>
            </a:pPr>
            <a:r>
              <a:rPr lang="en-US" sz="4400" b="0" dirty="0">
                <a:solidFill>
                  <a:schemeClr val="tx1"/>
                </a:solidFill>
                <a:latin typeface="Arial" panose="020B0604020202020204" pitchFamily="34" charset="0"/>
                <a:cs typeface="Arial" panose="020B0604020202020204" pitchFamily="34" charset="0"/>
              </a:rPr>
              <a:t>Credit transaction requests are received and reviewed</a:t>
            </a:r>
          </a:p>
          <a:p>
            <a:pPr marL="914400" lvl="1" indent="-365760" defTabSz="1828800">
              <a:spcBef>
                <a:spcPts val="400"/>
              </a:spcBef>
              <a:spcAft>
                <a:spcPts val="800"/>
              </a:spcAft>
              <a:buClrTx/>
              <a:defRPr/>
            </a:pPr>
            <a:r>
              <a:rPr lang="en-US" sz="4000" b="0" dirty="0">
                <a:solidFill>
                  <a:schemeClr val="tx1"/>
                </a:solidFill>
                <a:latin typeface="Arial" panose="020B0604020202020204" pitchFamily="34" charset="0"/>
                <a:cs typeface="Arial" panose="020B0604020202020204" pitchFamily="34" charset="0"/>
              </a:rPr>
              <a:t>NHTSA checks that credits are available</a:t>
            </a:r>
          </a:p>
          <a:p>
            <a:pPr marL="914400" lvl="1" indent="-365760" defTabSz="1828800">
              <a:spcBef>
                <a:spcPts val="400"/>
              </a:spcBef>
              <a:spcAft>
                <a:spcPts val="800"/>
              </a:spcAft>
              <a:buClrTx/>
              <a:defRPr/>
            </a:pPr>
            <a:r>
              <a:rPr lang="en-US" sz="4000" b="0" dirty="0">
                <a:solidFill>
                  <a:schemeClr val="tx1"/>
                </a:solidFill>
                <a:latin typeface="Arial" panose="020B0604020202020204" pitchFamily="34" charset="0"/>
                <a:cs typeface="Arial" panose="020B0604020202020204" pitchFamily="34" charset="0"/>
              </a:rPr>
              <a:t>NHTSA checks that adjustment factor and calculations are correct</a:t>
            </a:r>
          </a:p>
          <a:p>
            <a:pPr marL="457200" indent="-365760" defTabSz="1828800">
              <a:spcBef>
                <a:spcPts val="2800"/>
              </a:spcBef>
              <a:buClrTx/>
              <a:defRPr/>
            </a:pPr>
            <a:r>
              <a:rPr lang="en-US" sz="4400" b="0" dirty="0">
                <a:solidFill>
                  <a:schemeClr val="tx1"/>
                </a:solidFill>
                <a:latin typeface="Arial" panose="020B0604020202020204" pitchFamily="34" charset="0"/>
                <a:cs typeface="Arial" panose="020B0604020202020204" pitchFamily="34" charset="0"/>
              </a:rPr>
              <a:t>After credit transactions are approved, they are uploaded into the database</a:t>
            </a:r>
          </a:p>
        </p:txBody>
      </p:sp>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146" name="Rectangle"/>
          <p:cNvSpPr/>
          <p:nvPr/>
        </p:nvSpPr>
        <p:spPr>
          <a:xfrm>
            <a:off x="1" y="2"/>
            <a:ext cx="11477362" cy="13716000"/>
          </a:xfrm>
          <a:prstGeom prst="rect">
            <a:avLst/>
          </a:prstGeom>
          <a:gradFill>
            <a:gsLst>
              <a:gs pos="0">
                <a:srgbClr val="0083BF">
                  <a:alpha val="74445"/>
                </a:srgbClr>
              </a:gs>
              <a:gs pos="49964">
                <a:srgbClr val="006292">
                  <a:alpha val="74445"/>
                </a:srgbClr>
              </a:gs>
              <a:gs pos="100000">
                <a:srgbClr val="004065">
                  <a:alpha val="74445"/>
                </a:srgbClr>
              </a:gs>
            </a:gsLst>
            <a:lin ang="540000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200" dirty="0"/>
          </a:p>
        </p:txBody>
      </p:sp>
      <p:sp>
        <p:nvSpPr>
          <p:cNvPr id="147" name="SECTION TITLE"/>
          <p:cNvSpPr txBox="1"/>
          <p:nvPr/>
        </p:nvSpPr>
        <p:spPr>
          <a:xfrm>
            <a:off x="874760" y="1614128"/>
            <a:ext cx="9727840" cy="3057247"/>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9600" b="0">
                <a:solidFill>
                  <a:srgbClr val="FFFFFF"/>
                </a:solidFill>
                <a:latin typeface="Arial"/>
                <a:ea typeface="Arial"/>
                <a:cs typeface="Arial"/>
                <a:sym typeface="Arial"/>
              </a:defRPr>
            </a:lvl1pPr>
          </a:lstStyle>
          <a:p>
            <a:pPr algn="ctr"/>
            <a:r>
              <a:rPr lang="en-US" dirty="0"/>
              <a:t>AC, Off-Cycle (OC) Incentives</a:t>
            </a:r>
            <a:endParaRPr dirty="0"/>
          </a:p>
        </p:txBody>
      </p:sp>
      <p:sp>
        <p:nvSpPr>
          <p:cNvPr id="148" name="Rectangle"/>
          <p:cNvSpPr/>
          <p:nvPr/>
        </p:nvSpPr>
        <p:spPr>
          <a:xfrm>
            <a:off x="4840896" y="5222614"/>
            <a:ext cx="1680012" cy="265688"/>
          </a:xfrm>
          <a:prstGeom prst="rect">
            <a:avLst/>
          </a:prstGeom>
          <a:solidFill>
            <a:srgbClr val="D5D5D5"/>
          </a:solidFill>
          <a:ln w="12700">
            <a:miter lim="400000"/>
          </a:ln>
        </p:spPr>
        <p:txBody>
          <a:bodyPr lIns="0" tIns="0" rIns="0" bIns="0" anchor="ctr"/>
          <a:lstStyle/>
          <a:p>
            <a:pPr>
              <a:defRPr sz="3200" b="0">
                <a:solidFill>
                  <a:srgbClr val="D5D5D5"/>
                </a:solidFill>
                <a:latin typeface="+mn-lt"/>
                <a:ea typeface="+mn-ea"/>
                <a:cs typeface="+mn-cs"/>
                <a:sym typeface="Helvetica Neue Medium"/>
              </a:defRPr>
            </a:pPr>
            <a:endParaRPr sz="3200" dirty="0"/>
          </a:p>
        </p:txBody>
      </p:sp>
      <p:sp>
        <p:nvSpPr>
          <p:cNvPr id="149" name="Brief description of section"/>
          <p:cNvSpPr txBox="1"/>
          <p:nvPr/>
        </p:nvSpPr>
        <p:spPr>
          <a:xfrm>
            <a:off x="1089540" y="6039542"/>
            <a:ext cx="9298280" cy="4042132"/>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5800" b="0" i="1">
                <a:solidFill>
                  <a:srgbClr val="FFFFFF"/>
                </a:solidFill>
                <a:latin typeface="Arial"/>
                <a:ea typeface="Arial"/>
                <a:cs typeface="Arial"/>
                <a:sym typeface="Arial"/>
              </a:defRPr>
            </a:lvl1pPr>
          </a:lstStyle>
          <a:p>
            <a:pPr algn="ctr"/>
            <a:r>
              <a:rPr lang="en-US" sz="6400" dirty="0">
                <a:solidFill>
                  <a:schemeClr val="bg1"/>
                </a:solidFill>
                <a:latin typeface="Arial" panose="020B0604020202020204" pitchFamily="34" charset="0"/>
                <a:cs typeface="Arial" panose="020B0604020202020204" pitchFamily="34" charset="0"/>
              </a:rPr>
              <a:t>OEMs can gain benefits for technologies whose benefits are not shown in the standard 2-cycle test</a:t>
            </a:r>
          </a:p>
        </p:txBody>
      </p:sp>
      <p:sp>
        <p:nvSpPr>
          <p:cNvPr id="7" name="Content Placeholder 2">
            <a:extLst>
              <a:ext uri="{FF2B5EF4-FFF2-40B4-BE49-F238E27FC236}">
                <a16:creationId xmlns:a16="http://schemas.microsoft.com/office/drawing/2014/main" id="{CB0D824A-0385-4D7D-9325-6FF2076A2086}"/>
              </a:ext>
            </a:extLst>
          </p:cNvPr>
          <p:cNvSpPr txBox="1">
            <a:spLocks/>
          </p:cNvSpPr>
          <p:nvPr/>
        </p:nvSpPr>
        <p:spPr>
          <a:xfrm>
            <a:off x="11736795" y="1552346"/>
            <a:ext cx="12346666" cy="10120852"/>
          </a:xfrm>
          <a:prstGeom prst="rect">
            <a:avLst/>
          </a:prstGeom>
          <a:solidFill>
            <a:srgbClr val="FFFFFF">
              <a:alpha val="87843"/>
            </a:srgbClr>
          </a:solidFill>
        </p:spPr>
        <p:txBody>
          <a:bodyPr vert="horz" lIns="182880" tIns="91440" rIns="182880" bIns="91440" rtlCol="0" anchor="ctr">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0" indent="-365760" defTabSz="1828800">
              <a:spcBef>
                <a:spcPts val="2800"/>
              </a:spcBef>
              <a:buClr>
                <a:schemeClr val="tx1"/>
              </a:buClr>
              <a:defRPr/>
            </a:pPr>
            <a:r>
              <a:rPr lang="en-US" sz="4000" b="0" dirty="0">
                <a:solidFill>
                  <a:schemeClr val="tx1"/>
                </a:solidFill>
                <a:latin typeface="Arial" panose="020B0604020202020204" pitchFamily="34" charset="0"/>
                <a:cs typeface="Arial" panose="020B0604020202020204" pitchFamily="34" charset="0"/>
              </a:rPr>
              <a:t>The emissions/fuel consumption benefits allowed for AC and OC technologies are determined from: </a:t>
            </a:r>
          </a:p>
          <a:p>
            <a:pPr marL="914400" lvl="1" indent="-365760" defTabSz="1828800">
              <a:spcBef>
                <a:spcPts val="400"/>
              </a:spcBef>
              <a:spcAft>
                <a:spcPts val="800"/>
              </a:spcAft>
              <a:buClr>
                <a:schemeClr val="tx1"/>
              </a:buClr>
              <a:defRPr/>
            </a:pPr>
            <a:r>
              <a:rPr lang="en-US" sz="4000" dirty="0">
                <a:solidFill>
                  <a:schemeClr val="tx1"/>
                </a:solidFill>
                <a:latin typeface="Arial" panose="020B0604020202020204" pitchFamily="34" charset="0"/>
                <a:cs typeface="Arial" panose="020B0604020202020204" pitchFamily="34" charset="0"/>
              </a:rPr>
              <a:t>Menu Items</a:t>
            </a:r>
          </a:p>
          <a:p>
            <a:pPr marL="1463040" lvl="2" indent="-365760" defTabSz="1828800">
              <a:spcBef>
                <a:spcPts val="400"/>
              </a:spcBef>
              <a:spcAft>
                <a:spcPts val="800"/>
              </a:spcAft>
              <a:buClr>
                <a:schemeClr val="tx1"/>
              </a:buClr>
              <a:defRPr/>
            </a:pPr>
            <a:r>
              <a:rPr lang="en-US" sz="3200" b="0" dirty="0">
                <a:solidFill>
                  <a:schemeClr val="tx1"/>
                </a:solidFill>
                <a:latin typeface="Arial" panose="020B0604020202020204" pitchFamily="34" charset="0"/>
                <a:cs typeface="Arial" panose="020B0604020202020204" pitchFamily="34" charset="0"/>
              </a:rPr>
              <a:t>AC technologies which improve AC leakage (EPA only) and efficiency (EPA &amp; NHTSA) – see 40 CFR 86.1868-12 (EPA) and 49 CFR 531.6/533.6 (NHTSA)</a:t>
            </a:r>
          </a:p>
          <a:p>
            <a:pPr marL="1463040" lvl="2" indent="-365760" defTabSz="1828800">
              <a:spcBef>
                <a:spcPts val="400"/>
              </a:spcBef>
              <a:spcAft>
                <a:spcPts val="800"/>
              </a:spcAft>
              <a:buClr>
                <a:schemeClr val="tx1"/>
              </a:buClr>
              <a:defRPr/>
            </a:pPr>
            <a:r>
              <a:rPr lang="en-US" sz="3200" b="0" dirty="0">
                <a:solidFill>
                  <a:schemeClr val="tx1"/>
                </a:solidFill>
                <a:latin typeface="Arial" panose="020B0604020202020204" pitchFamily="34" charset="0"/>
                <a:cs typeface="Arial" panose="020B0604020202020204" pitchFamily="34" charset="0"/>
              </a:rPr>
              <a:t>OC technologies: Waste Heat Recovery; High Efficiency Lighting; Solar Panels; Active Aerodynamic Improvement; Engine Idle Start-Stop; Active Warmup; and Thermal Control Technologies - see 40 CFR 86.1869-12 (EPA) and 49 CFR 531.6/533.6 (NHTSA)</a:t>
            </a:r>
          </a:p>
          <a:p>
            <a:pPr marL="914400" lvl="1" indent="-365760" defTabSz="1828800">
              <a:spcBef>
                <a:spcPts val="400"/>
              </a:spcBef>
              <a:spcAft>
                <a:spcPts val="800"/>
              </a:spcAft>
              <a:buClr>
                <a:schemeClr val="tx1"/>
              </a:buClr>
              <a:defRPr/>
            </a:pPr>
            <a:r>
              <a:rPr lang="en-US" sz="4000" dirty="0">
                <a:solidFill>
                  <a:schemeClr val="tx1"/>
                </a:solidFill>
                <a:latin typeface="Arial" panose="020B0604020202020204" pitchFamily="34" charset="0"/>
                <a:cs typeface="Arial" panose="020B0604020202020204" pitchFamily="34" charset="0"/>
              </a:rPr>
              <a:t>5-cycle testing</a:t>
            </a:r>
          </a:p>
          <a:p>
            <a:pPr marL="914400" lvl="1" indent="-365760" defTabSz="1828800">
              <a:spcBef>
                <a:spcPts val="400"/>
              </a:spcBef>
              <a:spcAft>
                <a:spcPts val="800"/>
              </a:spcAft>
              <a:buClr>
                <a:schemeClr val="tx1"/>
              </a:buClr>
              <a:defRPr/>
            </a:pPr>
            <a:r>
              <a:rPr lang="en-US" sz="4000" dirty="0">
                <a:solidFill>
                  <a:schemeClr val="tx1"/>
                </a:solidFill>
                <a:latin typeface="Arial" panose="020B0604020202020204" pitchFamily="34" charset="0"/>
                <a:cs typeface="Arial" panose="020B0604020202020204" pitchFamily="34" charset="0"/>
              </a:rPr>
              <a:t>Proven through testing</a:t>
            </a:r>
          </a:p>
          <a:p>
            <a:pPr marL="457200" indent="-365760" defTabSz="1828800">
              <a:spcBef>
                <a:spcPts val="2800"/>
              </a:spcBef>
              <a:buClr>
                <a:schemeClr val="tx1"/>
              </a:buClr>
              <a:defRPr/>
            </a:pPr>
            <a:r>
              <a:rPr lang="en-US" sz="4000" b="0" dirty="0">
                <a:solidFill>
                  <a:schemeClr val="tx1"/>
                </a:solidFill>
                <a:latin typeface="Arial" panose="020B0604020202020204" pitchFamily="34" charset="0"/>
                <a:cs typeface="Arial" panose="020B0604020202020204" pitchFamily="34" charset="0"/>
              </a:rPr>
              <a:t>Benefits used to generate GHG emission credits for EPA and increases in CAFE performance for NHTSA </a:t>
            </a:r>
          </a:p>
        </p:txBody>
      </p:sp>
    </p:spTree>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70140"/>
          </a:xfrm>
          <a:prstGeom prst="rect">
            <a:avLst/>
          </a:prstGeom>
        </p:spPr>
      </p:pic>
      <p:sp>
        <p:nvSpPr>
          <p:cNvPr id="146" name="Rectangle"/>
          <p:cNvSpPr/>
          <p:nvPr/>
        </p:nvSpPr>
        <p:spPr>
          <a:xfrm>
            <a:off x="0" y="-64845"/>
            <a:ext cx="8839200" cy="13834986"/>
          </a:xfrm>
          <a:prstGeom prst="rect">
            <a:avLst/>
          </a:prstGeom>
          <a:gradFill>
            <a:gsLst>
              <a:gs pos="0">
                <a:srgbClr val="0083BF">
                  <a:alpha val="74445"/>
                </a:srgbClr>
              </a:gs>
              <a:gs pos="49964">
                <a:srgbClr val="006292">
                  <a:alpha val="74445"/>
                </a:srgbClr>
              </a:gs>
              <a:gs pos="100000">
                <a:srgbClr val="004065">
                  <a:alpha val="74445"/>
                </a:srgbClr>
              </a:gs>
            </a:gsLst>
            <a:lin ang="540000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200" dirty="0"/>
          </a:p>
        </p:txBody>
      </p:sp>
      <p:sp>
        <p:nvSpPr>
          <p:cNvPr id="147" name="SECTION TITLE"/>
          <p:cNvSpPr txBox="1"/>
          <p:nvPr/>
        </p:nvSpPr>
        <p:spPr>
          <a:xfrm>
            <a:off x="-444320" y="3732748"/>
            <a:ext cx="9727840" cy="3057247"/>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9600" b="0">
                <a:solidFill>
                  <a:srgbClr val="FFFFFF"/>
                </a:solidFill>
                <a:latin typeface="Arial"/>
                <a:ea typeface="Arial"/>
                <a:cs typeface="Arial"/>
                <a:sym typeface="Arial"/>
              </a:defRPr>
            </a:lvl1pPr>
          </a:lstStyle>
          <a:p>
            <a:pPr algn="ctr"/>
            <a:r>
              <a:rPr lang="en-US" dirty="0"/>
              <a:t>NHTSA OC Approvals</a:t>
            </a:r>
            <a:endParaRPr dirty="0"/>
          </a:p>
        </p:txBody>
      </p:sp>
      <p:sp>
        <p:nvSpPr>
          <p:cNvPr id="8" name="Content Placeholder 2">
            <a:extLst>
              <a:ext uri="{FF2B5EF4-FFF2-40B4-BE49-F238E27FC236}">
                <a16:creationId xmlns:a16="http://schemas.microsoft.com/office/drawing/2014/main" id="{668A01C0-E365-4964-8412-43EC04552974}"/>
              </a:ext>
            </a:extLst>
          </p:cNvPr>
          <p:cNvSpPr txBox="1">
            <a:spLocks/>
          </p:cNvSpPr>
          <p:nvPr/>
        </p:nvSpPr>
        <p:spPr>
          <a:xfrm>
            <a:off x="9727841" y="914401"/>
            <a:ext cx="14376174" cy="11480798"/>
          </a:xfrm>
          <a:prstGeom prst="rect">
            <a:avLst/>
          </a:prstGeom>
          <a:solidFill>
            <a:srgbClr val="FFFFFF">
              <a:alpha val="89020"/>
            </a:srgbClr>
          </a:solidFill>
        </p:spPr>
        <p:txBody>
          <a:bodyPr vert="horz" lIns="182880" tIns="91440" rIns="182880" bIns="91440" rtlCol="0" anchor="ctr">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914400" lvl="1" indent="-365760" defTabSz="1828800">
              <a:spcBef>
                <a:spcPts val="400"/>
              </a:spcBef>
              <a:spcAft>
                <a:spcPts val="800"/>
              </a:spcAft>
              <a:buClr>
                <a:srgbClr val="1CADE4"/>
              </a:buClr>
              <a:defRPr/>
            </a:pPr>
            <a:r>
              <a:rPr lang="en-US" sz="3800" b="0" dirty="0">
                <a:solidFill>
                  <a:schemeClr val="tx1"/>
                </a:solidFill>
                <a:latin typeface="Arial" panose="020B0604020202020204" pitchFamily="34" charset="0"/>
                <a:cs typeface="Arial" panose="020B0604020202020204" pitchFamily="34" charset="0"/>
              </a:rPr>
              <a:t>NHTSA does not need to be consulted for menu technologies</a:t>
            </a:r>
          </a:p>
          <a:p>
            <a:pPr marL="914400" lvl="1" indent="-365760" defTabSz="1828800">
              <a:spcBef>
                <a:spcPts val="400"/>
              </a:spcBef>
              <a:spcAft>
                <a:spcPts val="800"/>
              </a:spcAft>
              <a:buClr>
                <a:srgbClr val="1CADE4"/>
              </a:buClr>
              <a:defRPr/>
            </a:pPr>
            <a:r>
              <a:rPr lang="en-US" sz="3800" b="0" dirty="0">
                <a:solidFill>
                  <a:schemeClr val="tx1"/>
                </a:solidFill>
                <a:latin typeface="Arial" panose="020B0604020202020204" pitchFamily="34" charset="0"/>
                <a:cs typeface="Arial" panose="020B0604020202020204" pitchFamily="34" charset="0"/>
              </a:rPr>
              <a:t>For non-menu items NHTSA and EPA will consult to determine if the technology qualifies. The evaluation will consider:</a:t>
            </a:r>
          </a:p>
          <a:p>
            <a:pPr marL="2743200" lvl="2" indent="-914400">
              <a:buClr>
                <a:srgbClr val="1CADE4"/>
              </a:buClr>
            </a:pPr>
            <a:r>
              <a:rPr lang="en-US" sz="3800" b="0" dirty="0">
                <a:solidFill>
                  <a:schemeClr val="tx1"/>
                </a:solidFill>
                <a:latin typeface="Arial" panose="020B0604020202020204" pitchFamily="34" charset="0"/>
                <a:cs typeface="Arial" panose="020B0604020202020204" pitchFamily="34" charset="0"/>
              </a:rPr>
              <a:t>Whether the technology has a direct impact upon improving fuel economy performance;</a:t>
            </a:r>
          </a:p>
          <a:p>
            <a:pPr marL="2743200" lvl="2" indent="-914400">
              <a:buClr>
                <a:srgbClr val="1CADE4"/>
              </a:buClr>
            </a:pPr>
            <a:r>
              <a:rPr lang="en-US" sz="3800" b="0" dirty="0">
                <a:solidFill>
                  <a:schemeClr val="tx1"/>
                </a:solidFill>
                <a:latin typeface="Arial" panose="020B0604020202020204" pitchFamily="34" charset="0"/>
                <a:cs typeface="Arial" panose="020B0604020202020204" pitchFamily="34" charset="0"/>
              </a:rPr>
              <a:t>Whether the technology is related to crash-avoidance technologies, safety critical systems or systems affecting safety-critical functions, or technologies designed for the purpose of reducing the frequency of vehicle crashes;</a:t>
            </a:r>
          </a:p>
          <a:p>
            <a:pPr marL="2743200" lvl="2" indent="-914400">
              <a:buClr>
                <a:srgbClr val="1CADE4"/>
              </a:buClr>
            </a:pPr>
            <a:r>
              <a:rPr lang="en-US" sz="3800" b="0" dirty="0">
                <a:solidFill>
                  <a:schemeClr val="tx1"/>
                </a:solidFill>
                <a:latin typeface="Arial" panose="020B0604020202020204" pitchFamily="34" charset="0"/>
                <a:cs typeface="Arial" panose="020B0604020202020204" pitchFamily="34" charset="0"/>
              </a:rPr>
              <a:t>Information from any assessments conducted by the EPA related to the application, the technology and/or related technologies; and</a:t>
            </a:r>
          </a:p>
          <a:p>
            <a:pPr marL="2743200" lvl="2" indent="-914400">
              <a:buClr>
                <a:srgbClr val="1CADE4"/>
              </a:buClr>
            </a:pPr>
            <a:r>
              <a:rPr lang="en-US" sz="3800" b="0" dirty="0">
                <a:solidFill>
                  <a:schemeClr val="tx1"/>
                </a:solidFill>
                <a:latin typeface="Arial" panose="020B0604020202020204" pitchFamily="34" charset="0"/>
                <a:cs typeface="Arial" panose="020B0604020202020204" pitchFamily="34" charset="0"/>
              </a:rPr>
              <a:t>Any other relevant factors.</a:t>
            </a:r>
          </a:p>
        </p:txBody>
      </p:sp>
    </p:spTree>
    <p:extLst>
      <p:ext uri="{BB962C8B-B14F-4D97-AF65-F5344CB8AC3E}">
        <p14:creationId xmlns:p14="http://schemas.microsoft.com/office/powerpoint/2010/main" val="2639713182"/>
      </p:ext>
    </p:extLst>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556282" y="-61555"/>
            <a:ext cx="23558965" cy="1456809"/>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9600" b="0">
                <a:solidFill>
                  <a:srgbClr val="0183BF"/>
                </a:solidFill>
                <a:latin typeface="Arial"/>
                <a:ea typeface="Arial"/>
                <a:cs typeface="Arial"/>
                <a:sym typeface="Arial"/>
              </a:defRPr>
            </a:lvl1pPr>
          </a:lstStyle>
          <a:p>
            <a:pPr algn="l"/>
            <a:r>
              <a:rPr lang="en-US" sz="8800" kern="1200" dirty="0">
                <a:solidFill>
                  <a:schemeClr val="accent1">
                    <a:lumMod val="75000"/>
                  </a:schemeClr>
                </a:solidFill>
                <a:latin typeface="Arial" panose="020B0604020202020204" pitchFamily="34" charset="0"/>
                <a:ea typeface="+mj-ea"/>
                <a:cs typeface="Arial" panose="020B0604020202020204" pitchFamily="34" charset="0"/>
              </a:rPr>
              <a:t>End of Workshop – Thank you for attending</a:t>
            </a:r>
            <a:endParaRPr sz="8800" dirty="0">
              <a:solidFill>
                <a:schemeClr val="accent1">
                  <a:lumMod val="75000"/>
                </a:schemeClr>
              </a:solidFill>
              <a:latin typeface="Arial" panose="020B0604020202020204" pitchFamily="34" charset="0"/>
              <a:cs typeface="Arial" panose="020B0604020202020204" pitchFamily="34" charset="0"/>
            </a:endParaRPr>
          </a:p>
        </p:txBody>
      </p:sp>
      <p:sp>
        <p:nvSpPr>
          <p:cNvPr id="162" name="#"/>
          <p:cNvSpPr txBox="1"/>
          <p:nvPr/>
        </p:nvSpPr>
        <p:spPr>
          <a:xfrm>
            <a:off x="23240398" y="319834"/>
            <a:ext cx="368574" cy="62004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sp>
        <p:nvSpPr>
          <p:cNvPr id="5" name="Line">
            <a:extLst>
              <a:ext uri="{FF2B5EF4-FFF2-40B4-BE49-F238E27FC236}">
                <a16:creationId xmlns:a16="http://schemas.microsoft.com/office/drawing/2014/main" id="{801B9C8D-7571-41AF-8835-33B0B0E45B87}"/>
              </a:ext>
            </a:extLst>
          </p:cNvPr>
          <p:cNvSpPr/>
          <p:nvPr/>
        </p:nvSpPr>
        <p:spPr>
          <a:xfrm>
            <a:off x="0" y="1776609"/>
            <a:ext cx="18422019" cy="1"/>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2" name="TextBox 1">
            <a:extLst>
              <a:ext uri="{FF2B5EF4-FFF2-40B4-BE49-F238E27FC236}">
                <a16:creationId xmlns:a16="http://schemas.microsoft.com/office/drawing/2014/main" id="{08FA1222-5A57-43D6-926F-092FBD54F8D6}"/>
              </a:ext>
            </a:extLst>
          </p:cNvPr>
          <p:cNvSpPr txBox="1"/>
          <p:nvPr/>
        </p:nvSpPr>
        <p:spPr>
          <a:xfrm>
            <a:off x="10521985" y="2887874"/>
            <a:ext cx="13305733" cy="119212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tabLst/>
            </a:pPr>
            <a:r>
              <a:rPr lang="en-US" sz="5400" b="0" u="sng" dirty="0">
                <a:latin typeface="Arial" panose="020B0604020202020204" pitchFamily="34" charset="0"/>
                <a:cs typeface="Arial" panose="020B0604020202020204" pitchFamily="34" charset="0"/>
              </a:rPr>
              <a:t>Additional Materials</a:t>
            </a:r>
          </a:p>
          <a:p>
            <a:pPr marL="92583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5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a:hlinkClick r:id="rId2"/>
              </a:rPr>
              <a:t>PIC SITE</a:t>
            </a:r>
            <a:endParaRPr kumimoji="0" lang="en-US" sz="5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a:endParaRPr>
          </a:p>
          <a:p>
            <a:pPr marL="92583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5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a:hlinkClick r:id="rId3"/>
              </a:rPr>
              <a:t>Templates</a:t>
            </a:r>
            <a:r>
              <a:rPr lang="en-US" sz="5400" b="0" dirty="0">
                <a:latin typeface="Arial" panose="020B0604020202020204" pitchFamily="34" charset="0"/>
                <a:cs typeface="Arial" panose="020B0604020202020204" pitchFamily="34" charset="0"/>
              </a:rPr>
              <a:t>- see “Light Duty Templates”</a:t>
            </a:r>
            <a:endParaRPr kumimoji="0" lang="en-US" sz="5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a:endParaRPr>
          </a:p>
          <a:p>
            <a:pPr marL="92583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5400" b="0" dirty="0">
                <a:highlight>
                  <a:srgbClr val="FFFFFF"/>
                </a:highlight>
                <a:latin typeface="Arial" panose="020B0604020202020204" pitchFamily="34" charset="0"/>
                <a:cs typeface="Arial" panose="020B0604020202020204" pitchFamily="34" charset="0"/>
              </a:rPr>
              <a:t>Slides and Q&amp;A document- will be on the PIC shortly</a:t>
            </a:r>
          </a:p>
          <a:p>
            <a:pPr marL="92583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5400" b="0" dirty="0">
                <a:effectLst/>
                <a:latin typeface="Arial" panose="020B0604020202020204" pitchFamily="34" charset="0"/>
                <a:ea typeface="Times New Roman" panose="02020603050405020304" pitchFamily="18" charset="0"/>
                <a:cs typeface="Arial" panose="020B0604020202020204" pitchFamily="34" charset="0"/>
              </a:rPr>
              <a:t>NHTSA plans to release an unlocked version of its PMY template on the CAFE PIC site.</a:t>
            </a:r>
            <a:r>
              <a:rPr lang="en-US" sz="3200" b="0" dirty="0">
                <a:effectLst/>
                <a:latin typeface="Arial" panose="020B0604020202020204" pitchFamily="34" charset="0"/>
                <a:ea typeface="Calibri" panose="020F0502020204030204" pitchFamily="34" charset="0"/>
                <a:cs typeface="Arial" panose="020B0604020202020204" pitchFamily="34" charset="0"/>
              </a:rPr>
              <a:t> </a:t>
            </a:r>
          </a:p>
          <a:p>
            <a:pPr marL="92583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5400" b="0" dirty="0">
                <a:effectLst/>
                <a:latin typeface="Arial" panose="020B0604020202020204" pitchFamily="34" charset="0"/>
                <a:ea typeface="Times New Roman" panose="02020603050405020304" pitchFamily="18" charset="0"/>
                <a:cs typeface="Arial" panose="020B0604020202020204" pitchFamily="34" charset="0"/>
              </a:rPr>
              <a:t>NHTSA will issue an enforcement reminder to manufacturers for the 2022 CAFE MMY Report</a:t>
            </a:r>
            <a:r>
              <a:rPr lang="en-US" sz="3200" b="0" dirty="0">
                <a:effectLst/>
                <a:latin typeface="Arial" panose="020B0604020202020204" pitchFamily="34" charset="0"/>
                <a:ea typeface="Calibri" panose="020F0502020204030204" pitchFamily="34" charset="0"/>
                <a:cs typeface="Arial" panose="020B0604020202020204" pitchFamily="34" charset="0"/>
              </a:rPr>
              <a:t> </a:t>
            </a:r>
            <a:endParaRPr lang="en-US" sz="5400" b="0" dirty="0">
              <a:effectLst/>
              <a:latin typeface="Arial" panose="020B0604020202020204" pitchFamily="34" charset="0"/>
              <a:ea typeface="Times New Roman" panose="02020603050405020304" pitchFamily="18" charset="0"/>
              <a:cs typeface="Arial" panose="020B0604020202020204" pitchFamily="34" charset="0"/>
            </a:endParaRPr>
          </a:p>
          <a:p>
            <a:pPr marL="92583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lang="en-US" sz="5400" b="0" dirty="0">
              <a:highlight>
                <a:srgbClr val="FFFFFF"/>
              </a:highlight>
              <a:latin typeface="Arial" panose="020B0604020202020204" pitchFamily="34" charset="0"/>
              <a:cs typeface="Arial" panose="020B0604020202020204" pitchFamily="34" charset="0"/>
            </a:endParaRPr>
          </a:p>
          <a:p>
            <a:pPr marL="240030" marR="0" algn="l" defTabSz="825500" rtl="0" fontAlgn="auto" latinLnBrk="0" hangingPunct="0">
              <a:lnSpc>
                <a:spcPct val="100000"/>
              </a:lnSpc>
              <a:spcBef>
                <a:spcPts val="0"/>
              </a:spcBef>
              <a:spcAft>
                <a:spcPts val="0"/>
              </a:spcAft>
              <a:buClrTx/>
              <a:buSzTx/>
              <a:tabLst/>
            </a:pPr>
            <a:endParaRPr kumimoji="0" lang="en-US" sz="5400" b="0" i="0" u="none" strike="noStrike" cap="none" spc="0" normalizeH="0" baseline="0" dirty="0">
              <a:ln>
                <a:noFill/>
              </a:ln>
              <a:solidFill>
                <a:srgbClr val="000000"/>
              </a:solidFill>
              <a:effectLst/>
              <a:highlight>
                <a:srgbClr val="FFFF00"/>
              </a:highlight>
              <a:uFillTx/>
              <a:latin typeface="Arial" panose="020B0604020202020204" pitchFamily="34" charset="0"/>
              <a:cs typeface="Arial" panose="020B0604020202020204" pitchFamily="34" charset="0"/>
              <a:sym typeface="Helvetica Neue"/>
            </a:endParaRPr>
          </a:p>
          <a:p>
            <a:pPr marL="1097280" marR="0" indent="-8572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7200" b="0" i="0" u="none" strike="noStrike" cap="none" spc="0" normalizeH="0" baseline="0" dirty="0">
              <a:ln>
                <a:noFill/>
              </a:ln>
              <a:solidFill>
                <a:srgbClr val="000000"/>
              </a:solidFill>
              <a:effectLst/>
              <a:highlight>
                <a:srgbClr val="FFFF00"/>
              </a:highlight>
              <a:uFillTx/>
              <a:latin typeface="Arial" panose="020B0604020202020204" pitchFamily="34" charset="0"/>
              <a:cs typeface="Arial" panose="020B0604020202020204" pitchFamily="34" charset="0"/>
              <a:sym typeface="Helvetica Neue"/>
            </a:endParaRPr>
          </a:p>
        </p:txBody>
      </p:sp>
      <p:pic>
        <p:nvPicPr>
          <p:cNvPr id="4" name="Picture 3" descr="Fuel gauge">
            <a:extLst>
              <a:ext uri="{FF2B5EF4-FFF2-40B4-BE49-F238E27FC236}">
                <a16:creationId xmlns:a16="http://schemas.microsoft.com/office/drawing/2014/main" id="{DDC37DFA-D983-4A52-B7D7-94809D4B18EF}"/>
              </a:ext>
            </a:extLst>
          </p:cNvPr>
          <p:cNvPicPr>
            <a:picLocks noChangeAspect="1"/>
          </p:cNvPicPr>
          <p:nvPr/>
        </p:nvPicPr>
        <p:blipFill rotWithShape="1">
          <a:blip r:embed="rId4">
            <a:alphaModFix amt="85000"/>
            <a:extLst>
              <a:ext uri="{28A0092B-C50C-407E-A947-70E740481C1C}">
                <a14:useLocalDpi xmlns:a14="http://schemas.microsoft.com/office/drawing/2010/main" val="0"/>
              </a:ext>
            </a:extLst>
          </a:blip>
          <a:srcRect l="14296" t="9589" r="17428" b="15721"/>
          <a:stretch/>
        </p:blipFill>
        <p:spPr>
          <a:xfrm>
            <a:off x="831012" y="1776609"/>
            <a:ext cx="8379997" cy="5729448"/>
          </a:xfrm>
          <a:prstGeom prst="rect">
            <a:avLst/>
          </a:prstGeom>
        </p:spPr>
      </p:pic>
      <p:sp>
        <p:nvSpPr>
          <p:cNvPr id="8" name="TextBox 7">
            <a:extLst>
              <a:ext uri="{FF2B5EF4-FFF2-40B4-BE49-F238E27FC236}">
                <a16:creationId xmlns:a16="http://schemas.microsoft.com/office/drawing/2014/main" id="{B8BCFCEC-DDB3-453D-BDCA-51779B725117}"/>
              </a:ext>
            </a:extLst>
          </p:cNvPr>
          <p:cNvSpPr txBox="1"/>
          <p:nvPr/>
        </p:nvSpPr>
        <p:spPr>
          <a:xfrm>
            <a:off x="556282" y="8073482"/>
            <a:ext cx="10253232" cy="39133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40030" marR="0" algn="l" defTabSz="825500" rtl="0" fontAlgn="auto" latinLnBrk="0" hangingPunct="0">
              <a:lnSpc>
                <a:spcPct val="100000"/>
              </a:lnSpc>
              <a:spcBef>
                <a:spcPts val="0"/>
              </a:spcBef>
              <a:spcAft>
                <a:spcPts val="0"/>
              </a:spcAft>
              <a:buClrTx/>
              <a:buSzTx/>
              <a:tabLst/>
            </a:pPr>
            <a:r>
              <a:rPr kumimoji="0" lang="en-US" sz="3200" b="0" i="0" u="sng"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a:rPr>
              <a:t>For Further Questions</a:t>
            </a:r>
            <a:endParaRPr lang="en-US" sz="3200" b="0" u="sng" dirty="0">
              <a:latin typeface="Arial" panose="020B0604020202020204" pitchFamily="34" charset="0"/>
              <a:cs typeface="Arial" panose="020B0604020202020204" pitchFamily="34" charset="0"/>
            </a:endParaRPr>
          </a:p>
          <a:p>
            <a:pPr marL="1143000" marR="0" lvl="1" indent="-685800" algn="l">
              <a:lnSpc>
                <a:spcPct val="107000"/>
              </a:lnSpc>
              <a:spcBef>
                <a:spcPts val="0"/>
              </a:spcBef>
              <a:spcAft>
                <a:spcPts val="800"/>
              </a:spcAft>
              <a:buFont typeface="Arial" panose="020B0604020202020204" pitchFamily="34" charset="0"/>
              <a:buChar char="•"/>
            </a:pPr>
            <a:r>
              <a:rPr lang="en-US" sz="3200" b="0" dirty="0">
                <a:effectLst/>
                <a:latin typeface="Arial" panose="020B0604020202020204" pitchFamily="34" charset="0"/>
                <a:ea typeface="Times New Roman" panose="02020603050405020304" pitchFamily="18" charset="0"/>
                <a:cs typeface="Arial" panose="020B0604020202020204" pitchFamily="34" charset="0"/>
              </a:rPr>
              <a:t>By email - </a:t>
            </a:r>
            <a:r>
              <a:rPr lang="en-US" sz="3200" b="0"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5"/>
              </a:rPr>
              <a:t>cafe@dot.gov</a:t>
            </a:r>
            <a:r>
              <a:rPr lang="en-US" sz="3200" b="0" dirty="0">
                <a:effectLst/>
                <a:latin typeface="Arial" panose="020B0604020202020204" pitchFamily="34" charset="0"/>
                <a:ea typeface="Times New Roman" panose="02020603050405020304" pitchFamily="18" charset="0"/>
                <a:cs typeface="Arial" panose="020B0604020202020204" pitchFamily="34" charset="0"/>
              </a:rPr>
              <a:t>.  </a:t>
            </a:r>
          </a:p>
          <a:p>
            <a:pPr marL="1143000" marR="0" lvl="1" indent="-685800" algn="l">
              <a:lnSpc>
                <a:spcPct val="107000"/>
              </a:lnSpc>
              <a:spcBef>
                <a:spcPts val="0"/>
              </a:spcBef>
              <a:spcAft>
                <a:spcPts val="800"/>
              </a:spcAft>
              <a:buFont typeface="Arial" panose="020B0604020202020204" pitchFamily="34" charset="0"/>
              <a:buChar char="•"/>
            </a:pPr>
            <a:r>
              <a:rPr lang="en-US" sz="3200" b="0" dirty="0">
                <a:effectLst/>
                <a:latin typeface="Arial" panose="020B0604020202020204" pitchFamily="34" charset="0"/>
                <a:ea typeface="Times New Roman" panose="02020603050405020304" pitchFamily="18" charset="0"/>
                <a:cs typeface="Arial" panose="020B0604020202020204" pitchFamily="34" charset="0"/>
              </a:rPr>
              <a:t>Phone: Maurice Hicks (202)366-5289 or Chris Lamance (202)366-9525</a:t>
            </a:r>
          </a:p>
          <a:p>
            <a:pPr marL="1143000" marR="0" lvl="1" indent="-685800" algn="l">
              <a:lnSpc>
                <a:spcPct val="107000"/>
              </a:lnSpc>
              <a:spcBef>
                <a:spcPts val="0"/>
              </a:spcBef>
              <a:spcAft>
                <a:spcPts val="800"/>
              </a:spcAft>
              <a:buFont typeface="Arial" panose="020B0604020202020204" pitchFamily="34" charset="0"/>
              <a:buChar char="•"/>
            </a:pPr>
            <a:r>
              <a:rPr lang="en-US" sz="3200" b="0" dirty="0">
                <a:effectLst/>
                <a:latin typeface="Arial" panose="020B0604020202020204" pitchFamily="34" charset="0"/>
                <a:ea typeface="Times New Roman" panose="02020603050405020304" pitchFamily="18" charset="0"/>
                <a:cs typeface="Arial" panose="020B0604020202020204" pitchFamily="34" charset="0"/>
              </a:rPr>
              <a:t>Interested party can request to meet with NHTSA.  Send meeting requests to  </a:t>
            </a:r>
            <a:r>
              <a:rPr lang="en-US" sz="3200" b="0"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5"/>
              </a:rPr>
              <a:t>cafe@dot.gov</a:t>
            </a:r>
            <a:r>
              <a:rPr lang="en-US" sz="3200" b="0" dirty="0">
                <a:effectLst/>
                <a:latin typeface="Arial" panose="020B0604020202020204" pitchFamily="34" charset="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406749879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B89A96-6980-4875-891E-CA34F7B153CF}"/>
              </a:ext>
            </a:extLst>
          </p:cNvPr>
          <p:cNvSpPr>
            <a:spLocks noGrp="1"/>
          </p:cNvSpPr>
          <p:nvPr>
            <p:ph type="body" idx="1"/>
          </p:nvPr>
        </p:nvSpPr>
        <p:spPr/>
        <p:txBody>
          <a:bodyPr/>
          <a:lstStyle/>
          <a:p>
            <a:pPr marL="1028700" lvl="1" indent="-571500">
              <a:lnSpc>
                <a:spcPct val="107000"/>
              </a:lnSpc>
              <a:spcBef>
                <a:spcPts val="0"/>
              </a:spcBef>
              <a:spcAft>
                <a:spcPts val="800"/>
              </a:spcAft>
            </a:pPr>
            <a:r>
              <a:rPr lang="en-US" dirty="0">
                <a:effectLst/>
                <a:latin typeface="Arial" panose="020B0604020202020204" pitchFamily="34" charset="0"/>
                <a:ea typeface="Times New Roman" panose="02020603050405020304" pitchFamily="18" charset="0"/>
                <a:cs typeface="Arial" panose="020B0604020202020204" pitchFamily="34" charset="0"/>
              </a:rPr>
              <a:t>Supports NHTSA’s “Footprint” verification testing program at the San Angelo Testing Facility</a:t>
            </a:r>
          </a:p>
          <a:p>
            <a:pPr marL="1028700" lvl="1" indent="-571500">
              <a:lnSpc>
                <a:spcPct val="107000"/>
              </a:lnSpc>
              <a:spcBef>
                <a:spcPts val="0"/>
              </a:spcBef>
              <a:spcAft>
                <a:spcPts val="800"/>
              </a:spcAft>
            </a:pPr>
            <a:r>
              <a:rPr lang="en-US" dirty="0">
                <a:effectLst/>
                <a:latin typeface="Arial" panose="020B0604020202020204" pitchFamily="34" charset="0"/>
                <a:ea typeface="Times New Roman" panose="02020603050405020304" pitchFamily="18" charset="0"/>
                <a:cs typeface="Arial" panose="020B0604020202020204" pitchFamily="34" charset="0"/>
              </a:rPr>
              <a:t>Used to generate internal/external reports</a:t>
            </a:r>
          </a:p>
          <a:p>
            <a:pPr marL="1028700" lvl="1" indent="-571500">
              <a:lnSpc>
                <a:spcPct val="107000"/>
              </a:lnSpc>
              <a:spcBef>
                <a:spcPts val="0"/>
              </a:spcBef>
              <a:spcAft>
                <a:spcPts val="800"/>
              </a:spcAft>
            </a:pPr>
            <a:r>
              <a:rPr lang="en-US" dirty="0">
                <a:effectLst/>
                <a:latin typeface="Arial" panose="020B0604020202020204" pitchFamily="34" charset="0"/>
                <a:ea typeface="Times New Roman" panose="02020603050405020304" pitchFamily="18" charset="0"/>
                <a:cs typeface="Arial" panose="020B0604020202020204" pitchFamily="34" charset="0"/>
              </a:rPr>
              <a:t>Used for modeling that helps inform future rulemakings</a:t>
            </a:r>
          </a:p>
          <a:p>
            <a:pPr marL="1028700" lvl="1" indent="-571500">
              <a:lnSpc>
                <a:spcPct val="107000"/>
              </a:lnSpc>
              <a:spcBef>
                <a:spcPts val="0"/>
              </a:spcBef>
              <a:spcAft>
                <a:spcPts val="800"/>
              </a:spcAft>
            </a:pPr>
            <a:r>
              <a:rPr lang="en-US" dirty="0">
                <a:effectLst/>
                <a:latin typeface="Arial" panose="020B0604020202020204" pitchFamily="34" charset="0"/>
                <a:ea typeface="Times New Roman" panose="02020603050405020304" pitchFamily="18" charset="0"/>
                <a:cs typeface="Arial" panose="020B0604020202020204" pitchFamily="34" charset="0"/>
              </a:rPr>
              <a:t>Informs agency decision-makers about upcoming CAFE issues (i.e., used to determine projected future credit balances and civil penalty amounts)</a:t>
            </a:r>
          </a:p>
          <a:p>
            <a:endParaRPr lang="en-US" dirty="0"/>
          </a:p>
        </p:txBody>
      </p:sp>
      <p:sp>
        <p:nvSpPr>
          <p:cNvPr id="4" name="HEADER">
            <a:extLst>
              <a:ext uri="{FF2B5EF4-FFF2-40B4-BE49-F238E27FC236}">
                <a16:creationId xmlns:a16="http://schemas.microsoft.com/office/drawing/2014/main" id="{679807B6-AB7F-43D6-99CA-68413D293E8E}"/>
              </a:ext>
            </a:extLst>
          </p:cNvPr>
          <p:cNvSpPr txBox="1"/>
          <p:nvPr/>
        </p:nvSpPr>
        <p:spPr>
          <a:xfrm>
            <a:off x="0" y="541595"/>
            <a:ext cx="24603139" cy="1456809"/>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9600" b="0">
                <a:solidFill>
                  <a:srgbClr val="0183BF"/>
                </a:solidFill>
                <a:latin typeface="Arial"/>
                <a:ea typeface="Arial"/>
                <a:cs typeface="Arial"/>
                <a:sym typeface="Arial"/>
              </a:defRPr>
            </a:lvl1pPr>
          </a:lstStyle>
          <a:p>
            <a:r>
              <a:rPr lang="en-US" sz="8800" dirty="0"/>
              <a:t>How is the Projection Data Used by NHTSA?</a:t>
            </a:r>
            <a:endParaRPr sz="8800" dirty="0"/>
          </a:p>
        </p:txBody>
      </p:sp>
      <p:sp>
        <p:nvSpPr>
          <p:cNvPr id="7" name="Line">
            <a:extLst>
              <a:ext uri="{FF2B5EF4-FFF2-40B4-BE49-F238E27FC236}">
                <a16:creationId xmlns:a16="http://schemas.microsoft.com/office/drawing/2014/main" id="{0378D3A4-6B0E-4E0D-9861-3C95425EC7EA}"/>
              </a:ext>
            </a:extLst>
          </p:cNvPr>
          <p:cNvSpPr/>
          <p:nvPr/>
        </p:nvSpPr>
        <p:spPr>
          <a:xfrm>
            <a:off x="624468" y="2503081"/>
            <a:ext cx="23283747" cy="0"/>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dirty="0"/>
          </a:p>
        </p:txBody>
      </p:sp>
    </p:spTree>
    <p:extLst>
      <p:ext uri="{BB962C8B-B14F-4D97-AF65-F5344CB8AC3E}">
        <p14:creationId xmlns:p14="http://schemas.microsoft.com/office/powerpoint/2010/main" val="868044234"/>
      </p:ext>
    </p:extLst>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F47CB-4DAC-4364-AC73-856C79455422}"/>
              </a:ext>
            </a:extLst>
          </p:cNvPr>
          <p:cNvSpPr>
            <a:spLocks noGrp="1"/>
          </p:cNvSpPr>
          <p:nvPr>
            <p:ph type="title"/>
          </p:nvPr>
        </p:nvSpPr>
        <p:spPr>
          <a:xfrm>
            <a:off x="350195" y="1159727"/>
            <a:ext cx="23683609" cy="1975822"/>
          </a:xfrm>
        </p:spPr>
        <p:txBody>
          <a:bodyPr>
            <a:normAutofit fontScale="90000"/>
          </a:bodyPr>
          <a:lstStyle/>
          <a:p>
            <a:r>
              <a:rPr lang="en-US" sz="9600" dirty="0">
                <a:solidFill>
                  <a:srgbClr val="0563C1"/>
                </a:solidFill>
                <a:effectLst/>
                <a:latin typeface="Arial" panose="020B0604020202020204" pitchFamily="34" charset="0"/>
                <a:ea typeface="Times New Roman" panose="02020603050405020304" pitchFamily="18" charset="0"/>
                <a:cs typeface="Arial" panose="020B0604020202020204" pitchFamily="34" charset="0"/>
              </a:rPr>
              <a:t>When do the new CAFE reporting requirements take effect?</a:t>
            </a:r>
            <a:br>
              <a:rPr lang="en-US" sz="9600" dirty="0">
                <a:effectLst/>
                <a:latin typeface="Times New Roman" panose="02020603050405020304" pitchFamily="18" charset="0"/>
                <a:ea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42993ED2-EF07-426D-BE7B-0E814816595B}"/>
              </a:ext>
            </a:extLst>
          </p:cNvPr>
          <p:cNvSpPr>
            <a:spLocks noGrp="1"/>
          </p:cNvSpPr>
          <p:nvPr>
            <p:ph type="body" idx="1"/>
          </p:nvPr>
        </p:nvSpPr>
        <p:spPr>
          <a:xfrm>
            <a:off x="624467" y="3573294"/>
            <a:ext cx="23194537" cy="9296400"/>
          </a:xfrm>
        </p:spPr>
        <p:txBody>
          <a:bodyPr>
            <a:noAutofit/>
          </a:bodyPr>
          <a:lstStyle/>
          <a:p>
            <a:pPr marL="742950" marR="0" lvl="1" indent="-285750">
              <a:lnSpc>
                <a:spcPct val="107000"/>
              </a:lnSpc>
              <a:spcBef>
                <a:spcPts val="0"/>
              </a:spcBef>
              <a:spcAft>
                <a:spcPts val="800"/>
              </a:spcAft>
              <a:buFont typeface="Courier New" panose="02070309020205020404" pitchFamily="49" charset="0"/>
              <a:buChar char="o"/>
            </a:pPr>
            <a:r>
              <a:rPr lang="en-US" sz="3000" b="1" dirty="0">
                <a:effectLst/>
                <a:latin typeface="Arial" panose="020B0604020202020204" pitchFamily="34" charset="0"/>
                <a:ea typeface="Times New Roman" panose="02020603050405020304" pitchFamily="18" charset="0"/>
                <a:cs typeface="Arial" panose="020B0604020202020204" pitchFamily="34" charset="0"/>
              </a:rPr>
              <a:t>September 1, 2022</a:t>
            </a:r>
            <a:r>
              <a:rPr lang="en-US" sz="3000" dirty="0">
                <a:effectLst/>
                <a:latin typeface="Arial" panose="020B0604020202020204" pitchFamily="34" charset="0"/>
                <a:ea typeface="Times New Roman" panose="02020603050405020304" pitchFamily="18" charset="0"/>
                <a:cs typeface="Arial" panose="020B0604020202020204" pitchFamily="34" charset="0"/>
              </a:rPr>
              <a:t> – NHTSA will enforce </a:t>
            </a:r>
            <a:r>
              <a:rPr lang="en-US" sz="3000" i="1" dirty="0">
                <a:effectLst/>
                <a:latin typeface="Arial" panose="020B0604020202020204" pitchFamily="34" charset="0"/>
                <a:ea typeface="Times New Roman" panose="02020603050405020304" pitchFamily="18" charset="0"/>
                <a:cs typeface="Arial" panose="020B0604020202020204" pitchFamily="34" charset="0"/>
              </a:rPr>
              <a:t>49 CFR 536.5(c)(5) Credit Trade Cost Information, required on January 1, 2021</a:t>
            </a:r>
            <a:endParaRPr lang="en-US" sz="3000" dirty="0">
              <a:effectLst/>
              <a:latin typeface="Arial" panose="020B0604020202020204" pitchFamily="34" charset="0"/>
              <a:ea typeface="Times New Roman" panose="02020603050405020304" pitchFamily="18" charset="0"/>
              <a:cs typeface="Arial" panose="020B0604020202020204" pitchFamily="34" charset="0"/>
            </a:endParaRPr>
          </a:p>
          <a:p>
            <a:pPr marL="914400" marR="0">
              <a:lnSpc>
                <a:spcPct val="107000"/>
              </a:lnSpc>
              <a:spcBef>
                <a:spcPts val="0"/>
              </a:spcBef>
              <a:spcAft>
                <a:spcPts val="800"/>
              </a:spcAft>
            </a:pPr>
            <a:r>
              <a:rPr lang="en-US" sz="3000" dirty="0">
                <a:effectLst/>
                <a:latin typeface="Arial" panose="020B0604020202020204" pitchFamily="34" charset="0"/>
                <a:ea typeface="Times New Roman" panose="02020603050405020304" pitchFamily="18" charset="0"/>
                <a:cs typeface="Arial" panose="020B0604020202020204" pitchFamily="34" charset="0"/>
              </a:rPr>
              <a:t>All parties trading credits must also provide NHTSA the price paid for the credits including a description of any other monetary or non-monetary terms affecting the price of the traded credits, such as any technology exchanged or shared in exchange for the credits, any other non-monetary payment for the credits, or any other agreements related to the trade.</a:t>
            </a:r>
          </a:p>
          <a:p>
            <a:pPr marL="742950" marR="0" lvl="1" indent="-285750">
              <a:lnSpc>
                <a:spcPct val="107000"/>
              </a:lnSpc>
              <a:spcBef>
                <a:spcPts val="0"/>
              </a:spcBef>
              <a:spcAft>
                <a:spcPts val="800"/>
              </a:spcAft>
              <a:buFont typeface="Courier New" panose="02070309020205020404" pitchFamily="49" charset="0"/>
              <a:buChar char="o"/>
            </a:pPr>
            <a:r>
              <a:rPr lang="en-US" sz="30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September</a:t>
            </a:r>
            <a:r>
              <a:rPr lang="en-US" sz="3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30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3000" b="1" dirty="0">
                <a:effectLst/>
                <a:latin typeface="Arial" panose="020B0604020202020204" pitchFamily="34" charset="0"/>
                <a:ea typeface="Times New Roman" panose="02020603050405020304" pitchFamily="18" charset="0"/>
                <a:cs typeface="Arial" panose="020B0604020202020204" pitchFamily="34" charset="0"/>
              </a:rPr>
              <a:t>1, 2022</a:t>
            </a:r>
            <a:r>
              <a:rPr lang="en-US" sz="3000" dirty="0">
                <a:effectLst/>
                <a:latin typeface="Arial" panose="020B0604020202020204" pitchFamily="34" charset="0"/>
                <a:ea typeface="Times New Roman" panose="02020603050405020304" pitchFamily="18" charset="0"/>
                <a:cs typeface="Arial" panose="020B0604020202020204" pitchFamily="34" charset="0"/>
              </a:rPr>
              <a:t> - </a:t>
            </a:r>
            <a:r>
              <a:rPr lang="en-US" sz="3000" i="1" dirty="0">
                <a:effectLst/>
                <a:latin typeface="Arial" panose="020B0604020202020204" pitchFamily="34" charset="0"/>
                <a:ea typeface="Times New Roman" panose="02020603050405020304" pitchFamily="18" charset="0"/>
                <a:cs typeface="Arial" panose="020B0604020202020204" pitchFamily="34" charset="0"/>
              </a:rPr>
              <a:t>Credit Transactions per Template</a:t>
            </a:r>
            <a:r>
              <a:rPr lang="en-US" sz="3000" dirty="0">
                <a:effectLst/>
                <a:latin typeface="Arial" panose="020B0604020202020204" pitchFamily="34" charset="0"/>
                <a:ea typeface="Times New Roman" panose="02020603050405020304" pitchFamily="18" charset="0"/>
                <a:cs typeface="Arial" panose="020B0604020202020204" pitchFamily="34" charset="0"/>
              </a:rPr>
              <a:t> </a:t>
            </a:r>
            <a:r>
              <a:rPr lang="en-US" sz="3000"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2"/>
              </a:rPr>
              <a:t>https://one.nhtsa.gov/cafe_pic/assets/Downloads/Light-Duty/NHTSA%20CAFE%20Credit%20Transaction%20Template_v23.xlsm</a:t>
            </a:r>
            <a:r>
              <a:rPr lang="en-US" sz="3000" dirty="0">
                <a:effectLst/>
                <a:latin typeface="Arial" panose="020B0604020202020204" pitchFamily="34" charset="0"/>
                <a:ea typeface="Times New Roman" panose="02020603050405020304" pitchFamily="18" charset="0"/>
                <a:cs typeface="Arial" panose="020B0604020202020204" pitchFamily="34" charset="0"/>
              </a:rPr>
              <a:t> </a:t>
            </a:r>
          </a:p>
          <a:p>
            <a:pPr marL="742950" marR="0" lvl="1" indent="-285750">
              <a:lnSpc>
                <a:spcPct val="107000"/>
              </a:lnSpc>
              <a:spcBef>
                <a:spcPts val="0"/>
              </a:spcBef>
              <a:spcAft>
                <a:spcPts val="800"/>
              </a:spcAft>
              <a:buFont typeface="Courier New" panose="02070309020205020404" pitchFamily="49" charset="0"/>
              <a:buChar char="o"/>
            </a:pPr>
            <a:r>
              <a:rPr lang="en-US" sz="3000" b="1" dirty="0">
                <a:effectLst/>
                <a:latin typeface="Arial" panose="020B0604020202020204" pitchFamily="34" charset="0"/>
                <a:ea typeface="Times New Roman" panose="02020603050405020304" pitchFamily="18" charset="0"/>
                <a:cs typeface="Arial" panose="020B0604020202020204" pitchFamily="34" charset="0"/>
              </a:rPr>
              <a:t>December 31, 2022</a:t>
            </a:r>
            <a:r>
              <a:rPr lang="en-US" sz="3000" dirty="0">
                <a:effectLst/>
                <a:latin typeface="Arial" panose="020B0604020202020204" pitchFamily="34" charset="0"/>
                <a:ea typeface="Times New Roman" panose="02020603050405020304" pitchFamily="18" charset="0"/>
                <a:cs typeface="Arial" panose="020B0604020202020204" pitchFamily="34" charset="0"/>
              </a:rPr>
              <a:t> – MY </a:t>
            </a:r>
            <a:r>
              <a:rPr lang="en-US" sz="3000" i="1" dirty="0">
                <a:effectLst/>
                <a:latin typeface="Arial" panose="020B0604020202020204" pitchFamily="34" charset="0"/>
                <a:ea typeface="Times New Roman" panose="02020603050405020304" pitchFamily="18" charset="0"/>
                <a:cs typeface="Arial" panose="020B0604020202020204" pitchFamily="34" charset="0"/>
              </a:rPr>
              <a:t>2023 PMY Reports per Template</a:t>
            </a:r>
            <a:endParaRPr lang="en-US" sz="3000" dirty="0">
              <a:effectLst/>
              <a:latin typeface="Arial" panose="020B0604020202020204" pitchFamily="34" charset="0"/>
              <a:ea typeface="Times New Roman" panose="02020603050405020304" pitchFamily="18" charset="0"/>
              <a:cs typeface="Arial" panose="020B0604020202020204" pitchFamily="34" charset="0"/>
            </a:endParaRPr>
          </a:p>
          <a:p>
            <a:pPr marL="914400" marR="0">
              <a:lnSpc>
                <a:spcPct val="107000"/>
              </a:lnSpc>
              <a:spcBef>
                <a:spcPts val="0"/>
              </a:spcBef>
              <a:spcAft>
                <a:spcPts val="800"/>
              </a:spcAft>
            </a:pPr>
            <a:r>
              <a:rPr lang="en-US" sz="3000"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3"/>
              </a:rPr>
              <a:t>https://one.nhtsa.gov/cafe_pic/assets/Downloads/Light-Duty/NHTSA%20CAFE%20Projections%20Reporting%20Template_v225_CONFIDENTIAL.xlsm</a:t>
            </a:r>
            <a:endParaRPr lang="en-US" sz="3000" dirty="0">
              <a:effectLst/>
              <a:latin typeface="Arial" panose="020B0604020202020204" pitchFamily="34" charset="0"/>
              <a:ea typeface="Times New Roman" panose="02020603050405020304" pitchFamily="18" charset="0"/>
              <a:cs typeface="Arial" panose="020B0604020202020204" pitchFamily="34" charset="0"/>
            </a:endParaRPr>
          </a:p>
          <a:p>
            <a:pPr marL="742950" marR="0" lvl="1" indent="-285750">
              <a:lnSpc>
                <a:spcPct val="107000"/>
              </a:lnSpc>
              <a:spcBef>
                <a:spcPts val="0"/>
              </a:spcBef>
              <a:spcAft>
                <a:spcPts val="800"/>
              </a:spcAft>
              <a:buFont typeface="Courier New" panose="02070309020205020404" pitchFamily="49" charset="0"/>
              <a:buChar char="o"/>
            </a:pPr>
            <a:r>
              <a:rPr lang="en-US" sz="3000" b="1" dirty="0">
                <a:effectLst/>
                <a:latin typeface="Arial" panose="020B0604020202020204" pitchFamily="34" charset="0"/>
                <a:ea typeface="Times New Roman" panose="02020603050405020304" pitchFamily="18" charset="0"/>
                <a:cs typeface="Arial" panose="020B0604020202020204" pitchFamily="34" charset="0"/>
              </a:rPr>
              <a:t>March 31, 2023</a:t>
            </a:r>
            <a:r>
              <a:rPr lang="en-US" sz="3000" dirty="0">
                <a:effectLst/>
                <a:latin typeface="Arial" panose="020B0604020202020204" pitchFamily="34" charset="0"/>
                <a:ea typeface="Times New Roman" panose="02020603050405020304" pitchFamily="18" charset="0"/>
                <a:cs typeface="Arial" panose="020B0604020202020204" pitchFamily="34" charset="0"/>
              </a:rPr>
              <a:t> - </a:t>
            </a:r>
            <a:r>
              <a:rPr lang="en-US" sz="3000" i="1" dirty="0">
                <a:effectLst/>
                <a:latin typeface="Arial" panose="020B0604020202020204" pitchFamily="34" charset="0"/>
                <a:ea typeface="Times New Roman" panose="02020603050405020304" pitchFamily="18" charset="0"/>
                <a:cs typeface="Arial" panose="020B0604020202020204" pitchFamily="34" charset="0"/>
              </a:rPr>
              <a:t>MY 2022 Model year report per 40 CFR 600.512-12</a:t>
            </a:r>
            <a:endParaRPr lang="en-US" sz="3000" dirty="0">
              <a:effectLst/>
              <a:latin typeface="Arial" panose="020B0604020202020204" pitchFamily="34" charset="0"/>
              <a:ea typeface="Times New Roman" panose="02020603050405020304" pitchFamily="18" charset="0"/>
              <a:cs typeface="Arial" panose="020B0604020202020204" pitchFamily="34" charset="0"/>
            </a:endParaRPr>
          </a:p>
          <a:p>
            <a:pPr marL="914400" marR="0">
              <a:lnSpc>
                <a:spcPct val="107000"/>
              </a:lnSpc>
              <a:spcBef>
                <a:spcPts val="0"/>
              </a:spcBef>
              <a:spcAft>
                <a:spcPts val="800"/>
              </a:spcAft>
            </a:pPr>
            <a:r>
              <a:rPr lang="en-US" sz="3000" dirty="0">
                <a:effectLst/>
                <a:latin typeface="Arial" panose="020B0604020202020204" pitchFamily="34" charset="0"/>
                <a:ea typeface="Times New Roman" panose="02020603050405020304" pitchFamily="18" charset="0"/>
                <a:cs typeface="Arial" panose="020B0604020202020204" pitchFamily="34" charset="0"/>
              </a:rPr>
              <a:t>The results of the manufacturer calculations and summary information of model type fuel economy values which are contained in the average fuel economy calculation shall also be submitted to the Secretary of the Department of Transportation, National Highway and Traffic Safety Administration.</a:t>
            </a:r>
          </a:p>
          <a:p>
            <a:pPr marL="742950" marR="0" lvl="1" indent="-285750">
              <a:lnSpc>
                <a:spcPct val="107000"/>
              </a:lnSpc>
              <a:spcBef>
                <a:spcPts val="0"/>
              </a:spcBef>
              <a:spcAft>
                <a:spcPts val="800"/>
              </a:spcAft>
              <a:buFont typeface="Courier New" panose="02070309020205020404" pitchFamily="49" charset="0"/>
              <a:buChar char="o"/>
            </a:pPr>
            <a:r>
              <a:rPr lang="en-US" sz="3000" b="1" dirty="0">
                <a:effectLst/>
                <a:latin typeface="Arial" panose="020B0604020202020204" pitchFamily="34" charset="0"/>
                <a:ea typeface="Times New Roman" panose="02020603050405020304" pitchFamily="18" charset="0"/>
                <a:cs typeface="Arial" panose="020B0604020202020204" pitchFamily="34" charset="0"/>
              </a:rPr>
              <a:t>January 1, 2024</a:t>
            </a:r>
            <a:r>
              <a:rPr lang="en-US" sz="3000" dirty="0">
                <a:effectLst/>
                <a:latin typeface="Arial" panose="020B0604020202020204" pitchFamily="34" charset="0"/>
                <a:ea typeface="Times New Roman" panose="02020603050405020304" pitchFamily="18" charset="0"/>
                <a:cs typeface="Arial" panose="020B0604020202020204" pitchFamily="34" charset="0"/>
              </a:rPr>
              <a:t> – </a:t>
            </a:r>
            <a:r>
              <a:rPr lang="en-US" sz="3000" i="1" dirty="0">
                <a:effectLst/>
                <a:latin typeface="Arial" panose="020B0604020202020204" pitchFamily="34" charset="0"/>
                <a:ea typeface="Times New Roman" panose="02020603050405020304" pitchFamily="18" charset="0"/>
                <a:cs typeface="Arial" panose="020B0604020202020204" pitchFamily="34" charset="0"/>
              </a:rPr>
              <a:t>Eligibility for NHTSA Off-cycle Approvals</a:t>
            </a:r>
            <a:endParaRPr lang="en-US" sz="3000" dirty="0">
              <a:effectLst/>
              <a:latin typeface="Arial" panose="020B0604020202020204" pitchFamily="34" charset="0"/>
              <a:ea typeface="Times New Roman" panose="02020603050405020304" pitchFamily="18" charset="0"/>
              <a:cs typeface="Arial" panose="020B0604020202020204" pitchFamily="34" charset="0"/>
            </a:endParaRPr>
          </a:p>
          <a:p>
            <a:pPr marL="1143000" marR="0" lvl="2" indent="-228600">
              <a:lnSpc>
                <a:spcPct val="107000"/>
              </a:lnSpc>
              <a:spcBef>
                <a:spcPts val="0"/>
              </a:spcBef>
              <a:spcAft>
                <a:spcPts val="800"/>
              </a:spcAft>
              <a:buFont typeface="Wingdings" panose="05000000000000000000" pitchFamily="2" charset="2"/>
              <a:buChar char=""/>
            </a:pPr>
            <a:r>
              <a:rPr lang="en-US" sz="3000" dirty="0">
                <a:effectLst/>
                <a:latin typeface="Arial" panose="020B0604020202020204" pitchFamily="34" charset="0"/>
                <a:ea typeface="Times New Roman" panose="02020603050405020304" pitchFamily="18" charset="0"/>
                <a:cs typeface="Arial" panose="020B0604020202020204" pitchFamily="34" charset="0"/>
              </a:rPr>
              <a:t>(Existing) Copies of all documents sent to EPA at the same time </a:t>
            </a:r>
          </a:p>
          <a:p>
            <a:pPr marL="1143000" marR="0" lvl="2" indent="-228600">
              <a:lnSpc>
                <a:spcPct val="107000"/>
              </a:lnSpc>
              <a:spcBef>
                <a:spcPts val="0"/>
              </a:spcBef>
              <a:spcAft>
                <a:spcPts val="800"/>
              </a:spcAft>
              <a:buFont typeface="Wingdings" panose="05000000000000000000" pitchFamily="2" charset="2"/>
              <a:buChar char=""/>
            </a:pPr>
            <a:r>
              <a:rPr lang="en-US" sz="3000" dirty="0">
                <a:effectLst/>
                <a:latin typeface="Arial" panose="020B0604020202020204" pitchFamily="34" charset="0"/>
                <a:ea typeface="Times New Roman" panose="02020603050405020304" pitchFamily="18" charset="0"/>
                <a:cs typeface="Arial" panose="020B0604020202020204" pitchFamily="34" charset="0"/>
              </a:rPr>
              <a:t>(New) Copies of MY 2024+ Off-cycle analytical plans must be approved by EPA before the MY. (see 40 CFR 86.1869-12)</a:t>
            </a:r>
          </a:p>
          <a:p>
            <a:pPr marL="1143000" marR="0" lvl="2" indent="-228600">
              <a:lnSpc>
                <a:spcPct val="107000"/>
              </a:lnSpc>
              <a:spcBef>
                <a:spcPts val="0"/>
              </a:spcBef>
              <a:spcAft>
                <a:spcPts val="800"/>
              </a:spcAft>
              <a:buFont typeface="Wingdings" panose="05000000000000000000" pitchFamily="2" charset="2"/>
              <a:buChar char=""/>
            </a:pPr>
            <a:r>
              <a:rPr lang="en-US" sz="3000" dirty="0">
                <a:effectLst/>
                <a:latin typeface="Arial" panose="020B0604020202020204" pitchFamily="34" charset="0"/>
                <a:ea typeface="Times New Roman" panose="02020603050405020304" pitchFamily="18" charset="0"/>
                <a:cs typeface="Arial" panose="020B0604020202020204" pitchFamily="34" charset="0"/>
              </a:rPr>
              <a:t>(New) Copies of MY 2024+ Off-cycle official credit applications approved by EPA by September of MY. (see 40 CFR 86.1869-12)</a:t>
            </a:r>
          </a:p>
          <a:p>
            <a:pPr marL="1143000" marR="0" lvl="2" indent="-228600">
              <a:lnSpc>
                <a:spcPct val="107000"/>
              </a:lnSpc>
              <a:spcBef>
                <a:spcPts val="0"/>
              </a:spcBef>
              <a:spcAft>
                <a:spcPts val="800"/>
              </a:spcAft>
              <a:buFont typeface="Wingdings" panose="05000000000000000000" pitchFamily="2" charset="2"/>
              <a:buChar char=""/>
            </a:pPr>
            <a:r>
              <a:rPr lang="en-US" sz="3000" dirty="0">
                <a:effectLst/>
                <a:latin typeface="Arial" panose="020B0604020202020204" pitchFamily="34" charset="0"/>
                <a:ea typeface="Times New Roman" panose="02020603050405020304" pitchFamily="18" charset="0"/>
                <a:cs typeface="Arial" panose="020B0604020202020204" pitchFamily="34" charset="0"/>
              </a:rPr>
              <a:t>(New) Extension approved by NHTSA 30-days before deadlines </a:t>
            </a:r>
            <a:r>
              <a:rPr lang="en-US" sz="3000" dirty="0">
                <a:effectLst/>
                <a:latin typeface="Arial" panose="020B0604020202020204" pitchFamily="34" charset="0"/>
                <a:ea typeface="Calibri" panose="020F0502020204030204" pitchFamily="34" charset="0"/>
                <a:cs typeface="Arial" panose="020B0604020202020204" pitchFamily="34" charset="0"/>
              </a:rPr>
              <a:t> </a:t>
            </a:r>
            <a:endParaRPr lang="en-US" sz="3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9551058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HEADER"/>
          <p:cNvSpPr txBox="1"/>
          <p:nvPr/>
        </p:nvSpPr>
        <p:spPr>
          <a:xfrm>
            <a:off x="353290" y="319834"/>
            <a:ext cx="10776989" cy="157992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9600" b="0">
                <a:solidFill>
                  <a:srgbClr val="0183BF"/>
                </a:solidFill>
                <a:latin typeface="Arial"/>
                <a:ea typeface="Arial"/>
                <a:cs typeface="Arial"/>
                <a:sym typeface="Arial"/>
              </a:defRPr>
            </a:lvl1pPr>
          </a:lstStyle>
          <a:p>
            <a:r>
              <a:rPr lang="en-US" dirty="0"/>
              <a:t>Template Structure</a:t>
            </a:r>
            <a:endParaRPr dirty="0"/>
          </a:p>
        </p:txBody>
      </p:sp>
      <p:sp>
        <p:nvSpPr>
          <p:cNvPr id="159" name="Line"/>
          <p:cNvSpPr/>
          <p:nvPr/>
        </p:nvSpPr>
        <p:spPr>
          <a:xfrm>
            <a:off x="0" y="1834008"/>
            <a:ext cx="11756399" cy="0"/>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162" name="#"/>
          <p:cNvSpPr txBox="1"/>
          <p:nvPr/>
        </p:nvSpPr>
        <p:spPr>
          <a:xfrm>
            <a:off x="23240398" y="319834"/>
            <a:ext cx="368574" cy="62004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600" b="0">
                <a:solidFill>
                  <a:srgbClr val="FFFFFF"/>
                </a:solidFill>
                <a:latin typeface="Arial"/>
                <a:ea typeface="Arial"/>
                <a:cs typeface="Arial"/>
                <a:sym typeface="Arial"/>
              </a:defRPr>
            </a:lvl1pPr>
          </a:lstStyle>
          <a:p>
            <a:r>
              <a:rPr dirty="0"/>
              <a:t>#</a:t>
            </a:r>
          </a:p>
        </p:txBody>
      </p:sp>
      <p:pic>
        <p:nvPicPr>
          <p:cNvPr id="7" name="Picture 6">
            <a:extLst>
              <a:ext uri="{FF2B5EF4-FFF2-40B4-BE49-F238E27FC236}">
                <a16:creationId xmlns:a16="http://schemas.microsoft.com/office/drawing/2014/main" id="{B5CFCAB5-9317-4ED0-877F-85987D65D8DC}"/>
              </a:ext>
            </a:extLst>
          </p:cNvPr>
          <p:cNvPicPr>
            <a:picLocks noChangeAspect="1"/>
          </p:cNvPicPr>
          <p:nvPr/>
        </p:nvPicPr>
        <p:blipFill rotWithShape="1">
          <a:blip r:embed="rId2"/>
          <a:srcRect r="26709"/>
          <a:stretch/>
        </p:blipFill>
        <p:spPr>
          <a:xfrm>
            <a:off x="13275055" y="5840256"/>
            <a:ext cx="10293927" cy="7555910"/>
          </a:xfrm>
          <a:prstGeom prst="rect">
            <a:avLst/>
          </a:prstGeom>
        </p:spPr>
      </p:pic>
      <p:sp>
        <p:nvSpPr>
          <p:cNvPr id="12" name="TextBox 11">
            <a:extLst>
              <a:ext uri="{FF2B5EF4-FFF2-40B4-BE49-F238E27FC236}">
                <a16:creationId xmlns:a16="http://schemas.microsoft.com/office/drawing/2014/main" id="{667C2BA6-2DA3-40B6-88A3-7F17967D8ADB}"/>
              </a:ext>
            </a:extLst>
          </p:cNvPr>
          <p:cNvSpPr txBox="1"/>
          <p:nvPr/>
        </p:nvSpPr>
        <p:spPr>
          <a:xfrm>
            <a:off x="353290" y="3195606"/>
            <a:ext cx="12469091" cy="99104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685800" marR="0" lvl="0" indent="-685800" algn="l" defTabSz="1828800" rtl="0" eaLnBrk="1" fontAlgn="auto" latinLnBrk="0" hangingPunct="1">
              <a:lnSpc>
                <a:spcPct val="90000"/>
              </a:lnSpc>
              <a:spcBef>
                <a:spcPct val="20000"/>
              </a:spcBef>
              <a:spcAft>
                <a:spcPts val="0"/>
              </a:spcAft>
              <a:buClrTx/>
              <a:buSzTx/>
              <a:buFont typeface="Arial" pitchFamily="34" charset="0"/>
              <a:buChar char="•"/>
              <a:tabLst/>
              <a:defRPr/>
            </a:pP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Tabs located along the bottom of the reporting template correspond to different elements of the OEM’s CAF</a:t>
            </a:r>
            <a:r>
              <a:rPr lang="en-US" sz="4400" b="0" kern="1200" dirty="0">
                <a:solidFill>
                  <a:prstClr val="black"/>
                </a:solidFill>
                <a:latin typeface="Arial" panose="020B0604020202020204" pitchFamily="34" charset="0"/>
                <a:ea typeface="+mn-ea"/>
                <a:cs typeface="Arial" panose="020B0604020202020204" pitchFamily="34" charset="0"/>
              </a:rPr>
              <a:t>E</a:t>
            </a: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reporting; they include:</a:t>
            </a:r>
          </a:p>
          <a:p>
            <a:pPr marL="1143000" marR="0" lvl="1" indent="-685800" algn="l" defTabSz="1828800" rtl="0" eaLnBrk="1" fontAlgn="auto" latinLnBrk="0" hangingPunct="1">
              <a:lnSpc>
                <a:spcPct val="90000"/>
              </a:lnSpc>
              <a:spcBef>
                <a:spcPct val="2000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Data Definitions</a:t>
            </a:r>
          </a:p>
          <a:p>
            <a:pPr marL="1143000" marR="0" lvl="1" indent="-685800" algn="l" defTabSz="1828800" rtl="0" eaLnBrk="1" fontAlgn="auto" latinLnBrk="0" hangingPunct="1">
              <a:lnSpc>
                <a:spcPct val="90000"/>
              </a:lnSpc>
              <a:spcBef>
                <a:spcPct val="2000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General Info on POCs</a:t>
            </a:r>
          </a:p>
          <a:p>
            <a:pPr marL="1143000" marR="0" lvl="1" indent="-685800" algn="l" defTabSz="1828800" rtl="0" eaLnBrk="1" fontAlgn="auto" latinLnBrk="0" hangingPunct="1">
              <a:lnSpc>
                <a:spcPct val="90000"/>
              </a:lnSpc>
              <a:spcBef>
                <a:spcPct val="2000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Calculations for Target and Fleet Standards</a:t>
            </a:r>
          </a:p>
          <a:p>
            <a:pPr marL="1143000" marR="0" lvl="1" indent="-685800" algn="l" defTabSz="1828800" rtl="0" eaLnBrk="1" fontAlgn="auto" latinLnBrk="0" hangingPunct="1">
              <a:lnSpc>
                <a:spcPct val="90000"/>
              </a:lnSpc>
              <a:spcBef>
                <a:spcPct val="2000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Subconfiguration, Configuration and Base level Data</a:t>
            </a:r>
          </a:p>
          <a:p>
            <a:pPr marL="1143000" marR="0" lvl="1" indent="-685800" algn="l" defTabSz="1828800" rtl="0" eaLnBrk="1" fontAlgn="auto" latinLnBrk="0" hangingPunct="1">
              <a:lnSpc>
                <a:spcPct val="90000"/>
              </a:lnSpc>
              <a:spcBef>
                <a:spcPct val="2000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Calculations for Model Type and Fleet Fuel Economy Values</a:t>
            </a:r>
          </a:p>
          <a:p>
            <a:pPr marL="1143000" marR="0" lvl="1" indent="-685800" algn="l" defTabSz="1828800" rtl="0" eaLnBrk="1" fontAlgn="auto" latinLnBrk="0" hangingPunct="1">
              <a:lnSpc>
                <a:spcPct val="90000"/>
              </a:lnSpc>
              <a:spcBef>
                <a:spcPct val="2000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Vehicle Classification Data</a:t>
            </a:r>
          </a:p>
          <a:p>
            <a:pPr marL="1143000" marR="0" lvl="1" indent="-685800" algn="l" defTabSz="1828800" rtl="0" eaLnBrk="1" fontAlgn="auto" latinLnBrk="0" hangingPunct="1">
              <a:lnSpc>
                <a:spcPct val="90000"/>
              </a:lnSpc>
              <a:spcBef>
                <a:spcPct val="2000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 &amp; OC Efficiency Data </a:t>
            </a:r>
          </a:p>
          <a:p>
            <a:pPr marL="685800" marR="0" lvl="0" indent="-685800" algn="l" defTabSz="1828800" rtl="0" eaLnBrk="1" fontAlgn="auto" latinLnBrk="0" hangingPunct="1">
              <a:lnSpc>
                <a:spcPct val="90000"/>
              </a:lnSpc>
              <a:spcBef>
                <a:spcPct val="2000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Formulas and cross-tab-references are built into the template to validate reporting elements </a:t>
            </a:r>
          </a:p>
        </p:txBody>
      </p:sp>
    </p:spTree>
    <p:extLst>
      <p:ext uri="{BB962C8B-B14F-4D97-AF65-F5344CB8AC3E}">
        <p14:creationId xmlns:p14="http://schemas.microsoft.com/office/powerpoint/2010/main" val="38814758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6D95A79-F0B5-4179-93AD-A89D0963577B}"/>
              </a:ext>
            </a:extLst>
          </p:cNvPr>
          <p:cNvSpPr>
            <a:spLocks noGrp="1"/>
          </p:cNvSpPr>
          <p:nvPr>
            <p:ph type="body" sz="half" idx="1"/>
          </p:nvPr>
        </p:nvSpPr>
        <p:spPr>
          <a:xfrm>
            <a:off x="906779" y="3149600"/>
            <a:ext cx="10223500" cy="9296400"/>
          </a:xfrm>
        </p:spPr>
        <p:txBody>
          <a:bodyPr>
            <a:normAutofit fontScale="92500" lnSpcReduction="10000"/>
          </a:bodyPr>
          <a:lstStyle/>
          <a:p>
            <a:pPr marL="1663700" lvl="2" indent="-571500">
              <a:lnSpc>
                <a:spcPct val="107000"/>
              </a:lnSpc>
              <a:spcBef>
                <a:spcPts val="0"/>
              </a:spcBef>
              <a:spcAft>
                <a:spcPts val="800"/>
              </a:spcAft>
            </a:pPr>
            <a:r>
              <a:rPr lang="en-US" sz="48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Manufacturers are only required to report information on vehicles that are available at the time each report is due. </a:t>
            </a:r>
          </a:p>
          <a:p>
            <a:pPr marL="1663700" lvl="2" indent="-571500">
              <a:lnSpc>
                <a:spcPct val="107000"/>
              </a:lnSpc>
              <a:spcBef>
                <a:spcPts val="0"/>
              </a:spcBef>
              <a:spcAft>
                <a:spcPts val="800"/>
              </a:spcAft>
            </a:pPr>
            <a:r>
              <a:rPr lang="en-US" sz="48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Manufacturers should use engineering judgment in estimating information where possible.</a:t>
            </a:r>
          </a:p>
          <a:p>
            <a:pPr marL="1663700" lvl="2" indent="-571500">
              <a:lnSpc>
                <a:spcPct val="107000"/>
              </a:lnSpc>
              <a:spcBef>
                <a:spcPts val="0"/>
              </a:spcBef>
              <a:spcAft>
                <a:spcPts val="800"/>
              </a:spcAft>
            </a:pPr>
            <a:r>
              <a:rPr lang="en-US" sz="48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By the end of the model year, all information on vehicles, fuel economy and incentives should be included in a CAFE report submitted NHTSA.</a:t>
            </a:r>
          </a:p>
          <a:p>
            <a:endParaRPr lang="en-US" dirty="0"/>
          </a:p>
        </p:txBody>
      </p:sp>
      <p:sp>
        <p:nvSpPr>
          <p:cNvPr id="7" name="Text Placeholder 2">
            <a:extLst>
              <a:ext uri="{FF2B5EF4-FFF2-40B4-BE49-F238E27FC236}">
                <a16:creationId xmlns:a16="http://schemas.microsoft.com/office/drawing/2014/main" id="{81C96EDC-EA19-43AC-A72A-7A45F088E2FF}"/>
              </a:ext>
            </a:extLst>
          </p:cNvPr>
          <p:cNvSpPr txBox="1">
            <a:spLocks/>
          </p:cNvSpPr>
          <p:nvPr/>
        </p:nvSpPr>
        <p:spPr>
          <a:xfrm>
            <a:off x="12471402" y="3102429"/>
            <a:ext cx="10223500" cy="92964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fontScale="92500"/>
          </a:bodyPr>
          <a:lstStyle>
            <a:lvl1pPr marL="558800" marR="0" indent="-558800" algn="l" defTabSz="825500" latinLnBrk="0">
              <a:lnSpc>
                <a:spcPct val="100000"/>
              </a:lnSpc>
              <a:spcBef>
                <a:spcPts val="4500"/>
              </a:spcBef>
              <a:spcAft>
                <a:spcPts val="0"/>
              </a:spcAft>
              <a:buClrTx/>
              <a:buSzPct val="125000"/>
              <a:buFontTx/>
              <a:buChar char="•"/>
              <a:tabLst/>
              <a:defRPr sz="3800" b="0" i="0" u="none" strike="noStrike" cap="none" spc="0" baseline="0">
                <a:ln>
                  <a:noFill/>
                </a:ln>
                <a:solidFill>
                  <a:srgbClr val="000000"/>
                </a:solidFill>
                <a:uFillTx/>
                <a:latin typeface="Helvetica Neue"/>
                <a:ea typeface="Helvetica Neue"/>
                <a:cs typeface="Helvetica Neue"/>
                <a:sym typeface="Helvetica Neue"/>
              </a:defRPr>
            </a:lvl1pPr>
            <a:lvl2pPr marL="1117600" marR="0" indent="-558800" algn="l" defTabSz="825500" latinLnBrk="0">
              <a:lnSpc>
                <a:spcPct val="100000"/>
              </a:lnSpc>
              <a:spcBef>
                <a:spcPts val="4500"/>
              </a:spcBef>
              <a:spcAft>
                <a:spcPts val="0"/>
              </a:spcAft>
              <a:buClrTx/>
              <a:buSzPct val="125000"/>
              <a:buFontTx/>
              <a:buChar char="•"/>
              <a:tabLst/>
              <a:defRPr sz="3800" b="0" i="0" u="none" strike="noStrike" cap="none" spc="0" baseline="0">
                <a:ln>
                  <a:noFill/>
                </a:ln>
                <a:solidFill>
                  <a:srgbClr val="000000"/>
                </a:solidFill>
                <a:uFillTx/>
                <a:latin typeface="Helvetica Neue"/>
                <a:ea typeface="Helvetica Neue"/>
                <a:cs typeface="Helvetica Neue"/>
                <a:sym typeface="Helvetica Neue"/>
              </a:defRPr>
            </a:lvl2pPr>
            <a:lvl3pPr marL="1676400" marR="0" indent="-558800" algn="l" defTabSz="825500" latinLnBrk="0">
              <a:lnSpc>
                <a:spcPct val="100000"/>
              </a:lnSpc>
              <a:spcBef>
                <a:spcPts val="4500"/>
              </a:spcBef>
              <a:spcAft>
                <a:spcPts val="0"/>
              </a:spcAft>
              <a:buClrTx/>
              <a:buSzPct val="125000"/>
              <a:buFontTx/>
              <a:buChar char="•"/>
              <a:tabLst/>
              <a:defRPr sz="3800" b="0" i="0" u="none" strike="noStrike" cap="none" spc="0" baseline="0">
                <a:ln>
                  <a:noFill/>
                </a:ln>
                <a:solidFill>
                  <a:srgbClr val="000000"/>
                </a:solidFill>
                <a:uFillTx/>
                <a:latin typeface="Helvetica Neue"/>
                <a:ea typeface="Helvetica Neue"/>
                <a:cs typeface="Helvetica Neue"/>
                <a:sym typeface="Helvetica Neue"/>
              </a:defRPr>
            </a:lvl3pPr>
            <a:lvl4pPr marL="2235200" marR="0" indent="-558800" algn="l" defTabSz="825500" latinLnBrk="0">
              <a:lnSpc>
                <a:spcPct val="100000"/>
              </a:lnSpc>
              <a:spcBef>
                <a:spcPts val="4500"/>
              </a:spcBef>
              <a:spcAft>
                <a:spcPts val="0"/>
              </a:spcAft>
              <a:buClrTx/>
              <a:buSzPct val="125000"/>
              <a:buFontTx/>
              <a:buChar char="•"/>
              <a:tabLst/>
              <a:defRPr sz="3800" b="0" i="0" u="none" strike="noStrike" cap="none" spc="0" baseline="0">
                <a:ln>
                  <a:noFill/>
                </a:ln>
                <a:solidFill>
                  <a:srgbClr val="000000"/>
                </a:solidFill>
                <a:uFillTx/>
                <a:latin typeface="Helvetica Neue"/>
                <a:ea typeface="Helvetica Neue"/>
                <a:cs typeface="Helvetica Neue"/>
                <a:sym typeface="Helvetica Neue"/>
              </a:defRPr>
            </a:lvl4pPr>
            <a:lvl5pPr marL="2794000" marR="0" indent="-558800" algn="l" defTabSz="825500" latinLnBrk="0">
              <a:lnSpc>
                <a:spcPct val="100000"/>
              </a:lnSpc>
              <a:spcBef>
                <a:spcPts val="4500"/>
              </a:spcBef>
              <a:spcAft>
                <a:spcPts val="0"/>
              </a:spcAft>
              <a:buClrTx/>
              <a:buSzPct val="125000"/>
              <a:buFontTx/>
              <a:buChar char="•"/>
              <a:tabLst/>
              <a:defRPr sz="3800" b="0" i="0" u="none" strike="noStrike" cap="none" spc="0" baseline="0">
                <a:ln>
                  <a:noFill/>
                </a:ln>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ln>
                  <a:noFill/>
                </a:ln>
                <a:solidFill>
                  <a:srgbClr val="000000"/>
                </a:solidFill>
                <a:uFillTx/>
                <a:latin typeface="Helvetica Neue"/>
                <a:ea typeface="Helvetica Neue"/>
                <a:cs typeface="Helvetica Neue"/>
                <a:sym typeface="Helvetica Neue"/>
              </a:defRPr>
            </a:lvl9pPr>
          </a:lstStyle>
          <a:p>
            <a:pPr marL="457200" marR="0" lvl="1" indent="0" algn="l">
              <a:spcBef>
                <a:spcPts val="0"/>
              </a:spcBef>
              <a:spcAft>
                <a:spcPts val="0"/>
              </a:spcAft>
            </a:pPr>
            <a:r>
              <a:rPr lang="en-US" sz="4800" b="0" dirty="0">
                <a:effectLst/>
                <a:latin typeface="Arial" panose="020B0604020202020204" pitchFamily="34" charset="0"/>
                <a:ea typeface="Times New Roman" panose="02020603050405020304" pitchFamily="18" charset="0"/>
                <a:cs typeface="Arial" panose="020B0604020202020204" pitchFamily="34" charset="0"/>
              </a:rPr>
              <a:t>All the reporting fields are necessary with exception for situations where the data field does not apply to a given fleet, model type, configuration, or sub-configuration. Data fields left blank on OEM reports later determined to be applicable data elements to a given fleet, model, configuration, or sub-configuration will be treated as a failure to report data and late reporting penalties can be levied. </a:t>
            </a:r>
          </a:p>
          <a:p>
            <a:pPr marL="457200" marR="0" lvl="1" indent="0" algn="l">
              <a:spcBef>
                <a:spcPts val="0"/>
              </a:spcBef>
              <a:spcAft>
                <a:spcPts val="0"/>
              </a:spcAft>
            </a:pPr>
            <a:r>
              <a:rPr lang="en-US" sz="4800" b="0" dirty="0">
                <a:latin typeface="Arial" panose="020B0604020202020204" pitchFamily="34" charset="0"/>
                <a:ea typeface="Times New Roman" panose="02020603050405020304" pitchFamily="18" charset="0"/>
                <a:cs typeface="Arial" panose="020B0604020202020204" pitchFamily="34" charset="0"/>
              </a:rPr>
              <a:t>	-white cells should be manually filled</a:t>
            </a:r>
          </a:p>
          <a:p>
            <a:pPr marL="457200" marR="0" lvl="1" indent="0" algn="l">
              <a:spcBef>
                <a:spcPts val="0"/>
              </a:spcBef>
              <a:spcAft>
                <a:spcPts val="0"/>
              </a:spcAft>
            </a:pPr>
            <a:r>
              <a:rPr lang="en-US" sz="4800" b="0" dirty="0">
                <a:effectLst/>
                <a:latin typeface="Arial" panose="020B0604020202020204" pitchFamily="34" charset="0"/>
                <a:ea typeface="Times New Roman" panose="02020603050405020304" pitchFamily="18" charset="0"/>
                <a:cs typeface="Arial" panose="020B0604020202020204" pitchFamily="34" charset="0"/>
              </a:rPr>
              <a:t>	-grey </a:t>
            </a:r>
            <a:r>
              <a:rPr lang="en-US" sz="4800" b="0" dirty="0">
                <a:latin typeface="Arial" panose="020B0604020202020204" pitchFamily="34" charset="0"/>
                <a:ea typeface="Times New Roman" panose="02020603050405020304" pitchFamily="18" charset="0"/>
                <a:cs typeface="Arial" panose="020B0604020202020204" pitchFamily="34" charset="0"/>
              </a:rPr>
              <a:t>cells will autogenerate</a:t>
            </a:r>
            <a:endParaRPr lang="en-US" sz="4800" b="0" dirty="0">
              <a:effectLst/>
              <a:latin typeface="Arial" panose="020B0604020202020204" pitchFamily="34" charset="0"/>
              <a:ea typeface="Times New Roman" panose="02020603050405020304" pitchFamily="18" charset="0"/>
              <a:cs typeface="Arial" panose="020B0604020202020204" pitchFamily="34" charset="0"/>
            </a:endParaRPr>
          </a:p>
          <a:p>
            <a:pPr hangingPunct="1"/>
            <a:endParaRPr lang="en-US" dirty="0"/>
          </a:p>
        </p:txBody>
      </p:sp>
      <p:sp>
        <p:nvSpPr>
          <p:cNvPr id="5" name="HEADER">
            <a:extLst>
              <a:ext uri="{FF2B5EF4-FFF2-40B4-BE49-F238E27FC236}">
                <a16:creationId xmlns:a16="http://schemas.microsoft.com/office/drawing/2014/main" id="{19C3C840-4894-44AF-8960-D47942C80BF1}"/>
              </a:ext>
            </a:extLst>
          </p:cNvPr>
          <p:cNvSpPr txBox="1"/>
          <p:nvPr/>
        </p:nvSpPr>
        <p:spPr>
          <a:xfrm>
            <a:off x="353290" y="319834"/>
            <a:ext cx="10776989" cy="157992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9600" b="0">
                <a:solidFill>
                  <a:srgbClr val="0183BF"/>
                </a:solidFill>
                <a:latin typeface="Arial"/>
                <a:ea typeface="Arial"/>
                <a:cs typeface="Arial"/>
                <a:sym typeface="Arial"/>
              </a:defRPr>
            </a:lvl1pPr>
          </a:lstStyle>
          <a:p>
            <a:r>
              <a:rPr lang="en-US" dirty="0"/>
              <a:t>Template Structure</a:t>
            </a:r>
            <a:endParaRPr dirty="0"/>
          </a:p>
        </p:txBody>
      </p:sp>
      <p:sp>
        <p:nvSpPr>
          <p:cNvPr id="6" name="Line">
            <a:extLst>
              <a:ext uri="{FF2B5EF4-FFF2-40B4-BE49-F238E27FC236}">
                <a16:creationId xmlns:a16="http://schemas.microsoft.com/office/drawing/2014/main" id="{2155338C-82D5-465C-9796-D0F779D4EB63}"/>
              </a:ext>
            </a:extLst>
          </p:cNvPr>
          <p:cNvSpPr/>
          <p:nvPr/>
        </p:nvSpPr>
        <p:spPr>
          <a:xfrm>
            <a:off x="0" y="1834008"/>
            <a:ext cx="11756399" cy="0"/>
          </a:xfrm>
          <a:prstGeom prst="line">
            <a:avLst/>
          </a:prstGeom>
          <a:ln w="50800" cap="rnd">
            <a:solidFill>
              <a:srgbClr val="929292"/>
            </a:solidFill>
            <a:custDash>
              <a:ds d="100000" sp="200000"/>
            </a:custDash>
          </a:ln>
        </p:spPr>
        <p:txBody>
          <a:bodyPr lIns="0" tIns="0" rIns="0" bIns="0" anchor="ctr"/>
          <a:lstStyle/>
          <a:p>
            <a:pPr>
              <a:defRPr sz="3200" b="0">
                <a:solidFill>
                  <a:srgbClr val="FFFFFF"/>
                </a:solidFill>
                <a:latin typeface="+mn-lt"/>
                <a:ea typeface="+mn-ea"/>
                <a:cs typeface="+mn-cs"/>
                <a:sym typeface="Helvetica Neue Medium"/>
              </a:defRPr>
            </a:pPr>
            <a:endParaRPr dirty="0"/>
          </a:p>
        </p:txBody>
      </p:sp>
    </p:spTree>
    <p:extLst>
      <p:ext uri="{BB962C8B-B14F-4D97-AF65-F5344CB8AC3E}">
        <p14:creationId xmlns:p14="http://schemas.microsoft.com/office/powerpoint/2010/main" val="3727781665"/>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HTSA">
  <a:themeElements>
    <a:clrScheme name="NHTSA">
      <a:dk1>
        <a:sysClr val="windowText" lastClr="000000"/>
      </a:dk1>
      <a:lt1>
        <a:sysClr val="window" lastClr="FFFFFF"/>
      </a:lt1>
      <a:dk2>
        <a:srgbClr val="44546A"/>
      </a:dk2>
      <a:lt2>
        <a:srgbClr val="E7E6E6"/>
      </a:lt2>
      <a:accent1>
        <a:srgbClr val="0082CB"/>
      </a:accent1>
      <a:accent2>
        <a:srgbClr val="FFCE00"/>
      </a:accent2>
      <a:accent3>
        <a:srgbClr val="99999A"/>
      </a:accent3>
      <a:accent4>
        <a:srgbClr val="13386E"/>
      </a:accent4>
      <a:accent5>
        <a:srgbClr val="B21E28"/>
      </a:accent5>
      <a:accent6>
        <a:srgbClr val="46BCFF"/>
      </a:accent6>
      <a:hlink>
        <a:srgbClr val="46BCFF"/>
      </a:hlink>
      <a:folHlink>
        <a:srgbClr val="99999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TSA" id="{E85A4B04-9A2C-48FB-B14C-486C2AD392F0}" vid="{D323DD22-24E3-4193-98F0-FA97EEBF5F84}"/>
    </a:ext>
  </a:extLst>
</a:theme>
</file>

<file path=ppt/theme/theme3.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6E3B428FAD4924085431437BA09FBDB" ma:contentTypeVersion="0" ma:contentTypeDescription="Create a new document." ma:contentTypeScope="" ma:versionID="284be5701f88b6fc92093a8f006a9539">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527414-1129-4D80-BB17-3D3D957E1657}">
  <ds:schemaRefs>
    <ds:schemaRef ds:uri="http://schemas.microsoft.com/office/2006/metadata/properties"/>
    <ds:schemaRef ds:uri="http://www.w3.org/XML/1998/namespace"/>
    <ds:schemaRef ds:uri="http://purl.org/dc/dcmitype/"/>
    <ds:schemaRef ds:uri="http://schemas.openxmlformats.org/package/2006/metadata/core-properties"/>
    <ds:schemaRef ds:uri="http://purl.org/dc/elements/1.1/"/>
    <ds:schemaRef ds:uri="http://schemas.microsoft.com/office/2006/documentManagement/types"/>
    <ds:schemaRef ds:uri="http://purl.org/dc/terms/"/>
    <ds:schemaRef ds:uri="http://schemas.microsoft.com/office/infopath/2007/PartnerControls"/>
  </ds:schemaRefs>
</ds:datastoreItem>
</file>

<file path=customXml/itemProps2.xml><?xml version="1.0" encoding="utf-8"?>
<ds:datastoreItem xmlns:ds="http://schemas.openxmlformats.org/officeDocument/2006/customXml" ds:itemID="{93DE2706-3335-4AF5-8D03-AFD264C074DB}">
  <ds:schemaRefs>
    <ds:schemaRef ds:uri="http://schemas.microsoft.com/sharepoint/v3/contenttype/forms"/>
  </ds:schemaRefs>
</ds:datastoreItem>
</file>

<file path=customXml/itemProps3.xml><?xml version="1.0" encoding="utf-8"?>
<ds:datastoreItem xmlns:ds="http://schemas.openxmlformats.org/officeDocument/2006/customXml" ds:itemID="{30446668-8211-4F17-B6F6-D1ABAE0AFF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2035</TotalTime>
  <Words>5455</Words>
  <Application>Microsoft Office PowerPoint</Application>
  <PresentationFormat>Custom</PresentationFormat>
  <Paragraphs>739</Paragraphs>
  <Slides>70</Slides>
  <Notes>12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70</vt:i4>
      </vt:variant>
    </vt:vector>
  </HeadingPairs>
  <TitlesOfParts>
    <vt:vector size="82" baseType="lpstr">
      <vt:lpstr>Arial</vt:lpstr>
      <vt:lpstr>Calibri</vt:lpstr>
      <vt:lpstr>Corbel</vt:lpstr>
      <vt:lpstr>Courier New</vt:lpstr>
      <vt:lpstr>Garamond</vt:lpstr>
      <vt:lpstr>Helvetica Neue</vt:lpstr>
      <vt:lpstr>Helvetica Neue Light</vt:lpstr>
      <vt:lpstr>Helvetica Neue Medium</vt:lpstr>
      <vt:lpstr>Times New Roman</vt:lpstr>
      <vt:lpstr>Wingdings</vt:lpstr>
      <vt:lpstr>White</vt:lpstr>
      <vt:lpstr>NHTSA</vt:lpstr>
      <vt:lpstr>PowerPoint Presentation</vt:lpstr>
      <vt:lpstr>Table of Contents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 Transaction Template</vt:lpstr>
      <vt:lpstr>PowerPoint Presentation</vt:lpstr>
      <vt:lpstr>Overview  </vt:lpstr>
      <vt:lpstr>Where To Find the Template</vt:lpstr>
      <vt:lpstr>Instructions to fill out the template</vt:lpstr>
      <vt:lpstr>Details Tab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PUBLIC INFORMATION CENTER (PIC)  Website</vt:lpstr>
      <vt:lpstr>PowerPoint Presentation</vt:lpstr>
      <vt:lpstr>Homepage-Overview  </vt:lpstr>
      <vt:lpstr>LD PIC reports </vt:lpstr>
      <vt:lpstr>LD PIC reports- Fleet Fuel Economy Performance Report </vt:lpstr>
      <vt:lpstr>LD PIC reports- Manufacturer Fuel Economy Performance Report</vt:lpstr>
      <vt:lpstr>LD PIC reports- Credit Status Report </vt:lpstr>
      <vt:lpstr>LD PIC reports- Civil Penalties Report </vt:lpstr>
      <vt:lpstr>LD PIC reports- Flex Fuel/AMFA Report </vt:lpstr>
      <vt:lpstr>LD PIC reports- Additional Reports </vt:lpstr>
      <vt:lpstr>LD Templates </vt:lpstr>
      <vt:lpstr>MDHD reports- Manufacturer Fuel Economy Performance Report</vt:lpstr>
      <vt:lpstr>MDHD reports- Credit Allocation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537 Footprint Compliance Test Program (Aug-Sept before MY)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When do the new CAFE reporting requirements take effect?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Gobel, Brandon (NHTSA)</dc:creator>
  <cp:lastModifiedBy>McManus, Claire CTR (NHTSA)</cp:lastModifiedBy>
  <cp:revision>115</cp:revision>
  <dcterms:modified xsi:type="dcterms:W3CDTF">2022-08-18T15:43:02Z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0x010100B6E3B428FAD4924085431437BA09FBDB</vt:lpwstr>
  </property>
</Properties>
</file>